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handoutMasterIdLst>
    <p:handoutMasterId r:id="rId31"/>
  </p:handoutMasterIdLst>
  <p:sldIdLst>
    <p:sldId id="256" r:id="rId2"/>
    <p:sldId id="283" r:id="rId3"/>
    <p:sldId id="258"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22" r:id="rId21"/>
    <p:sldId id="314" r:id="rId22"/>
    <p:sldId id="324" r:id="rId23"/>
    <p:sldId id="315" r:id="rId24"/>
    <p:sldId id="316" r:id="rId25"/>
    <p:sldId id="317" r:id="rId26"/>
    <p:sldId id="318" r:id="rId27"/>
    <p:sldId id="319" r:id="rId28"/>
    <p:sldId id="320" r:id="rId29"/>
    <p:sldId id="321"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6666FF"/>
    <a:srgbClr val="FFCC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81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81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81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CBAB82D-6D26-4B4F-B0A7-E5DD37B2A0B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grpSp>
      <p:sp>
        <p:nvSpPr>
          <p:cNvPr id="92170"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92171"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en-US"/>
          </a:p>
        </p:txBody>
      </p:sp>
      <p:sp>
        <p:nvSpPr>
          <p:cNvPr id="13" name="Rectangle 13"/>
          <p:cNvSpPr>
            <a:spLocks noGrp="1" noChangeArrowheads="1"/>
          </p:cNvSpPr>
          <p:nvPr>
            <p:ph type="ftr" sz="quarter" idx="11"/>
          </p:nvPr>
        </p:nvSpPr>
        <p:spPr/>
        <p:txBody>
          <a:bodyPr/>
          <a:lstStyle>
            <a:lvl1pPr>
              <a:defRPr/>
            </a:lvl1pPr>
          </a:lstStyle>
          <a:p>
            <a:pPr>
              <a:defRPr/>
            </a:pPr>
            <a:endParaRPr lang="en-US"/>
          </a:p>
        </p:txBody>
      </p:sp>
      <p:sp>
        <p:nvSpPr>
          <p:cNvPr id="14" name="Rectangle 14"/>
          <p:cNvSpPr>
            <a:spLocks noGrp="1" noChangeArrowheads="1"/>
          </p:cNvSpPr>
          <p:nvPr>
            <p:ph type="sldNum" sz="quarter" idx="12"/>
          </p:nvPr>
        </p:nvSpPr>
        <p:spPr/>
        <p:txBody>
          <a:bodyPr/>
          <a:lstStyle>
            <a:lvl1pPr>
              <a:defRPr/>
            </a:lvl1pPr>
          </a:lstStyle>
          <a:p>
            <a:pPr>
              <a:defRPr/>
            </a:pPr>
            <a:fld id="{8FAE83E8-8D12-4862-802C-12AF74ABDD8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6777DF06-FC2B-4C2B-B1DA-33328926CE7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B8F3E71F-C5BC-4BE1-90A6-0B18BE9EA80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
        <p:nvSpPr>
          <p:cNvPr id="5" name="Rectangle 14"/>
          <p:cNvSpPr>
            <a:spLocks noGrp="1" noChangeArrowheads="1"/>
          </p:cNvSpPr>
          <p:nvPr>
            <p:ph type="sldNum" sz="quarter" idx="12"/>
          </p:nvPr>
        </p:nvSpPr>
        <p:spPr>
          <a:ln/>
        </p:spPr>
        <p:txBody>
          <a:bodyPr/>
          <a:lstStyle>
            <a:lvl1pPr>
              <a:defRPr/>
            </a:lvl1pPr>
          </a:lstStyle>
          <a:p>
            <a:pPr>
              <a:defRPr/>
            </a:pPr>
            <a:fld id="{24774E46-19A5-4D37-B836-1F1DD11A116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30725"/>
          </a:xfrm>
        </p:spPr>
        <p:txBody>
          <a:bodyPr/>
          <a:lstStyle/>
          <a:p>
            <a:pPr lvl="0"/>
            <a:endParaRPr lang="en-US" noProof="0"/>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Footer Placeholder 5"/>
          <p:cNvSpPr>
            <a:spLocks noGrp="1"/>
          </p:cNvSpPr>
          <p:nvPr>
            <p:ph type="ftr" sz="quarter" idx="11"/>
          </p:nvPr>
        </p:nvSpPr>
        <p:spPr/>
        <p:txBody>
          <a:bodyPr/>
          <a:lstStyle>
            <a:lvl1pPr>
              <a:defRPr smtClean="0"/>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9674FBD2-56D7-4545-A436-51E636003D8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30725"/>
          </a:xfrm>
        </p:spPr>
        <p:txBody>
          <a:bodyPr/>
          <a:lstStyle/>
          <a:p>
            <a:pPr lvl="0"/>
            <a:endParaRPr lang="en-US" noProof="0"/>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Footer Placeholder 5"/>
          <p:cNvSpPr>
            <a:spLocks noGrp="1"/>
          </p:cNvSpPr>
          <p:nvPr>
            <p:ph type="ftr" sz="quarter" idx="11"/>
          </p:nvPr>
        </p:nvSpPr>
        <p:spPr/>
        <p:txBody>
          <a:bodyPr/>
          <a:lstStyle>
            <a:lvl1pPr>
              <a:defRPr smtClean="0"/>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3F22A5B9-B0E1-49F8-9530-735972BD432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p:txBody>
          <a:bodyPr/>
          <a:lstStyle>
            <a:lvl1pPr>
              <a:defRPr smtClean="0"/>
            </a:lvl1pPr>
          </a:lstStyle>
          <a:p>
            <a:pPr>
              <a:defRPr/>
            </a:pPr>
            <a:endParaRPr lang="en-US"/>
          </a:p>
        </p:txBody>
      </p:sp>
      <p:sp>
        <p:nvSpPr>
          <p:cNvPr id="7" name="Footer Placeholder 6"/>
          <p:cNvSpPr>
            <a:spLocks noGrp="1"/>
          </p:cNvSpPr>
          <p:nvPr>
            <p:ph type="ftr" sz="quarter" idx="11"/>
          </p:nvPr>
        </p:nvSpPr>
        <p:spPr/>
        <p:txBody>
          <a:bodyPr/>
          <a:lstStyle>
            <a:lvl1pPr>
              <a:defRPr smtClean="0"/>
            </a:lvl1pPr>
          </a:lstStyle>
          <a:p>
            <a:pPr>
              <a:defRPr/>
            </a:pPr>
            <a:endParaRPr lang="en-US"/>
          </a:p>
        </p:txBody>
      </p:sp>
      <p:sp>
        <p:nvSpPr>
          <p:cNvPr id="8" name="Slide Number Placeholder 7"/>
          <p:cNvSpPr>
            <a:spLocks noGrp="1"/>
          </p:cNvSpPr>
          <p:nvPr>
            <p:ph type="sldNum" sz="quarter" idx="12"/>
          </p:nvPr>
        </p:nvSpPr>
        <p:spPr/>
        <p:txBody>
          <a:bodyPr/>
          <a:lstStyle>
            <a:lvl1pPr>
              <a:defRPr smtClean="0"/>
            </a:lvl1pPr>
          </a:lstStyle>
          <a:p>
            <a:pPr>
              <a:defRPr/>
            </a:pPr>
            <a:fld id="{A8681C5F-4578-408F-BCD4-B7ABC0810A5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Footer Placeholder 5"/>
          <p:cNvSpPr>
            <a:spLocks noGrp="1"/>
          </p:cNvSpPr>
          <p:nvPr>
            <p:ph type="ftr" sz="quarter" idx="11"/>
          </p:nvPr>
        </p:nvSpPr>
        <p:spPr/>
        <p:txBody>
          <a:bodyPr/>
          <a:lstStyle>
            <a:lvl1pPr>
              <a:defRPr smtClean="0"/>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2532AAB4-AD4E-4A49-974A-7A192A285CD2}"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Footer Placeholder 5"/>
          <p:cNvSpPr>
            <a:spLocks noGrp="1"/>
          </p:cNvSpPr>
          <p:nvPr>
            <p:ph type="ftr" sz="quarter" idx="11"/>
          </p:nvPr>
        </p:nvSpPr>
        <p:spPr/>
        <p:txBody>
          <a:bodyPr/>
          <a:lstStyle>
            <a:lvl1pPr>
              <a:defRPr smtClean="0"/>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6810D21E-B721-4B88-B862-D939B960A2F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Footer Placeholder 5"/>
          <p:cNvSpPr>
            <a:spLocks noGrp="1"/>
          </p:cNvSpPr>
          <p:nvPr>
            <p:ph type="ftr" sz="quarter" idx="11"/>
          </p:nvPr>
        </p:nvSpPr>
        <p:spPr/>
        <p:txBody>
          <a:bodyPr/>
          <a:lstStyle>
            <a:lvl1pPr>
              <a:defRPr smtClean="0"/>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C91E4070-CA2A-4DC6-BFCF-8C0DA4816F5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9AF8CD2C-9F47-4CEC-B866-C911EFA881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081745B3-701E-4651-8778-073B577EE6C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6FEC971A-A22F-42DB-BFC1-931D9A296D6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p>
        </p:txBody>
      </p:sp>
      <p:sp>
        <p:nvSpPr>
          <p:cNvPr id="9" name="Rectangle 14"/>
          <p:cNvSpPr>
            <a:spLocks noGrp="1" noChangeArrowheads="1"/>
          </p:cNvSpPr>
          <p:nvPr>
            <p:ph type="sldNum" sz="quarter" idx="12"/>
          </p:nvPr>
        </p:nvSpPr>
        <p:spPr>
          <a:ln/>
        </p:spPr>
        <p:txBody>
          <a:bodyPr/>
          <a:lstStyle>
            <a:lvl1pPr>
              <a:defRPr/>
            </a:lvl1pPr>
          </a:lstStyle>
          <a:p>
            <a:pPr>
              <a:defRPr/>
            </a:pPr>
            <a:fld id="{307372C4-376B-4EBE-906F-737F4E29512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
        <p:nvSpPr>
          <p:cNvPr id="5" name="Rectangle 14"/>
          <p:cNvSpPr>
            <a:spLocks noGrp="1" noChangeArrowheads="1"/>
          </p:cNvSpPr>
          <p:nvPr>
            <p:ph type="sldNum" sz="quarter" idx="12"/>
          </p:nvPr>
        </p:nvSpPr>
        <p:spPr>
          <a:ln/>
        </p:spPr>
        <p:txBody>
          <a:bodyPr/>
          <a:lstStyle>
            <a:lvl1pPr>
              <a:defRPr/>
            </a:lvl1pPr>
          </a:lstStyle>
          <a:p>
            <a:pPr>
              <a:defRPr/>
            </a:pPr>
            <a:fld id="{338D54E1-EB22-4C9E-9505-9564FFEDB58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p>
        </p:txBody>
      </p:sp>
      <p:sp>
        <p:nvSpPr>
          <p:cNvPr id="4" name="Rectangle 14"/>
          <p:cNvSpPr>
            <a:spLocks noGrp="1" noChangeArrowheads="1"/>
          </p:cNvSpPr>
          <p:nvPr>
            <p:ph type="sldNum" sz="quarter" idx="12"/>
          </p:nvPr>
        </p:nvSpPr>
        <p:spPr>
          <a:ln/>
        </p:spPr>
        <p:txBody>
          <a:bodyPr/>
          <a:lstStyle>
            <a:lvl1pPr>
              <a:defRPr/>
            </a:lvl1pPr>
          </a:lstStyle>
          <a:p>
            <a:pPr>
              <a:defRPr/>
            </a:pPr>
            <a:fld id="{8CD1CDC4-DEB5-4439-B938-AE31D1BA66A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DAC9DD05-D5A9-4173-A805-BE8ED1E4485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A0DFEC69-D4F0-4EBE-B39D-E3C10FCC554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91139"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91140"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p>
          </p:txBody>
        </p:sp>
        <p:sp>
          <p:nvSpPr>
            <p:cNvPr id="91141"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91142"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91143"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sp>
          <p:nvSpPr>
            <p:cNvPr id="91144"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p>
          </p:txBody>
        </p:sp>
        <p:sp>
          <p:nvSpPr>
            <p:cNvPr id="91145"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grpSp>
      <p:sp>
        <p:nvSpPr>
          <p:cNvPr id="91146"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91147"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1148"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defRPr>
            </a:lvl1pPr>
          </a:lstStyle>
          <a:p>
            <a:pPr>
              <a:defRPr/>
            </a:pPr>
            <a:endParaRPr lang="en-US"/>
          </a:p>
        </p:txBody>
      </p:sp>
      <p:sp>
        <p:nvSpPr>
          <p:cNvPr id="91149"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defRPr>
            </a:lvl1pPr>
          </a:lstStyle>
          <a:p>
            <a:pPr>
              <a:defRPr/>
            </a:pPr>
            <a:endParaRPr lang="en-US"/>
          </a:p>
        </p:txBody>
      </p:sp>
      <p:sp>
        <p:nvSpPr>
          <p:cNvPr id="91150"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10199"/>
                  </a:outerShdw>
                </a:effectLst>
              </a:defRPr>
            </a:lvl1pPr>
          </a:lstStyle>
          <a:p>
            <a:pPr>
              <a:defRPr/>
            </a:pPr>
            <a:fld id="{DB8A7596-347B-444F-9B67-2E904F148B6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71"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2" r:id="rId13"/>
    <p:sldLayoutId id="2147483773" r:id="rId14"/>
    <p:sldLayoutId id="2147483774" r:id="rId15"/>
    <p:sldLayoutId id="2147483775" r:id="rId16"/>
    <p:sldLayoutId id="2147483776" r:id="rId17"/>
    <p:sldLayoutId id="2147483777" r:id="rId18"/>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geology.about.com/" TargetMode="External"/><Relationship Id="rId3" Type="http://schemas.openxmlformats.org/officeDocument/2006/relationships/hyperlink" Target="http://chemistry.about.com/cs/spectroscopy/index.htm" TargetMode="External"/><Relationship Id="rId7" Type="http://schemas.openxmlformats.org/officeDocument/2006/relationships/hyperlink" Target="http://homeworktips.about.com/" TargetMode="External"/><Relationship Id="rId12" Type="http://schemas.openxmlformats.org/officeDocument/2006/relationships/image" Target="../media/image10.png"/><Relationship Id="rId2" Type="http://schemas.openxmlformats.org/officeDocument/2006/relationships/hyperlink" Target="http://chemistry.about.com/cs/generalchemistry/index.htm" TargetMode="External"/><Relationship Id="rId1" Type="http://schemas.openxmlformats.org/officeDocument/2006/relationships/slideLayout" Target="../slideLayouts/slideLayout12.xml"/><Relationship Id="rId6" Type="http://schemas.openxmlformats.org/officeDocument/2006/relationships/hyperlink" Target="http://physics.about.com/" TargetMode="External"/><Relationship Id="rId11" Type="http://schemas.openxmlformats.org/officeDocument/2006/relationships/hyperlink" Target="http://biology.about.com/" TargetMode="External"/><Relationship Id="rId5" Type="http://schemas.openxmlformats.org/officeDocument/2006/relationships/hyperlink" Target="http://chemistry.about.com/library/glossary/blglossary.htm" TargetMode="External"/><Relationship Id="rId10" Type="http://schemas.openxmlformats.org/officeDocument/2006/relationships/hyperlink" Target="http://math.about.com/" TargetMode="External"/><Relationship Id="rId4" Type="http://schemas.openxmlformats.org/officeDocument/2006/relationships/hyperlink" Target="http://chemistry.about.com/library/blchem101.htm?once=true&amp;" TargetMode="External"/><Relationship Id="rId9" Type="http://schemas.openxmlformats.org/officeDocument/2006/relationships/hyperlink" Target="http://geography.about.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youtube.com/watch?v=8HhIrjTcQtc&amp;feature=relate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jersey.uoregon.edu/vlab/elements/Elements.html" TargetMode="External"/><Relationship Id="rId2" Type="http://schemas.openxmlformats.org/officeDocument/2006/relationships/hyperlink" Target="http://www.avogadro.co.uk/light/bohr/spectra.htm" TargetMode="External"/><Relationship Id="rId1" Type="http://schemas.openxmlformats.org/officeDocument/2006/relationships/slideLayout" Target="../slideLayouts/slideLayout2.xml"/><Relationship Id="rId4" Type="http://schemas.openxmlformats.org/officeDocument/2006/relationships/hyperlink" Target="http://csep10.phys.utk.edu/astr162/lect/light/absorption.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teachersdomain.org/resources/phy03/sci/phys/matter/quantumcafe/index.html" TargetMode="External"/><Relationship Id="rId2" Type="http://schemas.openxmlformats.org/officeDocument/2006/relationships/hyperlink" Target="http://www.teachersdomain.org/resources/phy03/sci/phys/fund/quantum/index.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304800" y="0"/>
            <a:ext cx="8534400" cy="1981200"/>
          </a:xfrm>
          <a:prstGeom prst="rect">
            <a:avLst/>
          </a:prstGeom>
          <a:noFill/>
          <a:ln w="9525">
            <a:noFill/>
            <a:miter lim="800000"/>
            <a:headEnd/>
            <a:tailEnd/>
          </a:ln>
          <a:effectLst/>
        </p:spPr>
        <p:txBody>
          <a:bodyPr anchor="ctr"/>
          <a:lstStyle/>
          <a:p>
            <a:pPr algn="ctr" eaLnBrk="1" hangingPunct="1">
              <a:defRPr/>
            </a:pPr>
            <a:r>
              <a:rPr lang="en-US" sz="4800">
                <a:solidFill>
                  <a:schemeClr val="tx2"/>
                </a:solidFill>
                <a:effectLst>
                  <a:outerShdw blurRad="38100" dist="38100" dir="2700000" algn="tl">
                    <a:srgbClr val="FFFFFF"/>
                  </a:outerShdw>
                </a:effectLst>
              </a:rPr>
              <a:t>Section 5.1</a:t>
            </a:r>
            <a:br>
              <a:rPr lang="en-US" sz="4800">
                <a:solidFill>
                  <a:schemeClr val="tx2"/>
                </a:solidFill>
                <a:effectLst>
                  <a:outerShdw blurRad="38100" dist="38100" dir="2700000" algn="tl">
                    <a:srgbClr val="FFFFFF"/>
                  </a:outerShdw>
                </a:effectLst>
              </a:rPr>
            </a:br>
            <a:r>
              <a:rPr lang="en-US" sz="4400" u="sng">
                <a:solidFill>
                  <a:schemeClr val="tx2"/>
                </a:solidFill>
                <a:effectLst>
                  <a:outerShdw blurRad="38100" dist="38100" dir="2700000" algn="tl">
                    <a:srgbClr val="FFFFFF"/>
                  </a:outerShdw>
                </a:effectLst>
              </a:rPr>
              <a:t>Models of the Atoms</a:t>
            </a:r>
          </a:p>
        </p:txBody>
      </p:sp>
      <p:sp>
        <p:nvSpPr>
          <p:cNvPr id="2055" name="Rectangle 7"/>
          <p:cNvSpPr>
            <a:spLocks noGrp="1" noChangeArrowheads="1"/>
          </p:cNvSpPr>
          <p:nvPr>
            <p:ph type="subTitle" idx="1"/>
          </p:nvPr>
        </p:nvSpPr>
        <p:spPr>
          <a:xfrm>
            <a:off x="533400" y="1905000"/>
            <a:ext cx="8382000" cy="4343400"/>
          </a:xfrm>
        </p:spPr>
        <p:txBody>
          <a:bodyPr/>
          <a:lstStyle/>
          <a:p>
            <a:pPr eaLnBrk="1" hangingPunct="1">
              <a:defRPr/>
            </a:pPr>
            <a:r>
              <a:rPr lang="en-US" sz="3600" i="1" smtClean="0">
                <a:solidFill>
                  <a:srgbClr val="FF0000"/>
                </a:solidFill>
                <a:effectLst>
                  <a:outerShdw blurRad="38100" dist="38100" dir="2700000" algn="tl">
                    <a:srgbClr val="FFFFFF"/>
                  </a:outerShdw>
                </a:effectLst>
              </a:rPr>
              <a:t>Key Concepts:</a:t>
            </a:r>
          </a:p>
          <a:p>
            <a:pPr algn="l" eaLnBrk="1" hangingPunct="1">
              <a:buFont typeface="Wingdings" pitchFamily="2" charset="2"/>
              <a:buChar char="l"/>
              <a:defRPr/>
            </a:pPr>
            <a:r>
              <a:rPr lang="en-US" sz="3000" i="1" smtClean="0"/>
              <a:t>What was inadequate about Rutherford’s model?</a:t>
            </a:r>
          </a:p>
          <a:p>
            <a:pPr algn="l" eaLnBrk="1" hangingPunct="1">
              <a:buFont typeface="Wingdings" pitchFamily="2" charset="2"/>
              <a:buChar char="l"/>
              <a:defRPr/>
            </a:pPr>
            <a:r>
              <a:rPr lang="en-US" sz="3000" i="1" smtClean="0"/>
              <a:t>What was the new proposal in the Bohr model of the atom?</a:t>
            </a:r>
          </a:p>
          <a:p>
            <a:pPr algn="l" eaLnBrk="1" hangingPunct="1">
              <a:buFont typeface="Wingdings" pitchFamily="2" charset="2"/>
              <a:buChar char="l"/>
              <a:defRPr/>
            </a:pPr>
            <a:r>
              <a:rPr lang="en-US" sz="3000" i="1" smtClean="0"/>
              <a:t>What does the quantum mechanical model determine about the electrons in an atom?</a:t>
            </a:r>
          </a:p>
          <a:p>
            <a:pPr algn="l" eaLnBrk="1" hangingPunct="1">
              <a:buFont typeface="Wingdings" pitchFamily="2" charset="2"/>
              <a:buChar char="l"/>
              <a:defRPr/>
            </a:pPr>
            <a:r>
              <a:rPr lang="en-US" sz="3000" i="1" smtClean="0"/>
              <a:t>How do sublevels or principal energy levels differ?</a:t>
            </a:r>
          </a:p>
          <a:p>
            <a:pPr algn="l" eaLnBrk="1" hangingPunct="1">
              <a:defRPr/>
            </a:pPr>
            <a:endParaRPr lang="en-US" sz="3000" i="1" smtClean="0"/>
          </a:p>
          <a:p>
            <a:pPr marL="457200" lvl="1" indent="0" algn="ctr" eaLnBrk="1" hangingPunct="1">
              <a:lnSpc>
                <a:spcPct val="70000"/>
              </a:lnSpc>
              <a:spcBef>
                <a:spcPct val="30000"/>
              </a:spcBef>
              <a:buFont typeface="Wingdings" pitchFamily="2" charset="2"/>
              <a:buNone/>
              <a:defRPr/>
            </a:pPr>
            <a:endParaRPr lang="en-US" sz="3200" i="1"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defRPr/>
            </a:pPr>
            <a:r>
              <a:rPr lang="en-US"/>
              <a:t>The Wave Model</a:t>
            </a:r>
          </a:p>
        </p:txBody>
      </p:sp>
      <p:sp>
        <p:nvSpPr>
          <p:cNvPr id="33795" name="Rectangle 3"/>
          <p:cNvSpPr>
            <a:spLocks noGrp="1" noChangeArrowheads="1"/>
          </p:cNvSpPr>
          <p:nvPr>
            <p:ph type="body" sz="half" idx="1"/>
          </p:nvPr>
        </p:nvSpPr>
        <p:spPr>
          <a:xfrm>
            <a:off x="457200" y="1600200"/>
            <a:ext cx="8229600" cy="3124200"/>
          </a:xfrm>
        </p:spPr>
        <p:txBody>
          <a:bodyPr/>
          <a:lstStyle/>
          <a:p>
            <a:pPr>
              <a:lnSpc>
                <a:spcPct val="90000"/>
              </a:lnSpc>
              <a:defRPr/>
            </a:pPr>
            <a:r>
              <a:rPr lang="en-US" sz="2800" dirty="0"/>
              <a:t>In fact, it is </a:t>
            </a:r>
            <a:r>
              <a:rPr lang="en-US" sz="2800" u="sng" dirty="0"/>
              <a:t>impossible</a:t>
            </a:r>
            <a:r>
              <a:rPr lang="en-US" sz="2800" dirty="0"/>
              <a:t> to determine the exact location of an electron. The </a:t>
            </a:r>
            <a:r>
              <a:rPr lang="en-US" sz="2800" u="sng" dirty="0"/>
              <a:t>probable</a:t>
            </a:r>
            <a:r>
              <a:rPr lang="en-US" sz="2800" dirty="0"/>
              <a:t> location of an electron is based on how much </a:t>
            </a:r>
            <a:r>
              <a:rPr lang="en-US" sz="2800" u="sng" dirty="0"/>
              <a:t>energy</a:t>
            </a:r>
            <a:r>
              <a:rPr lang="en-US" sz="2800" dirty="0"/>
              <a:t> the electron has</a:t>
            </a:r>
            <a:r>
              <a:rPr lang="en-US" sz="2800" dirty="0" smtClean="0"/>
              <a:t>.</a:t>
            </a:r>
          </a:p>
          <a:p>
            <a:pPr>
              <a:lnSpc>
                <a:spcPct val="90000"/>
              </a:lnSpc>
              <a:buFont typeface="Wingdings" pitchFamily="2" charset="2"/>
              <a:buNone/>
              <a:defRPr/>
            </a:pPr>
            <a:endParaRPr lang="en-US" sz="2800" dirty="0" smtClean="0"/>
          </a:p>
          <a:p>
            <a:pPr>
              <a:lnSpc>
                <a:spcPct val="90000"/>
              </a:lnSpc>
              <a:buFont typeface="Wingdings" pitchFamily="2" charset="2"/>
              <a:buNone/>
              <a:defRPr/>
            </a:pPr>
            <a:endParaRPr lang="en-US" sz="2800" dirty="0"/>
          </a:p>
          <a:p>
            <a:pPr>
              <a:lnSpc>
                <a:spcPct val="90000"/>
              </a:lnSpc>
              <a:defRPr/>
            </a:pPr>
            <a:r>
              <a:rPr lang="en-US" sz="2800" dirty="0"/>
              <a:t>According to the modern atomic model, at atom has a </a:t>
            </a:r>
            <a:r>
              <a:rPr lang="en-US" sz="2800" u="sng" dirty="0"/>
              <a:t>small positively charged nucleus</a:t>
            </a:r>
            <a:r>
              <a:rPr lang="en-US" sz="2800" dirty="0"/>
              <a:t> surrounded by a large region in which there are enough electrons to make an atom neutral.</a:t>
            </a:r>
          </a:p>
          <a:p>
            <a:pPr>
              <a:lnSpc>
                <a:spcPct val="90000"/>
              </a:lnSpc>
              <a:defRPr/>
            </a:pPr>
            <a:endParaRPr lang="en-US" sz="2400" dirty="0"/>
          </a:p>
          <a:p>
            <a:pPr>
              <a:lnSpc>
                <a:spcPct val="90000"/>
              </a:lnSpc>
              <a:buFont typeface="Wingdings" pitchFamily="2" charset="2"/>
              <a:buNone/>
              <a:defRPr/>
            </a:pPr>
            <a:endParaRPr lang="en-US" sz="2400" dirty="0"/>
          </a:p>
        </p:txBody>
      </p:sp>
      <p:pic>
        <p:nvPicPr>
          <p:cNvPr id="18436" name="Picture 4" descr="electron cloud"/>
          <p:cNvPicPr>
            <a:picLocks noGrp="1" noChangeAspect="1" noChangeArrowheads="1"/>
          </p:cNvPicPr>
          <p:nvPr>
            <p:ph sz="half" idx="2"/>
          </p:nvPr>
        </p:nvPicPr>
        <p:blipFill>
          <a:blip r:embed="rId2" cstate="print"/>
          <a:srcRect/>
          <a:stretch>
            <a:fillRect/>
          </a:stretch>
        </p:blipFill>
        <p:spPr>
          <a:xfrm>
            <a:off x="3657600" y="2971800"/>
            <a:ext cx="1398588" cy="1169988"/>
          </a:xfr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defRPr/>
            </a:pPr>
            <a:r>
              <a:rPr lang="en-US" b="1"/>
              <a:t>Electron Cloud:</a:t>
            </a:r>
          </a:p>
        </p:txBody>
      </p:sp>
      <p:sp>
        <p:nvSpPr>
          <p:cNvPr id="34819" name="Rectangle 3"/>
          <p:cNvSpPr>
            <a:spLocks noGrp="1" noChangeArrowheads="1"/>
          </p:cNvSpPr>
          <p:nvPr>
            <p:ph type="body" sz="half" idx="1"/>
          </p:nvPr>
        </p:nvSpPr>
        <p:spPr>
          <a:xfrm>
            <a:off x="457200" y="1600200"/>
            <a:ext cx="4953000" cy="4953000"/>
          </a:xfrm>
        </p:spPr>
        <p:txBody>
          <a:bodyPr/>
          <a:lstStyle/>
          <a:p>
            <a:pPr>
              <a:lnSpc>
                <a:spcPct val="80000"/>
              </a:lnSpc>
              <a:defRPr/>
            </a:pPr>
            <a:r>
              <a:rPr lang="en-US" sz="2800" dirty="0"/>
              <a:t>A space in which electrons are likely to be found</a:t>
            </a:r>
            <a:r>
              <a:rPr lang="en-US" sz="2800" dirty="0" smtClean="0"/>
              <a:t>.</a:t>
            </a:r>
          </a:p>
          <a:p>
            <a:pPr>
              <a:lnSpc>
                <a:spcPct val="80000"/>
              </a:lnSpc>
              <a:buFont typeface="Wingdings" pitchFamily="2" charset="2"/>
              <a:buNone/>
              <a:defRPr/>
            </a:pPr>
            <a:endParaRPr lang="en-US" sz="2800" dirty="0"/>
          </a:p>
          <a:p>
            <a:pPr>
              <a:lnSpc>
                <a:spcPct val="80000"/>
              </a:lnSpc>
              <a:defRPr/>
            </a:pPr>
            <a:r>
              <a:rPr lang="en-US" sz="2800" dirty="0"/>
              <a:t>Electrons </a:t>
            </a:r>
            <a:r>
              <a:rPr lang="en-US" sz="2800" u="sng" dirty="0"/>
              <a:t>whirl</a:t>
            </a:r>
            <a:r>
              <a:rPr lang="en-US" sz="2800" dirty="0"/>
              <a:t> about the nucleus billions of times in one </a:t>
            </a:r>
            <a:r>
              <a:rPr lang="en-US" sz="2800" dirty="0" smtClean="0"/>
              <a:t>second.</a:t>
            </a:r>
          </a:p>
          <a:p>
            <a:pPr>
              <a:lnSpc>
                <a:spcPct val="80000"/>
              </a:lnSpc>
              <a:buFont typeface="Wingdings" pitchFamily="2" charset="2"/>
              <a:buNone/>
              <a:defRPr/>
            </a:pPr>
            <a:endParaRPr lang="en-US" sz="2800" dirty="0"/>
          </a:p>
          <a:p>
            <a:pPr>
              <a:lnSpc>
                <a:spcPct val="80000"/>
              </a:lnSpc>
              <a:defRPr/>
            </a:pPr>
            <a:r>
              <a:rPr lang="en-US" sz="2800" dirty="0"/>
              <a:t>They are not moving around in </a:t>
            </a:r>
            <a:r>
              <a:rPr lang="en-US" sz="2800" u="sng" dirty="0"/>
              <a:t>random</a:t>
            </a:r>
            <a:r>
              <a:rPr lang="en-US" sz="2800" dirty="0"/>
              <a:t> patterns</a:t>
            </a:r>
            <a:r>
              <a:rPr lang="en-US" sz="2800" dirty="0" smtClean="0"/>
              <a:t>.</a:t>
            </a:r>
          </a:p>
          <a:p>
            <a:pPr>
              <a:lnSpc>
                <a:spcPct val="80000"/>
              </a:lnSpc>
              <a:buFont typeface="Wingdings" pitchFamily="2" charset="2"/>
              <a:buNone/>
              <a:defRPr/>
            </a:pPr>
            <a:endParaRPr lang="en-US" sz="2800" dirty="0"/>
          </a:p>
          <a:p>
            <a:pPr>
              <a:lnSpc>
                <a:spcPct val="80000"/>
              </a:lnSpc>
              <a:defRPr/>
            </a:pPr>
            <a:r>
              <a:rPr lang="en-US" sz="2800" dirty="0"/>
              <a:t>Location of electrons depends upon how much </a:t>
            </a:r>
            <a:r>
              <a:rPr lang="en-US" sz="2800" u="sng" dirty="0"/>
              <a:t>energy</a:t>
            </a:r>
            <a:r>
              <a:rPr lang="en-US" sz="2800" dirty="0"/>
              <a:t> the electron has.</a:t>
            </a:r>
          </a:p>
          <a:p>
            <a:pPr>
              <a:lnSpc>
                <a:spcPct val="80000"/>
              </a:lnSpc>
              <a:buFont typeface="Wingdings" pitchFamily="2" charset="2"/>
              <a:buNone/>
              <a:defRPr/>
            </a:pPr>
            <a:endParaRPr lang="en-US" sz="2400" dirty="0"/>
          </a:p>
        </p:txBody>
      </p:sp>
      <p:pic>
        <p:nvPicPr>
          <p:cNvPr id="19460" name="Picture 5" descr="hydcloud"/>
          <p:cNvPicPr>
            <a:picLocks noGrp="1" noChangeAspect="1" noChangeArrowheads="1"/>
          </p:cNvPicPr>
          <p:nvPr>
            <p:ph sz="half" idx="2"/>
          </p:nvPr>
        </p:nvPicPr>
        <p:blipFill>
          <a:blip r:embed="rId2" cstate="print"/>
          <a:srcRect/>
          <a:stretch>
            <a:fillRect/>
          </a:stretch>
        </p:blipFill>
        <p:spPr>
          <a:xfrm>
            <a:off x="5257800" y="2133600"/>
            <a:ext cx="2662238" cy="2662238"/>
          </a:xfrm>
          <a:noFill/>
        </p:spPr>
      </p:pic>
    </p:spTree>
  </p:cSld>
  <p:clrMapOvr>
    <a:masterClrMapping/>
  </p:clrMapOvr>
  <p:transition advClick="0" advTm="5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defRPr/>
            </a:pPr>
            <a:r>
              <a:rPr lang="en-US" b="1" dirty="0"/>
              <a:t>Electron Cloud:</a:t>
            </a:r>
          </a:p>
        </p:txBody>
      </p:sp>
      <p:sp>
        <p:nvSpPr>
          <p:cNvPr id="47107" name="Rectangle 3"/>
          <p:cNvSpPr>
            <a:spLocks noGrp="1" noChangeArrowheads="1"/>
          </p:cNvSpPr>
          <p:nvPr>
            <p:ph type="body" idx="1"/>
          </p:nvPr>
        </p:nvSpPr>
        <p:spPr/>
        <p:txBody>
          <a:bodyPr/>
          <a:lstStyle/>
          <a:p>
            <a:pPr>
              <a:lnSpc>
                <a:spcPct val="80000"/>
              </a:lnSpc>
              <a:buFont typeface="Wingdings" pitchFamily="2" charset="2"/>
              <a:buNone/>
              <a:defRPr/>
            </a:pPr>
            <a:endParaRPr lang="en-US" sz="2800" dirty="0"/>
          </a:p>
          <a:p>
            <a:pPr>
              <a:lnSpc>
                <a:spcPct val="80000"/>
              </a:lnSpc>
              <a:defRPr/>
            </a:pPr>
            <a:r>
              <a:rPr lang="en-US" sz="2800" dirty="0"/>
              <a:t>Depending on their energy they are locked into a certain area in the cloud</a:t>
            </a:r>
            <a:r>
              <a:rPr lang="en-US" sz="2800" dirty="0" smtClean="0"/>
              <a:t>.</a:t>
            </a:r>
          </a:p>
          <a:p>
            <a:pPr>
              <a:lnSpc>
                <a:spcPct val="80000"/>
              </a:lnSpc>
              <a:buFont typeface="Wingdings" pitchFamily="2" charset="2"/>
              <a:buNone/>
              <a:defRPr/>
            </a:pPr>
            <a:endParaRPr lang="en-US" sz="2800" dirty="0"/>
          </a:p>
          <a:p>
            <a:pPr lvl="1">
              <a:lnSpc>
                <a:spcPct val="80000"/>
              </a:lnSpc>
              <a:defRPr/>
            </a:pPr>
            <a:r>
              <a:rPr lang="en-US" sz="2400" b="1" dirty="0"/>
              <a:t>Electrons with the </a:t>
            </a:r>
            <a:r>
              <a:rPr lang="en-US" sz="1600" b="1" u="sng" dirty="0"/>
              <a:t>lowest</a:t>
            </a:r>
            <a:r>
              <a:rPr lang="en-US" sz="2400" b="1" dirty="0"/>
              <a:t> energy are found in the energy level </a:t>
            </a:r>
            <a:r>
              <a:rPr lang="en-US" sz="2400" b="1" u="sng" dirty="0"/>
              <a:t>closest</a:t>
            </a:r>
            <a:r>
              <a:rPr lang="en-US" sz="2400" b="1" dirty="0"/>
              <a:t> to the </a:t>
            </a:r>
            <a:r>
              <a:rPr lang="en-US" sz="2400" b="1" dirty="0" smtClean="0"/>
              <a:t>nucleus</a:t>
            </a:r>
          </a:p>
          <a:p>
            <a:pPr>
              <a:lnSpc>
                <a:spcPct val="80000"/>
              </a:lnSpc>
              <a:buFont typeface="Wingdings" pitchFamily="2" charset="2"/>
              <a:buNone/>
              <a:defRPr/>
            </a:pPr>
            <a:endParaRPr lang="en-US" sz="2800" b="1" dirty="0"/>
          </a:p>
          <a:p>
            <a:pPr lvl="1">
              <a:lnSpc>
                <a:spcPct val="80000"/>
              </a:lnSpc>
              <a:defRPr/>
            </a:pPr>
            <a:r>
              <a:rPr lang="en-US" sz="2400" b="1" dirty="0"/>
              <a:t>Electrons with the </a:t>
            </a:r>
            <a:r>
              <a:rPr lang="en-US" sz="3600" b="1" u="sng" dirty="0"/>
              <a:t>highest</a:t>
            </a:r>
            <a:r>
              <a:rPr lang="en-US" sz="2400" b="1" dirty="0"/>
              <a:t> energy are found in the </a:t>
            </a:r>
            <a:r>
              <a:rPr lang="en-US" sz="2400" b="1" u="sng" dirty="0"/>
              <a:t>outermost</a:t>
            </a:r>
            <a:r>
              <a:rPr lang="en-US" sz="2400" b="1" dirty="0"/>
              <a:t> energy levels, farther from the nucleus.</a:t>
            </a:r>
          </a:p>
          <a:p>
            <a:pPr>
              <a:lnSpc>
                <a:spcPct val="80000"/>
              </a:lnSpc>
              <a:defRPr/>
            </a:pPr>
            <a:endParaRPr lang="en-US" sz="2800" dirty="0"/>
          </a:p>
          <a:p>
            <a:pPr>
              <a:lnSpc>
                <a:spcPct val="80000"/>
              </a:lnSpc>
              <a:defRPr/>
            </a:pPr>
            <a:endParaRPr lang="en-US" sz="2800" dirty="0"/>
          </a:p>
        </p:txBody>
      </p:sp>
    </p:spTree>
  </p:cSld>
  <p:clrMapOvr>
    <a:masterClrMapping/>
  </p:clrMapOvr>
  <p:transition advClick="0" advTm="5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914" name="Group 74"/>
          <p:cNvGraphicFramePr>
            <a:graphicFrameLocks noGrp="1"/>
          </p:cNvGraphicFramePr>
          <p:nvPr/>
        </p:nvGraphicFramePr>
        <p:xfrm>
          <a:off x="228600" y="914400"/>
          <a:ext cx="8942705" cy="4323717"/>
        </p:xfrm>
        <a:graphic>
          <a:graphicData uri="http://schemas.openxmlformats.org/drawingml/2006/table">
            <a:tbl>
              <a:tblPr/>
              <a:tblGrid>
                <a:gridCol w="2127250"/>
                <a:gridCol w="1330325"/>
                <a:gridCol w="1343025"/>
                <a:gridCol w="1295400"/>
                <a:gridCol w="1295400"/>
                <a:gridCol w="1343025"/>
                <a:gridCol w="208280"/>
              </a:tblGrid>
              <a:tr h="4159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Indivisible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Electron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Nucleus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Orbit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10199"/>
                            </a:outerShdw>
                          </a:effectLst>
                          <a:latin typeface="Arial" charset="0"/>
                        </a:rPr>
                        <a:t>Electron Cloud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00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rPr>
                        <a:t>Greek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rPr>
                        <a:t>     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48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rPr>
                        <a:t>Dalton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rPr>
                        <a:t>    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48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rPr>
                        <a:t>Thomson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rPr>
                        <a:t>  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rPr>
                        <a:t>Rutherford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rPr>
                        <a:t>  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rPr>
                        <a:t>    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16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rPr>
                        <a:t>Bohr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rPr>
                        <a:t>  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rPr>
                        <a:t>    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rPr>
                        <a:t>  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48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rPr>
                        <a:t>Wave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rPr>
                        <a:t>  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rPr>
                        <a:t>    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rPr>
                        <a:t>     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304800" y="0"/>
            <a:ext cx="8534400" cy="1981200"/>
          </a:xfrm>
          <a:prstGeom prst="rect">
            <a:avLst/>
          </a:prstGeom>
          <a:noFill/>
          <a:ln w="9525">
            <a:noFill/>
            <a:miter lim="800000"/>
            <a:headEnd/>
            <a:tailEnd/>
          </a:ln>
          <a:effectLst/>
        </p:spPr>
        <p:txBody>
          <a:bodyPr anchor="ctr"/>
          <a:lstStyle/>
          <a:p>
            <a:pPr algn="ctr" eaLnBrk="1" hangingPunct="1">
              <a:defRPr/>
            </a:pPr>
            <a:r>
              <a:rPr lang="en-US" sz="4800" dirty="0">
                <a:solidFill>
                  <a:schemeClr val="tx2"/>
                </a:solidFill>
                <a:effectLst>
                  <a:outerShdw blurRad="38100" dist="38100" dir="2700000" algn="tl">
                    <a:srgbClr val="FFFFFF"/>
                  </a:outerShdw>
                </a:effectLst>
              </a:rPr>
              <a:t>Section 5.2</a:t>
            </a:r>
            <a:br>
              <a:rPr lang="en-US" sz="4800" dirty="0">
                <a:solidFill>
                  <a:schemeClr val="tx2"/>
                </a:solidFill>
                <a:effectLst>
                  <a:outerShdw blurRad="38100" dist="38100" dir="2700000" algn="tl">
                    <a:srgbClr val="FFFFFF"/>
                  </a:outerShdw>
                </a:effectLst>
              </a:rPr>
            </a:br>
            <a:r>
              <a:rPr lang="en-US" sz="4400" u="sng" dirty="0">
                <a:solidFill>
                  <a:schemeClr val="tx2"/>
                </a:solidFill>
                <a:effectLst>
                  <a:outerShdw blurRad="38100" dist="38100" dir="2700000" algn="tl">
                    <a:srgbClr val="FFFFFF"/>
                  </a:outerShdw>
                </a:effectLst>
              </a:rPr>
              <a:t>Electron Arrangement in Atoms</a:t>
            </a:r>
          </a:p>
        </p:txBody>
      </p:sp>
      <p:sp>
        <p:nvSpPr>
          <p:cNvPr id="2055" name="Rectangle 7"/>
          <p:cNvSpPr>
            <a:spLocks noGrp="1" noChangeArrowheads="1"/>
          </p:cNvSpPr>
          <p:nvPr>
            <p:ph type="subTitle" idx="1"/>
          </p:nvPr>
        </p:nvSpPr>
        <p:spPr>
          <a:xfrm>
            <a:off x="533400" y="1905000"/>
            <a:ext cx="8382000" cy="4343400"/>
          </a:xfrm>
        </p:spPr>
        <p:txBody>
          <a:bodyPr/>
          <a:lstStyle/>
          <a:p>
            <a:pPr eaLnBrk="1" hangingPunct="1">
              <a:defRPr/>
            </a:pPr>
            <a:r>
              <a:rPr lang="en-US" sz="3600" i="1" dirty="0" smtClean="0">
                <a:solidFill>
                  <a:srgbClr val="FF0000"/>
                </a:solidFill>
                <a:effectLst>
                  <a:outerShdw blurRad="38100" dist="38100" dir="2700000" algn="tl">
                    <a:srgbClr val="FFFFFF"/>
                  </a:outerShdw>
                </a:effectLst>
              </a:rPr>
              <a:t>Key Concepts:</a:t>
            </a:r>
          </a:p>
          <a:p>
            <a:pPr algn="l" eaLnBrk="1" hangingPunct="1">
              <a:buFont typeface="Wingdings" pitchFamily="2" charset="2"/>
              <a:buChar char="l"/>
              <a:defRPr/>
            </a:pPr>
            <a:r>
              <a:rPr lang="en-US" sz="3000" i="1" dirty="0" smtClean="0"/>
              <a:t>What are the three rules for writing the electron configurations of elements?</a:t>
            </a:r>
          </a:p>
          <a:p>
            <a:pPr algn="l" eaLnBrk="1" hangingPunct="1">
              <a:buFont typeface="Wingdings" pitchFamily="2" charset="2"/>
              <a:buChar char="l"/>
              <a:defRPr/>
            </a:pPr>
            <a:r>
              <a:rPr lang="en-US" sz="3000" i="1" dirty="0" smtClean="0"/>
              <a:t>Why do actual electron configurations for some elements differ from those assigned using the </a:t>
            </a:r>
            <a:r>
              <a:rPr lang="en-US" sz="3000" i="1" dirty="0" err="1" smtClean="0"/>
              <a:t>aufbau</a:t>
            </a:r>
            <a:r>
              <a:rPr lang="en-US" sz="3000" i="1" dirty="0" smtClean="0"/>
              <a:t> principle?</a:t>
            </a:r>
          </a:p>
          <a:p>
            <a:pPr marL="457200" lvl="1" indent="0" algn="ctr" eaLnBrk="1" hangingPunct="1">
              <a:lnSpc>
                <a:spcPct val="70000"/>
              </a:lnSpc>
              <a:spcBef>
                <a:spcPct val="30000"/>
              </a:spcBef>
              <a:buFont typeface="Wingdings" pitchFamily="2" charset="2"/>
              <a:buNone/>
              <a:defRPr/>
            </a:pPr>
            <a:endParaRPr lang="en-US" sz="3200" i="1"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body" idx="1"/>
          </p:nvPr>
        </p:nvSpPr>
        <p:spPr>
          <a:xfrm>
            <a:off x="457200" y="1447800"/>
            <a:ext cx="8229600" cy="4530725"/>
          </a:xfrm>
        </p:spPr>
        <p:txBody>
          <a:bodyPr/>
          <a:lstStyle/>
          <a:p>
            <a:pPr algn="ctr" eaLnBrk="1" hangingPunct="1">
              <a:buFont typeface="Wingdings" pitchFamily="2" charset="2"/>
              <a:buNone/>
              <a:defRPr/>
            </a:pPr>
            <a:endParaRPr lang="en-US" smtClean="0"/>
          </a:p>
          <a:p>
            <a:pPr algn="ctr" eaLnBrk="1" hangingPunct="1">
              <a:defRPr/>
            </a:pPr>
            <a:r>
              <a:rPr lang="en-US" smtClean="0"/>
              <a:t>Electron Configurations</a:t>
            </a:r>
          </a:p>
          <a:p>
            <a:pPr algn="ctr" eaLnBrk="1" hangingPunct="1">
              <a:defRPr/>
            </a:pPr>
            <a:r>
              <a:rPr lang="en-US" smtClean="0"/>
              <a:t>Aufbau Principle</a:t>
            </a:r>
          </a:p>
          <a:p>
            <a:pPr algn="ctr" eaLnBrk="1" hangingPunct="1">
              <a:defRPr/>
            </a:pPr>
            <a:r>
              <a:rPr lang="en-US" smtClean="0"/>
              <a:t>Pauli Exclusion Principle</a:t>
            </a:r>
          </a:p>
          <a:p>
            <a:pPr algn="ctr" eaLnBrk="1" hangingPunct="1">
              <a:defRPr/>
            </a:pPr>
            <a:r>
              <a:rPr lang="en-US" smtClean="0"/>
              <a:t>Hund’s Rule</a:t>
            </a:r>
          </a:p>
        </p:txBody>
      </p:sp>
      <p:sp>
        <p:nvSpPr>
          <p:cNvPr id="123907" name="Rectangle 3"/>
          <p:cNvSpPr>
            <a:spLocks noGrp="1" noChangeArrowheads="1"/>
          </p:cNvSpPr>
          <p:nvPr>
            <p:ph type="title"/>
          </p:nvPr>
        </p:nvSpPr>
        <p:spPr>
          <a:xfrm>
            <a:off x="604838" y="325438"/>
            <a:ext cx="8077200" cy="909637"/>
          </a:xfrm>
        </p:spPr>
        <p:txBody>
          <a:bodyPr anchorCtr="0"/>
          <a:lstStyle/>
          <a:p>
            <a:pPr eaLnBrk="1" hangingPunct="1">
              <a:defRPr/>
            </a:pPr>
            <a:r>
              <a:rPr lang="en-US" u="sng" smtClean="0"/>
              <a:t>Vocabulary</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609600" y="0"/>
            <a:ext cx="8229600" cy="1143000"/>
          </a:xfrm>
          <a:prstGeom prst="rect">
            <a:avLst/>
          </a:prstGeom>
          <a:noFill/>
          <a:ln w="9525">
            <a:noFill/>
            <a:miter lim="800000"/>
            <a:headEnd/>
            <a:tailEnd/>
          </a:ln>
          <a:effectLst/>
        </p:spPr>
        <p:txBody>
          <a:bodyPr anchor="ctr"/>
          <a:lstStyle/>
          <a:p>
            <a:pPr algn="ctr" eaLnBrk="1" hangingPunct="1">
              <a:defRPr/>
            </a:pPr>
            <a:r>
              <a:rPr lang="en-US" sz="4400">
                <a:solidFill>
                  <a:schemeClr val="tx2"/>
                </a:solidFill>
                <a:effectLst>
                  <a:outerShdw blurRad="38100" dist="38100" dir="2700000" algn="tl">
                    <a:srgbClr val="FFFFFF"/>
                  </a:outerShdw>
                </a:effectLst>
              </a:rPr>
              <a:t>Electron Configurations</a:t>
            </a:r>
          </a:p>
        </p:txBody>
      </p:sp>
      <p:sp>
        <p:nvSpPr>
          <p:cNvPr id="4101" name="Rectangle 5"/>
          <p:cNvSpPr>
            <a:spLocks noChangeArrowheads="1"/>
          </p:cNvSpPr>
          <p:nvPr/>
        </p:nvSpPr>
        <p:spPr bwMode="auto">
          <a:xfrm>
            <a:off x="228600" y="1295400"/>
            <a:ext cx="8686800" cy="48006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75000"/>
              <a:buFont typeface="Wingdings" pitchFamily="2" charset="2"/>
              <a:buNone/>
              <a:defRPr/>
            </a:pPr>
            <a:endParaRPr lang="en-US" sz="2400" i="1">
              <a:effectLst>
                <a:outerShdw blurRad="38100" dist="38100" dir="2700000" algn="tl">
                  <a:srgbClr val="010199"/>
                </a:outerShdw>
              </a:effectLst>
            </a:endParaRPr>
          </a:p>
        </p:txBody>
      </p:sp>
      <p:sp>
        <p:nvSpPr>
          <p:cNvPr id="4436" name="Rectangle 340"/>
          <p:cNvSpPr>
            <a:spLocks noChangeArrowheads="1"/>
          </p:cNvSpPr>
          <p:nvPr/>
        </p:nvSpPr>
        <p:spPr bwMode="auto">
          <a:xfrm>
            <a:off x="304800" y="1295400"/>
            <a:ext cx="8839200" cy="7212013"/>
          </a:xfrm>
          <a:prstGeom prst="rect">
            <a:avLst/>
          </a:prstGeom>
          <a:noFill/>
          <a:ln w="9525">
            <a:noFill/>
            <a:miter lim="800000"/>
            <a:headEnd/>
            <a:tailEnd/>
          </a:ln>
          <a:effectLst/>
        </p:spPr>
        <p:txBody>
          <a:bodyPr>
            <a:spAutoFit/>
          </a:bodyPr>
          <a:lstStyle/>
          <a:p>
            <a:pPr eaLnBrk="1" hangingPunct="1">
              <a:spcBef>
                <a:spcPct val="20000"/>
              </a:spcBef>
              <a:buClr>
                <a:schemeClr val="hlink"/>
              </a:buClr>
              <a:buSzPct val="75000"/>
              <a:buFont typeface="Wingdings" pitchFamily="2" charset="2"/>
              <a:buChar char="l"/>
              <a:defRPr/>
            </a:pPr>
            <a:r>
              <a:rPr lang="en-US" sz="2400" i="1">
                <a:solidFill>
                  <a:srgbClr val="FF0000"/>
                </a:solidFill>
                <a:effectLst>
                  <a:outerShdw blurRad="38100" dist="38100" dir="2700000" algn="tl">
                    <a:srgbClr val="FFFFFF"/>
                  </a:outerShdw>
                </a:effectLst>
              </a:rPr>
              <a:t>Key Concept</a:t>
            </a:r>
            <a:r>
              <a:rPr lang="en-US" sz="2400" i="1">
                <a:effectLst>
                  <a:outerShdw blurRad="38100" dist="38100" dir="2700000" algn="tl">
                    <a:srgbClr val="010199"/>
                  </a:outerShdw>
                </a:effectLst>
              </a:rPr>
              <a:t>: Three rules – The aufbau  principle, the Pauli exclusion principle, and Hund’s rule – tell you how to find the electron configurations of atoms.</a:t>
            </a:r>
          </a:p>
          <a:p>
            <a:pPr eaLnBrk="1" hangingPunct="1">
              <a:spcBef>
                <a:spcPct val="20000"/>
              </a:spcBef>
              <a:buClr>
                <a:schemeClr val="hlink"/>
              </a:buClr>
              <a:buSzPct val="75000"/>
              <a:buFont typeface="Wingdings" pitchFamily="2" charset="2"/>
              <a:buNone/>
              <a:defRPr/>
            </a:pPr>
            <a:endParaRPr lang="en-US" sz="2400">
              <a:solidFill>
                <a:srgbClr val="FFCC00"/>
              </a:solidFill>
              <a:effectLst>
                <a:outerShdw blurRad="38100" dist="38100" dir="2700000" algn="tl">
                  <a:srgbClr val="FFFFFF"/>
                </a:outerShdw>
              </a:effectLst>
            </a:endParaRPr>
          </a:p>
          <a:p>
            <a:pPr lvl="1" eaLnBrk="1" hangingPunct="1">
              <a:spcBef>
                <a:spcPct val="20000"/>
              </a:spcBef>
              <a:buClr>
                <a:schemeClr val="hlink"/>
              </a:buClr>
              <a:buSzPct val="75000"/>
              <a:buFont typeface="Wingdings" pitchFamily="2" charset="2"/>
              <a:buChar char="l"/>
              <a:defRPr/>
            </a:pPr>
            <a:r>
              <a:rPr lang="en-US" sz="2400" u="sng">
                <a:solidFill>
                  <a:srgbClr val="FFCC00"/>
                </a:solidFill>
              </a:rPr>
              <a:t>Aufbau Principle</a:t>
            </a:r>
            <a:r>
              <a:rPr lang="en-US"/>
              <a:t>: </a:t>
            </a:r>
            <a:r>
              <a:rPr lang="en-US" sz="2400">
                <a:effectLst>
                  <a:outerShdw blurRad="38100" dist="38100" dir="2700000" algn="tl">
                    <a:srgbClr val="010199"/>
                  </a:outerShdw>
                </a:effectLst>
              </a:rPr>
              <a:t>Electrons occupy the orbitals of lowest energy first.</a:t>
            </a:r>
          </a:p>
          <a:p>
            <a:pPr lvl="1" eaLnBrk="1" hangingPunct="1">
              <a:spcBef>
                <a:spcPct val="20000"/>
              </a:spcBef>
              <a:buClr>
                <a:schemeClr val="hlink"/>
              </a:buClr>
              <a:buSzPct val="75000"/>
              <a:buFont typeface="Wingdings" pitchFamily="2" charset="2"/>
              <a:buChar char="l"/>
              <a:defRPr/>
            </a:pPr>
            <a:r>
              <a:rPr lang="en-US" sz="2400" u="sng">
                <a:solidFill>
                  <a:srgbClr val="FFCC00"/>
                </a:solidFill>
              </a:rPr>
              <a:t>Pauli Exclusion Principle</a:t>
            </a:r>
            <a:r>
              <a:rPr lang="en-US" sz="2400">
                <a:solidFill>
                  <a:srgbClr val="FFCC00"/>
                </a:solidFill>
              </a:rPr>
              <a:t>: </a:t>
            </a:r>
            <a:r>
              <a:rPr lang="en-US" sz="2400"/>
              <a:t>An atomic orbital</a:t>
            </a:r>
            <a:r>
              <a:rPr lang="en-US" sz="2400">
                <a:solidFill>
                  <a:srgbClr val="FFCC00"/>
                </a:solidFill>
              </a:rPr>
              <a:t> </a:t>
            </a:r>
            <a:r>
              <a:rPr lang="en-US" sz="2400"/>
              <a:t>may have at most two electrons. </a:t>
            </a:r>
          </a:p>
          <a:p>
            <a:pPr lvl="2" eaLnBrk="1" hangingPunct="1">
              <a:spcBef>
                <a:spcPct val="20000"/>
              </a:spcBef>
              <a:buClr>
                <a:schemeClr val="hlink"/>
              </a:buClr>
              <a:buSzPct val="75000"/>
              <a:buFont typeface="Wingdings" pitchFamily="2" charset="2"/>
              <a:buChar char="l"/>
              <a:defRPr/>
            </a:pPr>
            <a:r>
              <a:rPr lang="en-US" sz="2400"/>
              <a:t>Either one or two electrons may can occupy an s or p orbital.</a:t>
            </a:r>
          </a:p>
          <a:p>
            <a:pPr lvl="2" eaLnBrk="1" hangingPunct="1">
              <a:spcBef>
                <a:spcPct val="20000"/>
              </a:spcBef>
              <a:buClr>
                <a:schemeClr val="hlink"/>
              </a:buClr>
              <a:buSzPct val="75000"/>
              <a:buFont typeface="Wingdings" pitchFamily="2" charset="2"/>
              <a:buChar char="l"/>
              <a:defRPr/>
            </a:pPr>
            <a:r>
              <a:rPr lang="en-US" sz="2400"/>
              <a:t>To occupy the same orbital, two electrons must have </a:t>
            </a:r>
            <a:r>
              <a:rPr lang="en-US" sz="2400" u="sng"/>
              <a:t>opposite spins</a:t>
            </a:r>
            <a:r>
              <a:rPr lang="en-US" sz="2400"/>
              <a:t>, designated by </a:t>
            </a:r>
            <a:r>
              <a:rPr lang="en-US" sz="2400" u="sng"/>
              <a:t>arrows</a:t>
            </a:r>
            <a:r>
              <a:rPr lang="en-US" sz="2400"/>
              <a:t>.</a:t>
            </a:r>
          </a:p>
          <a:p>
            <a:pPr lvl="1" eaLnBrk="1" hangingPunct="1">
              <a:spcBef>
                <a:spcPct val="20000"/>
              </a:spcBef>
              <a:buClr>
                <a:schemeClr val="hlink"/>
              </a:buClr>
              <a:buSzPct val="75000"/>
              <a:buFont typeface="Wingdings" pitchFamily="2" charset="2"/>
              <a:buChar char="l"/>
              <a:defRPr/>
            </a:pPr>
            <a:r>
              <a:rPr lang="en-US" sz="2400" u="sng">
                <a:solidFill>
                  <a:srgbClr val="FFCC00"/>
                </a:solidFill>
              </a:rPr>
              <a:t>Hund’s Rule</a:t>
            </a:r>
            <a:r>
              <a:rPr lang="en-US" sz="2400"/>
              <a:t>: Electrons are filled into orbitals singly, first, and then paired once orbitals have at least one electron.</a:t>
            </a:r>
          </a:p>
          <a:p>
            <a:pPr eaLnBrk="1" hangingPunct="1">
              <a:spcBef>
                <a:spcPct val="20000"/>
              </a:spcBef>
              <a:buClr>
                <a:schemeClr val="hlink"/>
              </a:buClr>
              <a:buSzPct val="75000"/>
              <a:buFont typeface="Wingdings" pitchFamily="2" charset="2"/>
              <a:buNone/>
              <a:defRPr/>
            </a:pPr>
            <a:endParaRPr lang="en-US" sz="1400" u="sng">
              <a:solidFill>
                <a:srgbClr val="FFCC00"/>
              </a:solidFill>
            </a:endParaRPr>
          </a:p>
          <a:p>
            <a:pPr eaLnBrk="1" hangingPunct="1">
              <a:spcBef>
                <a:spcPct val="20000"/>
              </a:spcBef>
              <a:buClr>
                <a:schemeClr val="hlink"/>
              </a:buClr>
              <a:buSzPct val="75000"/>
              <a:buFont typeface="Wingdings" pitchFamily="2" charset="2"/>
              <a:buNone/>
              <a:defRPr/>
            </a:pPr>
            <a:endParaRPr lang="en-US" sz="1400" u="sng">
              <a:effectLst>
                <a:outerShdw blurRad="38100" dist="38100" dir="2700000" algn="tl">
                  <a:srgbClr val="010199"/>
                </a:outerShdw>
              </a:effectLst>
            </a:endParaRPr>
          </a:p>
          <a:p>
            <a:pPr lvl="1" eaLnBrk="1" hangingPunct="1">
              <a:spcBef>
                <a:spcPct val="20000"/>
              </a:spcBef>
              <a:buClr>
                <a:schemeClr val="hlink"/>
              </a:buClr>
              <a:buSzPct val="75000"/>
              <a:buFont typeface="Wingdings" pitchFamily="2" charset="2"/>
              <a:buChar char="l"/>
              <a:defRPr/>
            </a:pPr>
            <a:endParaRPr lang="en-US" sz="2400" i="1">
              <a:solidFill>
                <a:srgbClr val="FFCC00"/>
              </a:solidFill>
              <a:effectLst>
                <a:outerShdw blurRad="38100" dist="38100" dir="2700000" algn="tl">
                  <a:srgbClr val="FFFFFF"/>
                </a:outerShdw>
              </a:effectLst>
            </a:endParaRPr>
          </a:p>
          <a:p>
            <a:pPr eaLnBrk="1" hangingPunct="1">
              <a:spcBef>
                <a:spcPct val="20000"/>
              </a:spcBef>
              <a:buClr>
                <a:schemeClr val="hlink"/>
              </a:buClr>
              <a:buSzPct val="75000"/>
              <a:buFont typeface="Wingdings" pitchFamily="2" charset="2"/>
              <a:buNone/>
              <a:defRPr/>
            </a:pPr>
            <a:endParaRPr lang="en-US" sz="1400" i="1">
              <a:solidFill>
                <a:srgbClr val="FFCC00"/>
              </a:solidFill>
              <a:effectLst>
                <a:outerShdw blurRad="38100" dist="38100" dir="2700000" algn="tl">
                  <a:srgbClr val="FFFFFF"/>
                </a:outerShdw>
              </a:effectLst>
            </a:endParaRPr>
          </a:p>
          <a:p>
            <a:pPr lvl="1">
              <a:defRPr/>
            </a:pPr>
            <a:endParaRPr lang="en-US" sz="2400"/>
          </a:p>
        </p:txBody>
      </p:sp>
      <p:sp>
        <p:nvSpPr>
          <p:cNvPr id="5125" name="Rectangle 342"/>
          <p:cNvSpPr>
            <a:spLocks noChangeArrowheads="1"/>
          </p:cNvSpPr>
          <p:nvPr/>
        </p:nvSpPr>
        <p:spPr bwMode="auto">
          <a:xfrm>
            <a:off x="-4598988" y="-1393825"/>
            <a:ext cx="1249363" cy="228600"/>
          </a:xfrm>
          <a:prstGeom prst="rect">
            <a:avLst/>
          </a:prstGeom>
          <a:noFill/>
          <a:ln w="9525">
            <a:noFill/>
            <a:miter lim="800000"/>
            <a:headEnd/>
            <a:tailEnd/>
          </a:ln>
        </p:spPr>
        <p:txBody>
          <a:bodyPr wrap="none" anchor="ctr">
            <a:spAutoFit/>
          </a:bodyPr>
          <a:lstStyle/>
          <a:p>
            <a:pPr eaLnBrk="1" hangingPunct="1"/>
            <a:r>
              <a:rPr lang="en-US" sz="600" b="1">
                <a:solidFill>
                  <a:srgbClr val="CC0000"/>
                </a:solidFill>
                <a:latin typeface="Verdana" pitchFamily="34" charset="0"/>
              </a:rPr>
              <a:t>What do </a:t>
            </a:r>
            <a:r>
              <a:rPr lang="en-US" sz="600" b="1" i="1">
                <a:solidFill>
                  <a:srgbClr val="CC0000"/>
                </a:solidFill>
                <a:latin typeface="Verdana" pitchFamily="34" charset="0"/>
              </a:rPr>
              <a:t>s</a:t>
            </a:r>
            <a:r>
              <a:rPr lang="en-US" sz="600" b="1">
                <a:solidFill>
                  <a:srgbClr val="CC0000"/>
                </a:solidFill>
                <a:latin typeface="Verdana" pitchFamily="34" charset="0"/>
              </a:rPr>
              <a:t>, </a:t>
            </a:r>
            <a:r>
              <a:rPr lang="en-US" sz="600" b="1" i="1">
                <a:solidFill>
                  <a:srgbClr val="CC0000"/>
                </a:solidFill>
                <a:latin typeface="Verdana" pitchFamily="34" charset="0"/>
              </a:rPr>
              <a:t>p</a:t>
            </a:r>
            <a:r>
              <a:rPr lang="en-US" sz="600" b="1">
                <a:solidFill>
                  <a:srgbClr val="CC0000"/>
                </a:solidFill>
                <a:latin typeface="Verdana" pitchFamily="34" charset="0"/>
              </a:rPr>
              <a:t>, </a:t>
            </a:r>
            <a:r>
              <a:rPr lang="en-US" sz="600" b="1" i="1">
                <a:solidFill>
                  <a:srgbClr val="CC0000"/>
                </a:solidFill>
                <a:latin typeface="Verdana" pitchFamily="34" charset="0"/>
              </a:rPr>
              <a:t>d</a:t>
            </a:r>
            <a:r>
              <a:rPr lang="en-US" sz="600" b="1">
                <a:solidFill>
                  <a:srgbClr val="CC0000"/>
                </a:solidFill>
                <a:latin typeface="Verdana" pitchFamily="34" charset="0"/>
              </a:rPr>
              <a:t>, </a:t>
            </a:r>
            <a:r>
              <a:rPr lang="en-US" sz="600" b="1" i="1">
                <a:solidFill>
                  <a:srgbClr val="CC0000"/>
                </a:solidFill>
                <a:latin typeface="Verdana" pitchFamily="34" charset="0"/>
              </a:rPr>
              <a:t>f</a:t>
            </a:r>
            <a:r>
              <a:rPr lang="en-US" sz="600" b="1">
                <a:solidFill>
                  <a:srgbClr val="CC0000"/>
                </a:solidFill>
                <a:latin typeface="Verdana" pitchFamily="34" charset="0"/>
              </a:rPr>
              <a:t> mean?</a:t>
            </a:r>
            <a:r>
              <a:rPr lang="en-US" sz="900"/>
              <a:t> </a:t>
            </a:r>
            <a:endParaRPr lang="en-US"/>
          </a:p>
        </p:txBody>
      </p:sp>
      <p:graphicFrame>
        <p:nvGraphicFramePr>
          <p:cNvPr id="4498" name="Group 402"/>
          <p:cNvGraphicFramePr>
            <a:graphicFrameLocks noGrp="1"/>
          </p:cNvGraphicFramePr>
          <p:nvPr/>
        </p:nvGraphicFramePr>
        <p:xfrm>
          <a:off x="-4598988" y="-1165225"/>
          <a:ext cx="208280" cy="8353425"/>
        </p:xfrm>
        <a:graphic>
          <a:graphicData uri="http://schemas.openxmlformats.org/drawingml/2006/table">
            <a:tbl>
              <a:tblPr/>
              <a:tblGrid>
                <a:gridCol w="208280"/>
              </a:tblGrid>
              <a:tr h="83534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5128" name="Rectangle 403"/>
          <p:cNvSpPr>
            <a:spLocks noChangeArrowheads="1"/>
          </p:cNvSpPr>
          <p:nvPr/>
        </p:nvSpPr>
        <p:spPr bwMode="auto">
          <a:xfrm>
            <a:off x="-4598988" y="7188200"/>
            <a:ext cx="18343563" cy="1065213"/>
          </a:xfrm>
          <a:prstGeom prst="rect">
            <a:avLst/>
          </a:prstGeom>
          <a:noFill/>
          <a:ln w="9525">
            <a:noFill/>
            <a:miter lim="800000"/>
            <a:headEnd/>
            <a:tailEnd/>
          </a:ln>
        </p:spPr>
        <p:txBody>
          <a:bodyPr wrap="none" anchor="ctr">
            <a:spAutoFit/>
          </a:bodyPr>
          <a:lstStyle/>
          <a:p>
            <a:pPr eaLnBrk="1" hangingPunct="1"/>
            <a:r>
              <a:rPr lang="en-US" sz="1000">
                <a:latin typeface="Verdana" pitchFamily="34" charset="0"/>
              </a:rPr>
              <a:t>The orbital names </a:t>
            </a:r>
            <a:r>
              <a:rPr lang="en-US" sz="1000" i="1">
                <a:latin typeface="Verdana" pitchFamily="34" charset="0"/>
              </a:rPr>
              <a:t>s</a:t>
            </a:r>
            <a:r>
              <a:rPr lang="en-US" sz="1000">
                <a:latin typeface="Verdana" pitchFamily="34" charset="0"/>
              </a:rPr>
              <a:t>, </a:t>
            </a:r>
            <a:r>
              <a:rPr lang="en-US" sz="1000" i="1">
                <a:latin typeface="Verdana" pitchFamily="34" charset="0"/>
              </a:rPr>
              <a:t>p</a:t>
            </a:r>
            <a:r>
              <a:rPr lang="en-US" sz="1000">
                <a:latin typeface="Verdana" pitchFamily="34" charset="0"/>
              </a:rPr>
              <a:t>, </a:t>
            </a:r>
            <a:r>
              <a:rPr lang="en-US" sz="1000" i="1">
                <a:latin typeface="Verdana" pitchFamily="34" charset="0"/>
              </a:rPr>
              <a:t>d</a:t>
            </a:r>
            <a:r>
              <a:rPr lang="en-US" sz="1000">
                <a:latin typeface="Verdana" pitchFamily="34" charset="0"/>
              </a:rPr>
              <a:t>, and </a:t>
            </a:r>
            <a:r>
              <a:rPr lang="en-US" sz="1000" i="1">
                <a:latin typeface="Verdana" pitchFamily="34" charset="0"/>
              </a:rPr>
              <a:t>f</a:t>
            </a:r>
            <a:r>
              <a:rPr lang="en-US" sz="1000">
                <a:latin typeface="Verdana" pitchFamily="34" charset="0"/>
              </a:rPr>
              <a:t> stand for names given to groups of lines in the spectra of the alkali metals. These line groups are called </a:t>
            </a:r>
            <a:r>
              <a:rPr lang="en-US" sz="1000" i="1">
                <a:latin typeface="Verdana" pitchFamily="34" charset="0"/>
              </a:rPr>
              <a:t>sharp</a:t>
            </a:r>
            <a:r>
              <a:rPr lang="en-US" sz="1000">
                <a:latin typeface="Verdana" pitchFamily="34" charset="0"/>
              </a:rPr>
              <a:t>, </a:t>
            </a:r>
            <a:r>
              <a:rPr lang="en-US" sz="1000" i="1">
                <a:latin typeface="Verdana" pitchFamily="34" charset="0"/>
              </a:rPr>
              <a:t>principal</a:t>
            </a:r>
            <a:r>
              <a:rPr lang="en-US" sz="1000">
                <a:latin typeface="Verdana" pitchFamily="34" charset="0"/>
              </a:rPr>
              <a:t>, </a:t>
            </a:r>
            <a:r>
              <a:rPr lang="en-US" sz="1000" i="1">
                <a:latin typeface="Verdana" pitchFamily="34" charset="0"/>
              </a:rPr>
              <a:t>diffuse</a:t>
            </a:r>
            <a:r>
              <a:rPr lang="en-US" sz="1000">
                <a:latin typeface="Verdana" pitchFamily="34" charset="0"/>
              </a:rPr>
              <a:t>, and </a:t>
            </a:r>
            <a:r>
              <a:rPr lang="en-US" sz="1000" i="1">
                <a:latin typeface="Verdana" pitchFamily="34" charset="0"/>
              </a:rPr>
              <a:t>fundamental</a:t>
            </a:r>
            <a:r>
              <a:rPr lang="en-US" sz="1000">
                <a:latin typeface="Verdana" pitchFamily="34" charset="0"/>
              </a:rPr>
              <a:t>. </a:t>
            </a:r>
          </a:p>
          <a:p>
            <a:r>
              <a:rPr lang="en-US" sz="900">
                <a:latin typeface="Verdana" pitchFamily="34" charset="0"/>
              </a:rPr>
              <a:t>The orbital letters are associated with the angular momentum quantum number, which is assigned an integer value from 0 to 3. </a:t>
            </a:r>
            <a:r>
              <a:rPr lang="en-US" sz="900" i="1">
                <a:latin typeface="Verdana" pitchFamily="34" charset="0"/>
              </a:rPr>
              <a:t>s</a:t>
            </a:r>
            <a:r>
              <a:rPr lang="en-US" sz="900">
                <a:latin typeface="Verdana" pitchFamily="34" charset="0"/>
              </a:rPr>
              <a:t> correlates to 0, </a:t>
            </a:r>
            <a:r>
              <a:rPr lang="en-US" sz="900" i="1">
                <a:latin typeface="Verdana" pitchFamily="34" charset="0"/>
              </a:rPr>
              <a:t>p</a:t>
            </a:r>
            <a:r>
              <a:rPr lang="en-US" sz="900">
                <a:latin typeface="Verdana" pitchFamily="34" charset="0"/>
              </a:rPr>
              <a:t> = 1, </a:t>
            </a:r>
            <a:r>
              <a:rPr lang="en-US" sz="900" i="1">
                <a:latin typeface="Verdana" pitchFamily="34" charset="0"/>
              </a:rPr>
              <a:t>d</a:t>
            </a:r>
            <a:r>
              <a:rPr lang="en-US" sz="900">
                <a:latin typeface="Verdana" pitchFamily="34" charset="0"/>
              </a:rPr>
              <a:t> = 2, and </a:t>
            </a:r>
            <a:r>
              <a:rPr lang="en-US" sz="900" i="1">
                <a:latin typeface="Verdana" pitchFamily="34" charset="0"/>
              </a:rPr>
              <a:t>f</a:t>
            </a:r>
            <a:r>
              <a:rPr lang="en-US" sz="900">
                <a:latin typeface="Verdana" pitchFamily="34" charset="0"/>
              </a:rPr>
              <a:t> = 3.The angular momentum quantum number can be used to give the shapes of the electronic orbitals. </a:t>
            </a:r>
            <a:r>
              <a:rPr lang="en-US" sz="900" i="1">
                <a:latin typeface="Verdana" pitchFamily="34" charset="0"/>
              </a:rPr>
              <a:t>s</a:t>
            </a:r>
            <a:r>
              <a:rPr lang="en-US" sz="900">
                <a:latin typeface="Verdana" pitchFamily="34" charset="0"/>
              </a:rPr>
              <a:t> orbitals are spherical; </a:t>
            </a:r>
            <a:r>
              <a:rPr lang="en-US" sz="900" i="1">
                <a:latin typeface="Verdana" pitchFamily="34" charset="0"/>
              </a:rPr>
              <a:t>p</a:t>
            </a:r>
            <a:r>
              <a:rPr lang="en-US" sz="900">
                <a:latin typeface="Verdana" pitchFamily="34" charset="0"/>
              </a:rPr>
              <a:t> orbitals are polar. It may be simpler to think of these two letters in terms of orbital shapes (</a:t>
            </a:r>
            <a:r>
              <a:rPr lang="en-US" sz="900" i="1">
                <a:latin typeface="Verdana" pitchFamily="34" charset="0"/>
              </a:rPr>
              <a:t>d</a:t>
            </a:r>
            <a:r>
              <a:rPr lang="en-US" sz="900">
                <a:latin typeface="Verdana" pitchFamily="34" charset="0"/>
              </a:rPr>
              <a:t> and </a:t>
            </a:r>
            <a:r>
              <a:rPr lang="en-US" sz="900" i="1">
                <a:latin typeface="Verdana" pitchFamily="34" charset="0"/>
              </a:rPr>
              <a:t>f</a:t>
            </a:r>
            <a:r>
              <a:rPr lang="en-US" sz="900">
                <a:latin typeface="Verdana" pitchFamily="34" charset="0"/>
              </a:rPr>
              <a:t> aren't described as readily). </a:t>
            </a:r>
          </a:p>
          <a:p>
            <a:r>
              <a:rPr lang="en-US" sz="900">
                <a:latin typeface="Verdana" pitchFamily="34" charset="0"/>
              </a:rPr>
              <a:t>The electron configuration of an atom denotes the distribution of electrons among available shells. The standard notation lists the subshell symbols, one after another. The number of electrons contained in each subshell is stated explicitly. For example, the electron configuration of beryllium, with an atomic (and electron) number of 4, is 1s</a:t>
            </a:r>
            <a:r>
              <a:rPr lang="en-US" sz="900" baseline="30000">
                <a:latin typeface="Verdana" pitchFamily="34" charset="0"/>
              </a:rPr>
              <a:t>2</a:t>
            </a:r>
            <a:r>
              <a:rPr lang="en-US" sz="900">
                <a:latin typeface="Verdana" pitchFamily="34" charset="0"/>
              </a:rPr>
              <a:t>2s</a:t>
            </a:r>
            <a:r>
              <a:rPr lang="en-US" sz="900" baseline="30000">
                <a:latin typeface="Verdana" pitchFamily="34" charset="0"/>
              </a:rPr>
              <a:t>2</a:t>
            </a:r>
            <a:r>
              <a:rPr lang="en-US" sz="900">
                <a:latin typeface="Verdana" pitchFamily="34" charset="0"/>
              </a:rPr>
              <a:t> or [He]2s</a:t>
            </a:r>
            <a:r>
              <a:rPr lang="en-US" sz="900" baseline="30000">
                <a:latin typeface="Verdana" pitchFamily="34" charset="0"/>
              </a:rPr>
              <a:t>2</a:t>
            </a:r>
            <a:r>
              <a:rPr lang="en-US" sz="900">
                <a:latin typeface="Verdana" pitchFamily="34" charset="0"/>
              </a:rPr>
              <a:t>. </a:t>
            </a:r>
            <a:endParaRPr lang="en-US" sz="900"/>
          </a:p>
          <a:p>
            <a:endParaRPr lang="en-US"/>
          </a:p>
        </p:txBody>
      </p:sp>
      <p:graphicFrame>
        <p:nvGraphicFramePr>
          <p:cNvPr id="4489" name="Group 393"/>
          <p:cNvGraphicFramePr>
            <a:graphicFrameLocks noGrp="1"/>
          </p:cNvGraphicFramePr>
          <p:nvPr/>
        </p:nvGraphicFramePr>
        <p:xfrm>
          <a:off x="-4589463" y="-1155700"/>
          <a:ext cx="1739900" cy="8353426"/>
        </p:xfrm>
        <a:graphic>
          <a:graphicData uri="http://schemas.openxmlformats.org/drawingml/2006/table">
            <a:tbl>
              <a:tblPr/>
              <a:tblGrid>
                <a:gridCol w="1739900"/>
              </a:tblGrid>
              <a:tr h="9937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cs typeface="Arial" charset="0"/>
                        </a:rPr>
                        <a:t>  </a:t>
                      </a:r>
                      <a:endParaRPr kumimoji="0" lang="en-US" sz="300" b="0" i="0" u="none" strike="noStrike" cap="none" normalizeH="0" baseline="0" smtClean="0">
                        <a:ln>
                          <a:noFill/>
                        </a:ln>
                        <a:solidFill>
                          <a:srgbClr val="000000"/>
                        </a:solidFill>
                        <a:effectLst/>
                        <a:latin typeface="Arial" charset="0"/>
                        <a:cs typeface="Arial" charset="0"/>
                      </a:endParaRPr>
                    </a:p>
                  </a:txBody>
                  <a:tcPr horzOverflow="overflow">
                    <a:lnL cap="flat">
                      <a:noFill/>
                    </a:lnL>
                    <a:lnR cap="flat">
                      <a:noFill/>
                    </a:lnR>
                    <a:lnT cap="flat">
                      <a:noFill/>
                    </a:lnT>
                    <a:lnB>
                      <a:noFill/>
                    </a:lnB>
                    <a:lnTlToBr>
                      <a:noFill/>
                    </a:lnTlToBr>
                    <a:lnBlToTr>
                      <a:noFill/>
                    </a:lnBlToTr>
                    <a:noFill/>
                  </a:tcPr>
                </a:tc>
              </a:tr>
              <a:tr h="9937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cs typeface="Arial" charset="0"/>
                        </a:rPr>
                        <a:t>  </a:t>
                      </a:r>
                      <a:endParaRPr kumimoji="0" lang="en-US" sz="300" b="0" i="0" u="none" strike="noStrike" cap="none" normalizeH="0" baseline="0" smtClean="0">
                        <a:ln>
                          <a:noFill/>
                        </a:ln>
                        <a:solidFill>
                          <a:srgbClr val="000000"/>
                        </a:solidFill>
                        <a:effectLst/>
                        <a:latin typeface="Arial" charset="0"/>
                        <a:cs typeface="Arial" charset="0"/>
                      </a:endParaRPr>
                    </a:p>
                  </a:txBody>
                  <a:tcPr horzOverflow="overflow">
                    <a:lnL cap="flat">
                      <a:noFill/>
                    </a:lnL>
                    <a:lnR cap="flat">
                      <a:noFill/>
                    </a:lnR>
                    <a:lnT>
                      <a:noFill/>
                    </a:lnT>
                    <a:lnB>
                      <a:noFill/>
                    </a:lnB>
                    <a:lnTlToBr>
                      <a:noFill/>
                    </a:lnTlToBr>
                    <a:lnBlToTr>
                      <a:noFill/>
                    </a:lnBlToTr>
                    <a:noFill/>
                  </a:tcPr>
                </a:tc>
              </a:tr>
              <a:tr h="10112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cap="flat">
                      <a:noFill/>
                    </a:lnL>
                    <a:lnR cap="flat">
                      <a:noFill/>
                    </a:lnR>
                    <a:lnT>
                      <a:noFill/>
                    </a:lnT>
                    <a:lnB>
                      <a:noFill/>
                    </a:lnB>
                    <a:lnTlToBr>
                      <a:noFill/>
                    </a:lnTlToBr>
                    <a:lnBlToTr>
                      <a:noFill/>
                    </a:lnBlToTr>
                    <a:noFill/>
                  </a:tcPr>
                </a:tc>
              </a:tr>
              <a:tr h="9937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cs typeface="Arial" charset="0"/>
                        </a:rPr>
                        <a:t>  </a:t>
                      </a:r>
                      <a:endParaRPr kumimoji="0" lang="en-US" b="0" i="0" u="none" strike="noStrike" cap="none" normalizeH="0" baseline="0" smtClean="0">
                        <a:ln>
                          <a:noFill/>
                        </a:ln>
                        <a:solidFill>
                          <a:srgbClr val="000000"/>
                        </a:solidFill>
                        <a:effectLst/>
                        <a:latin typeface="Arial" charset="0"/>
                        <a:cs typeface="Arial" charset="0"/>
                      </a:endParaRPr>
                    </a:p>
                  </a:txBody>
                  <a:tcPr horzOverflow="overflow">
                    <a:lnL cap="flat">
                      <a:noFill/>
                    </a:lnL>
                    <a:lnR cap="flat">
                      <a:noFill/>
                    </a:lnR>
                    <a:lnT>
                      <a:noFill/>
                    </a:lnT>
                    <a:lnB>
                      <a:noFill/>
                    </a:lnB>
                    <a:lnTlToBr>
                      <a:noFill/>
                    </a:lnTlToBr>
                    <a:lnBlToTr>
                      <a:noFill/>
                    </a:lnBlToTr>
                    <a:solidFill>
                      <a:srgbClr val="CC0000"/>
                    </a:solidFill>
                  </a:tcPr>
                </a:tc>
              </a:tr>
              <a:tr h="9937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cs typeface="Arial" charset="0"/>
                        </a:rPr>
                        <a:t>  </a:t>
                      </a:r>
                      <a:endParaRPr kumimoji="0" lang="en-US" sz="300" b="0" i="0" u="none" strike="noStrike" cap="none" normalizeH="0" baseline="0" smtClean="0">
                        <a:ln>
                          <a:noFill/>
                        </a:ln>
                        <a:solidFill>
                          <a:srgbClr val="000000"/>
                        </a:solidFill>
                        <a:effectLst/>
                        <a:latin typeface="Arial" charset="0"/>
                        <a:cs typeface="Arial" charset="0"/>
                      </a:endParaRPr>
                    </a:p>
                  </a:txBody>
                  <a:tcPr horzOverflow="overflow">
                    <a:lnL cap="flat">
                      <a:noFill/>
                    </a:lnL>
                    <a:lnR cap="flat">
                      <a:noFill/>
                    </a:lnR>
                    <a:lnT>
                      <a:noFill/>
                    </a:lnT>
                    <a:lnB>
                      <a:noFill/>
                    </a:lnB>
                    <a:lnTlToBr>
                      <a:noFill/>
                    </a:lnTlToBr>
                    <a:lnBlToTr>
                      <a:noFill/>
                    </a:lnBlToTr>
                    <a:noFill/>
                  </a:tcPr>
                </a:tc>
              </a:tr>
              <a:tr h="1195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lnL cap="flat">
                      <a:noFill/>
                    </a:lnL>
                    <a:lnR cap="flat">
                      <a:noFill/>
                    </a:lnR>
                    <a:lnT>
                      <a:noFill/>
                    </a:lnT>
                    <a:lnB>
                      <a:noFill/>
                    </a:lnB>
                    <a:lnTlToBr>
                      <a:noFill/>
                    </a:lnTlToBr>
                    <a:lnBlToTr>
                      <a:noFill/>
                    </a:lnBlToTr>
                    <a:noFill/>
                  </a:tcPr>
                </a:tc>
              </a:tr>
              <a:tr h="9937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cs typeface="Arial" charset="0"/>
                        </a:rPr>
                        <a:t>  </a:t>
                      </a:r>
                      <a:endParaRPr kumimoji="0" lang="en-US" b="0" i="0" u="none" strike="noStrike" cap="none" normalizeH="0" baseline="0" smtClean="0">
                        <a:ln>
                          <a:noFill/>
                        </a:ln>
                        <a:solidFill>
                          <a:srgbClr val="000000"/>
                        </a:solidFill>
                        <a:effectLst/>
                        <a:latin typeface="Arial" charset="0"/>
                        <a:cs typeface="Arial" charset="0"/>
                      </a:endParaRPr>
                    </a:p>
                  </a:txBody>
                  <a:tcPr horzOverflow="overflow">
                    <a:lnL cap="flat">
                      <a:noFill/>
                    </a:lnL>
                    <a:lnR cap="flat">
                      <a:noFill/>
                    </a:lnR>
                    <a:lnT>
                      <a:noFill/>
                    </a:lnT>
                    <a:lnB>
                      <a:noFill/>
                    </a:lnB>
                    <a:lnTlToBr>
                      <a:noFill/>
                    </a:lnTlToBr>
                    <a:lnBlToTr>
                      <a:noFill/>
                    </a:lnBlToTr>
                    <a:solidFill>
                      <a:srgbClr val="CC0000"/>
                    </a:solidFill>
                  </a:tcPr>
                </a:tc>
              </a:tr>
              <a:tr h="9937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cs typeface="Arial" charset="0"/>
                        </a:rPr>
                        <a:t>  </a:t>
                      </a:r>
                      <a:endParaRPr kumimoji="0" lang="en-US" sz="300" b="0" i="0" u="none" strike="noStrike" cap="none" normalizeH="0" baseline="0" smtClean="0">
                        <a:ln>
                          <a:noFill/>
                        </a:ln>
                        <a:solidFill>
                          <a:srgbClr val="000000"/>
                        </a:solidFill>
                        <a:effectLst/>
                        <a:latin typeface="Arial" charset="0"/>
                        <a:cs typeface="Arial" charset="0"/>
                      </a:endParaRPr>
                    </a:p>
                  </a:txBody>
                  <a:tcPr horzOverflow="overflow">
                    <a:lnL cap="flat">
                      <a:noFill/>
                    </a:lnL>
                    <a:lnR cap="flat">
                      <a:noFill/>
                    </a:lnR>
                    <a:lnT>
                      <a:noFill/>
                    </a:lnT>
                    <a:lnB>
                      <a:noFill/>
                    </a:lnB>
                    <a:lnTlToBr>
                      <a:noFill/>
                    </a:lnTlToBr>
                    <a:lnBlToTr>
                      <a:noFill/>
                    </a:lnBlToTr>
                    <a:noFill/>
                  </a:tcPr>
                </a:tc>
              </a:tr>
              <a:tr h="1841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Verdana" pitchFamily="34"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horzOverflow="overflow">
                    <a:lnL cap="flat">
                      <a:noFill/>
                    </a:lnL>
                    <a:lnR cap="flat">
                      <a:noFill/>
                    </a:lnR>
                    <a:lnT>
                      <a:noFill/>
                    </a:lnT>
                    <a:lnB cap="flat">
                      <a:noFill/>
                    </a:lnB>
                    <a:lnTlToBr>
                      <a:noFill/>
                    </a:lnTlToBr>
                    <a:lnBlToTr>
                      <a:noFill/>
                    </a:lnBlToTr>
                    <a:noFill/>
                  </a:tcPr>
                </a:tc>
              </a:tr>
            </a:tbl>
          </a:graphicData>
        </a:graphic>
      </p:graphicFrame>
      <p:graphicFrame>
        <p:nvGraphicFramePr>
          <p:cNvPr id="4464" name="Group 368"/>
          <p:cNvGraphicFramePr>
            <a:graphicFrameLocks noGrp="1"/>
          </p:cNvGraphicFramePr>
          <p:nvPr/>
        </p:nvGraphicFramePr>
        <p:xfrm>
          <a:off x="-4579938" y="827088"/>
          <a:ext cx="1739900" cy="1011238"/>
        </p:xfrm>
        <a:graphic>
          <a:graphicData uri="http://schemas.openxmlformats.org/drawingml/2006/table">
            <a:tbl>
              <a:tblPr/>
              <a:tblGrid>
                <a:gridCol w="1739900"/>
              </a:tblGrid>
              <a:tr h="1841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330066"/>
                          </a:solidFill>
                          <a:effectLst/>
                          <a:latin typeface="Verdana" pitchFamily="34" charset="0"/>
                          <a:cs typeface="Arial" charset="0"/>
                        </a:rPr>
                        <a:t>  </a:t>
                      </a:r>
                      <a:r>
                        <a:rPr kumimoji="0" lang="en-US" sz="600" b="1" i="0" u="none" strike="noStrike" cap="none" normalizeH="0" baseline="0" smtClean="0">
                          <a:ln>
                            <a:noFill/>
                          </a:ln>
                          <a:solidFill>
                            <a:srgbClr val="330066"/>
                          </a:solidFill>
                          <a:effectLst/>
                          <a:latin typeface="Verdana" pitchFamily="34" charset="0"/>
                          <a:cs typeface="Arial" charset="0"/>
                        </a:rPr>
                        <a:t>Related Resources</a:t>
                      </a:r>
                      <a:endParaRPr kumimoji="0" lang="en-US" sz="1800" b="0" i="0" u="none" strike="noStrike" cap="none" normalizeH="0" baseline="0" smtClean="0">
                        <a:ln>
                          <a:noFill/>
                        </a:ln>
                        <a:solidFill>
                          <a:schemeClr val="tx1"/>
                        </a:solidFill>
                        <a:effectLst/>
                        <a:latin typeface="Arial" charset="0"/>
                      </a:endParaRPr>
                    </a:p>
                  </a:txBody>
                  <a:tcPr horzOverflow="overflow">
                    <a:lnL cap="flat">
                      <a:noFill/>
                    </a:lnL>
                    <a:lnR cap="flat">
                      <a:noFill/>
                    </a:lnR>
                    <a:lnT cap="flat">
                      <a:noFill/>
                    </a:lnT>
                    <a:lnB>
                      <a:noFill/>
                    </a:lnB>
                    <a:lnTlToBr>
                      <a:noFill/>
                    </a:lnTlToBr>
                    <a:lnBlToTr>
                      <a:noFill/>
                    </a:lnBlToTr>
                    <a:solidFill>
                      <a:srgbClr val="CCCCFF"/>
                    </a:solidFill>
                  </a:tcPr>
                </a:tc>
              </a:tr>
              <a:tr h="82708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Verdana" pitchFamily="34" charset="0"/>
                          <a:cs typeface="Arial" charset="0"/>
                        </a:rPr>
                        <a:t>• </a:t>
                      </a:r>
                      <a:r>
                        <a:rPr kumimoji="0" lang="en-US" sz="600" b="0" i="0" u="none" strike="noStrike" cap="none" normalizeH="0" baseline="0" smtClean="0">
                          <a:ln>
                            <a:noFill/>
                          </a:ln>
                          <a:solidFill>
                            <a:srgbClr val="000000"/>
                          </a:solidFill>
                          <a:effectLst/>
                          <a:latin typeface="Verdana" pitchFamily="34" charset="0"/>
                          <a:cs typeface="Arial" charset="0"/>
                          <a:hlinkClick r:id="rId2"/>
                        </a:rPr>
                        <a:t>General Chemistry</a:t>
                      </a:r>
                      <a:r>
                        <a:rPr kumimoji="0" lang="en-US" sz="600" b="0" i="0" u="none" strike="noStrike" cap="none" normalizeH="0" baseline="0" smtClean="0">
                          <a:ln>
                            <a:noFill/>
                          </a:ln>
                          <a:solidFill>
                            <a:srgbClr val="000000"/>
                          </a:solidFill>
                          <a:effectLst/>
                          <a:latin typeface="Verdana" pitchFamily="34" charset="0"/>
                          <a:cs typeface="Arial" charset="0"/>
                        </a:rPr>
                        <a:t/>
                      </a:r>
                      <a:br>
                        <a:rPr kumimoji="0" lang="en-US" sz="600" b="0" i="0" u="none" strike="noStrike" cap="none" normalizeH="0" baseline="0" smtClean="0">
                          <a:ln>
                            <a:noFill/>
                          </a:ln>
                          <a:solidFill>
                            <a:srgbClr val="000000"/>
                          </a:solidFill>
                          <a:effectLst/>
                          <a:latin typeface="Verdana" pitchFamily="34" charset="0"/>
                          <a:cs typeface="Arial" charset="0"/>
                        </a:rPr>
                      </a:br>
                      <a:r>
                        <a:rPr kumimoji="0" lang="en-US" sz="600" b="0" i="0" u="none" strike="noStrike" cap="none" normalizeH="0" baseline="0" smtClean="0">
                          <a:ln>
                            <a:noFill/>
                          </a:ln>
                          <a:solidFill>
                            <a:srgbClr val="000000"/>
                          </a:solidFill>
                          <a:effectLst/>
                          <a:latin typeface="Verdana" pitchFamily="34" charset="0"/>
                          <a:cs typeface="Arial" charset="0"/>
                        </a:rPr>
                        <a:t>• </a:t>
                      </a:r>
                      <a:r>
                        <a:rPr kumimoji="0" lang="en-US" sz="600" b="0" i="0" u="none" strike="noStrike" cap="none" normalizeH="0" baseline="0" smtClean="0">
                          <a:ln>
                            <a:noFill/>
                          </a:ln>
                          <a:solidFill>
                            <a:srgbClr val="000000"/>
                          </a:solidFill>
                          <a:effectLst/>
                          <a:latin typeface="Verdana" pitchFamily="34" charset="0"/>
                          <a:cs typeface="Arial" charset="0"/>
                          <a:hlinkClick r:id="rId3"/>
                        </a:rPr>
                        <a:t>Spectroscopy</a:t>
                      </a:r>
                      <a:r>
                        <a:rPr kumimoji="0" lang="en-US" sz="600" b="0" i="0" u="none" strike="noStrike" cap="none" normalizeH="0" baseline="0" smtClean="0">
                          <a:ln>
                            <a:noFill/>
                          </a:ln>
                          <a:solidFill>
                            <a:srgbClr val="000000"/>
                          </a:solidFill>
                          <a:effectLst/>
                          <a:latin typeface="Verdana" pitchFamily="34" charset="0"/>
                          <a:cs typeface="Arial" charset="0"/>
                        </a:rPr>
                        <a:t/>
                      </a:r>
                      <a:br>
                        <a:rPr kumimoji="0" lang="en-US" sz="600" b="0" i="0" u="none" strike="noStrike" cap="none" normalizeH="0" baseline="0" smtClean="0">
                          <a:ln>
                            <a:noFill/>
                          </a:ln>
                          <a:solidFill>
                            <a:srgbClr val="000000"/>
                          </a:solidFill>
                          <a:effectLst/>
                          <a:latin typeface="Verdana" pitchFamily="34" charset="0"/>
                          <a:cs typeface="Arial" charset="0"/>
                        </a:rPr>
                      </a:br>
                      <a:r>
                        <a:rPr kumimoji="0" lang="en-US" sz="600" b="0" i="0" u="none" strike="noStrike" cap="none" normalizeH="0" baseline="0" smtClean="0">
                          <a:ln>
                            <a:noFill/>
                          </a:ln>
                          <a:solidFill>
                            <a:srgbClr val="000000"/>
                          </a:solidFill>
                          <a:effectLst/>
                          <a:latin typeface="Verdana" pitchFamily="34" charset="0"/>
                          <a:cs typeface="Arial" charset="0"/>
                        </a:rPr>
                        <a:t>• </a:t>
                      </a:r>
                      <a:r>
                        <a:rPr kumimoji="0" lang="en-US" sz="600" b="0" i="0" u="none" strike="noStrike" cap="none" normalizeH="0" baseline="0" smtClean="0">
                          <a:ln>
                            <a:noFill/>
                          </a:ln>
                          <a:solidFill>
                            <a:srgbClr val="000000"/>
                          </a:solidFill>
                          <a:effectLst/>
                          <a:latin typeface="Verdana" pitchFamily="34" charset="0"/>
                          <a:cs typeface="Arial" charset="0"/>
                          <a:hlinkClick r:id="rId4"/>
                        </a:rPr>
                        <a:t>CHEM 101</a:t>
                      </a:r>
                      <a:r>
                        <a:rPr kumimoji="0" lang="en-US" sz="600" b="0" i="0" u="none" strike="noStrike" cap="none" normalizeH="0" baseline="0" smtClean="0">
                          <a:ln>
                            <a:noFill/>
                          </a:ln>
                          <a:solidFill>
                            <a:srgbClr val="000000"/>
                          </a:solidFill>
                          <a:effectLst/>
                          <a:latin typeface="Verdana" pitchFamily="34" charset="0"/>
                          <a:cs typeface="Arial" charset="0"/>
                        </a:rPr>
                        <a:t/>
                      </a:r>
                      <a:br>
                        <a:rPr kumimoji="0" lang="en-US" sz="600" b="0" i="0" u="none" strike="noStrike" cap="none" normalizeH="0" baseline="0" smtClean="0">
                          <a:ln>
                            <a:noFill/>
                          </a:ln>
                          <a:solidFill>
                            <a:srgbClr val="000000"/>
                          </a:solidFill>
                          <a:effectLst/>
                          <a:latin typeface="Verdana" pitchFamily="34" charset="0"/>
                          <a:cs typeface="Arial" charset="0"/>
                        </a:rPr>
                      </a:br>
                      <a:r>
                        <a:rPr kumimoji="0" lang="en-US" sz="600" b="0" i="0" u="none" strike="noStrike" cap="none" normalizeH="0" baseline="0" smtClean="0">
                          <a:ln>
                            <a:noFill/>
                          </a:ln>
                          <a:solidFill>
                            <a:srgbClr val="000000"/>
                          </a:solidFill>
                          <a:effectLst/>
                          <a:latin typeface="Verdana" pitchFamily="34" charset="0"/>
                          <a:cs typeface="Arial" charset="0"/>
                        </a:rPr>
                        <a:t>• </a:t>
                      </a:r>
                      <a:r>
                        <a:rPr kumimoji="0" lang="en-US" sz="600" b="0" i="0" u="none" strike="noStrike" cap="none" normalizeH="0" baseline="0" smtClean="0">
                          <a:ln>
                            <a:noFill/>
                          </a:ln>
                          <a:solidFill>
                            <a:srgbClr val="000000"/>
                          </a:solidFill>
                          <a:effectLst/>
                          <a:latin typeface="Verdana" pitchFamily="34" charset="0"/>
                          <a:cs typeface="Arial" charset="0"/>
                          <a:hlinkClick r:id="rId5"/>
                        </a:rPr>
                        <a:t>Chemistry Glossary</a:t>
                      </a:r>
                      <a:r>
                        <a:rPr kumimoji="0" lang="en-US" sz="600" b="0" i="0" u="none" strike="noStrike" cap="none" normalizeH="0" baseline="0" smtClean="0">
                          <a:ln>
                            <a:noFill/>
                          </a:ln>
                          <a:solidFill>
                            <a:srgbClr val="000000"/>
                          </a:solidFill>
                          <a:effectLst/>
                          <a:latin typeface="Verdana" pitchFamily="34" charset="0"/>
                          <a:cs typeface="Arial" charset="0"/>
                        </a:rPr>
                        <a:t/>
                      </a:r>
                      <a:br>
                        <a:rPr kumimoji="0" lang="en-US" sz="600" b="0" i="0" u="none" strike="noStrike" cap="none" normalizeH="0" baseline="0" smtClean="0">
                          <a:ln>
                            <a:noFill/>
                          </a:ln>
                          <a:solidFill>
                            <a:srgbClr val="000000"/>
                          </a:solidFill>
                          <a:effectLst/>
                          <a:latin typeface="Verdana" pitchFamily="34" charset="0"/>
                          <a:cs typeface="Arial" charset="0"/>
                        </a:rPr>
                      </a:br>
                      <a:r>
                        <a:rPr kumimoji="0" lang="en-US" sz="600" b="0" i="0" u="none" strike="noStrike" cap="none" normalizeH="0" baseline="0" smtClean="0">
                          <a:ln>
                            <a:noFill/>
                          </a:ln>
                          <a:solidFill>
                            <a:srgbClr val="000000"/>
                          </a:solidFill>
                          <a:effectLst/>
                          <a:latin typeface="Verdana" pitchFamily="34" charset="0"/>
                          <a:cs typeface="Arial" charset="0"/>
                        </a:rPr>
                        <a:t> </a:t>
                      </a:r>
                      <a:br>
                        <a:rPr kumimoji="0" lang="en-US" sz="600" b="0" i="0" u="none" strike="noStrike" cap="none" normalizeH="0" baseline="0" smtClean="0">
                          <a:ln>
                            <a:noFill/>
                          </a:ln>
                          <a:solidFill>
                            <a:srgbClr val="000000"/>
                          </a:solidFill>
                          <a:effectLst/>
                          <a:latin typeface="Verdana" pitchFamily="34" charset="0"/>
                          <a:cs typeface="Arial" charset="0"/>
                        </a:rPr>
                      </a:br>
                      <a:endParaRPr kumimoji="0" lang="en-US" sz="1800" b="0" i="0" u="none" strike="noStrike" cap="none" normalizeH="0" baseline="0" smtClean="0">
                        <a:ln>
                          <a:noFill/>
                        </a:ln>
                        <a:solidFill>
                          <a:schemeClr val="tx1"/>
                        </a:solidFill>
                        <a:effectLst/>
                        <a:latin typeface="Arial" charset="0"/>
                      </a:endParaRPr>
                    </a:p>
                  </a:txBody>
                  <a:tcPr horzOverflow="overflow">
                    <a:lnL cap="flat">
                      <a:noFill/>
                    </a:lnL>
                    <a:lnR cap="flat">
                      <a:noFill/>
                    </a:lnR>
                    <a:lnT>
                      <a:noFill/>
                    </a:lnT>
                    <a:lnB cap="flat">
                      <a:noFill/>
                    </a:lnB>
                    <a:lnTlToBr>
                      <a:noFill/>
                    </a:lnTlToBr>
                    <a:lnBlToTr>
                      <a:noFill/>
                    </a:lnBlToTr>
                    <a:solidFill>
                      <a:srgbClr val="EEEEEE"/>
                    </a:solidFill>
                  </a:tcPr>
                </a:tc>
              </a:tr>
            </a:tbl>
          </a:graphicData>
        </a:graphic>
      </p:graphicFrame>
      <p:graphicFrame>
        <p:nvGraphicFramePr>
          <p:cNvPr id="4473" name="Group 377"/>
          <p:cNvGraphicFramePr>
            <a:graphicFrameLocks noGrp="1"/>
          </p:cNvGraphicFramePr>
          <p:nvPr/>
        </p:nvGraphicFramePr>
        <p:xfrm>
          <a:off x="-4579938" y="3819525"/>
          <a:ext cx="1739900" cy="1195388"/>
        </p:xfrm>
        <a:graphic>
          <a:graphicData uri="http://schemas.openxmlformats.org/drawingml/2006/table">
            <a:tbl>
              <a:tblPr/>
              <a:tblGrid>
                <a:gridCol w="1739900"/>
              </a:tblGrid>
              <a:tr h="18415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330066"/>
                          </a:solidFill>
                          <a:effectLst/>
                          <a:latin typeface="Verdana" pitchFamily="34" charset="0"/>
                          <a:cs typeface="Arial" charset="0"/>
                        </a:rPr>
                        <a:t> </a:t>
                      </a:r>
                      <a:r>
                        <a:rPr kumimoji="0" lang="en-US" sz="600" b="1" i="0" u="none" strike="noStrike" cap="none" normalizeH="0" baseline="0" smtClean="0">
                          <a:ln>
                            <a:noFill/>
                          </a:ln>
                          <a:solidFill>
                            <a:srgbClr val="330066"/>
                          </a:solidFill>
                          <a:effectLst/>
                          <a:latin typeface="Verdana" pitchFamily="34" charset="0"/>
                          <a:cs typeface="Arial" charset="0"/>
                        </a:rPr>
                        <a:t>From Other Guides</a:t>
                      </a:r>
                      <a:r>
                        <a:rPr kumimoji="0" lang="en-US" sz="600" b="0" i="0" u="none" strike="noStrike" cap="none" normalizeH="0" baseline="0" smtClean="0">
                          <a:ln>
                            <a:noFill/>
                          </a:ln>
                          <a:solidFill>
                            <a:srgbClr val="330066"/>
                          </a:solidFill>
                          <a:effectLst/>
                          <a:latin typeface="Verdana" pitchFamily="34"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horzOverflow="overflow">
                    <a:lnL cap="flat">
                      <a:noFill/>
                    </a:lnL>
                    <a:lnR cap="flat">
                      <a:noFill/>
                    </a:lnR>
                    <a:lnT cap="flat">
                      <a:noFill/>
                    </a:lnT>
                    <a:lnB>
                      <a:noFill/>
                    </a:lnB>
                    <a:lnTlToBr>
                      <a:noFill/>
                    </a:lnTlToBr>
                    <a:lnBlToTr>
                      <a:noFill/>
                    </a:lnBlToTr>
                    <a:solidFill>
                      <a:srgbClr val="CCCCFF"/>
                    </a:solidFill>
                  </a:tcPr>
                </a:tc>
              </a:tr>
              <a:tr h="10112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Verdana" pitchFamily="34" charset="0"/>
                          <a:cs typeface="Arial" charset="0"/>
                        </a:rPr>
                        <a:t>• </a:t>
                      </a:r>
                      <a:r>
                        <a:rPr kumimoji="0" lang="en-US" sz="600" b="0" i="0" u="none" strike="noStrike" cap="none" normalizeH="0" baseline="0" smtClean="0">
                          <a:ln>
                            <a:noFill/>
                          </a:ln>
                          <a:solidFill>
                            <a:srgbClr val="000000"/>
                          </a:solidFill>
                          <a:effectLst/>
                          <a:latin typeface="Verdana" pitchFamily="34" charset="0"/>
                          <a:cs typeface="Arial" charset="0"/>
                          <a:hlinkClick r:id="rId6"/>
                        </a:rPr>
                        <a:t>Physics</a:t>
                      </a:r>
                      <a:r>
                        <a:rPr kumimoji="0" lang="en-US" sz="600" b="0" i="0" u="none" strike="noStrike" cap="none" normalizeH="0" baseline="0" smtClean="0">
                          <a:ln>
                            <a:noFill/>
                          </a:ln>
                          <a:solidFill>
                            <a:srgbClr val="000000"/>
                          </a:solidFill>
                          <a:effectLst/>
                          <a:latin typeface="Verdana" pitchFamily="34" charset="0"/>
                          <a:cs typeface="Arial" charset="0"/>
                        </a:rPr>
                        <a:t/>
                      </a:r>
                      <a:br>
                        <a:rPr kumimoji="0" lang="en-US" sz="600" b="0" i="0" u="none" strike="noStrike" cap="none" normalizeH="0" baseline="0" smtClean="0">
                          <a:ln>
                            <a:noFill/>
                          </a:ln>
                          <a:solidFill>
                            <a:srgbClr val="000000"/>
                          </a:solidFill>
                          <a:effectLst/>
                          <a:latin typeface="Verdana" pitchFamily="34" charset="0"/>
                          <a:cs typeface="Arial" charset="0"/>
                        </a:rPr>
                      </a:br>
                      <a:r>
                        <a:rPr kumimoji="0" lang="en-US" sz="600" b="0" i="0" u="none" strike="noStrike" cap="none" normalizeH="0" baseline="0" smtClean="0">
                          <a:ln>
                            <a:noFill/>
                          </a:ln>
                          <a:solidFill>
                            <a:srgbClr val="000000"/>
                          </a:solidFill>
                          <a:effectLst/>
                          <a:latin typeface="Verdana" pitchFamily="34" charset="0"/>
                          <a:cs typeface="Arial" charset="0"/>
                        </a:rPr>
                        <a:t>• </a:t>
                      </a:r>
                      <a:r>
                        <a:rPr kumimoji="0" lang="en-US" sz="600" b="0" i="0" u="none" strike="noStrike" cap="none" normalizeH="0" baseline="0" smtClean="0">
                          <a:ln>
                            <a:noFill/>
                          </a:ln>
                          <a:solidFill>
                            <a:srgbClr val="000000"/>
                          </a:solidFill>
                          <a:effectLst/>
                          <a:latin typeface="Verdana" pitchFamily="34" charset="0"/>
                          <a:cs typeface="Arial" charset="0"/>
                          <a:hlinkClick r:id="rId7"/>
                        </a:rPr>
                        <a:t>Homework/Study Tips</a:t>
                      </a:r>
                      <a:r>
                        <a:rPr kumimoji="0" lang="en-US" sz="600" b="0" i="0" u="none" strike="noStrike" cap="none" normalizeH="0" baseline="0" smtClean="0">
                          <a:ln>
                            <a:noFill/>
                          </a:ln>
                          <a:solidFill>
                            <a:srgbClr val="000000"/>
                          </a:solidFill>
                          <a:effectLst/>
                          <a:latin typeface="Verdana" pitchFamily="34" charset="0"/>
                          <a:cs typeface="Arial" charset="0"/>
                        </a:rPr>
                        <a:t/>
                      </a:r>
                      <a:br>
                        <a:rPr kumimoji="0" lang="en-US" sz="600" b="0" i="0" u="none" strike="noStrike" cap="none" normalizeH="0" baseline="0" smtClean="0">
                          <a:ln>
                            <a:noFill/>
                          </a:ln>
                          <a:solidFill>
                            <a:srgbClr val="000000"/>
                          </a:solidFill>
                          <a:effectLst/>
                          <a:latin typeface="Verdana" pitchFamily="34" charset="0"/>
                          <a:cs typeface="Arial" charset="0"/>
                        </a:rPr>
                      </a:br>
                      <a:r>
                        <a:rPr kumimoji="0" lang="en-US" sz="600" b="0" i="0" u="none" strike="noStrike" cap="none" normalizeH="0" baseline="0" smtClean="0">
                          <a:ln>
                            <a:noFill/>
                          </a:ln>
                          <a:solidFill>
                            <a:srgbClr val="000000"/>
                          </a:solidFill>
                          <a:effectLst/>
                          <a:latin typeface="Verdana" pitchFamily="34" charset="0"/>
                          <a:cs typeface="Arial" charset="0"/>
                        </a:rPr>
                        <a:t>• </a:t>
                      </a:r>
                      <a:r>
                        <a:rPr kumimoji="0" lang="en-US" sz="600" b="0" i="0" u="none" strike="noStrike" cap="none" normalizeH="0" baseline="0" smtClean="0">
                          <a:ln>
                            <a:noFill/>
                          </a:ln>
                          <a:solidFill>
                            <a:srgbClr val="000000"/>
                          </a:solidFill>
                          <a:effectLst/>
                          <a:latin typeface="Verdana" pitchFamily="34" charset="0"/>
                          <a:cs typeface="Arial" charset="0"/>
                          <a:hlinkClick r:id="rId8"/>
                        </a:rPr>
                        <a:t>Geology</a:t>
                      </a:r>
                      <a:r>
                        <a:rPr kumimoji="0" lang="en-US" sz="600" b="0" i="0" u="none" strike="noStrike" cap="none" normalizeH="0" baseline="0" smtClean="0">
                          <a:ln>
                            <a:noFill/>
                          </a:ln>
                          <a:solidFill>
                            <a:srgbClr val="000000"/>
                          </a:solidFill>
                          <a:effectLst/>
                          <a:latin typeface="Verdana" pitchFamily="34" charset="0"/>
                          <a:cs typeface="Arial" charset="0"/>
                        </a:rPr>
                        <a:t/>
                      </a:r>
                      <a:br>
                        <a:rPr kumimoji="0" lang="en-US" sz="600" b="0" i="0" u="none" strike="noStrike" cap="none" normalizeH="0" baseline="0" smtClean="0">
                          <a:ln>
                            <a:noFill/>
                          </a:ln>
                          <a:solidFill>
                            <a:srgbClr val="000000"/>
                          </a:solidFill>
                          <a:effectLst/>
                          <a:latin typeface="Verdana" pitchFamily="34" charset="0"/>
                          <a:cs typeface="Arial" charset="0"/>
                        </a:rPr>
                      </a:br>
                      <a:r>
                        <a:rPr kumimoji="0" lang="en-US" sz="600" b="0" i="0" u="none" strike="noStrike" cap="none" normalizeH="0" baseline="0" smtClean="0">
                          <a:ln>
                            <a:noFill/>
                          </a:ln>
                          <a:solidFill>
                            <a:srgbClr val="000000"/>
                          </a:solidFill>
                          <a:effectLst/>
                          <a:latin typeface="Verdana" pitchFamily="34" charset="0"/>
                          <a:cs typeface="Arial" charset="0"/>
                        </a:rPr>
                        <a:t>• </a:t>
                      </a:r>
                      <a:r>
                        <a:rPr kumimoji="0" lang="en-US" sz="600" b="0" i="0" u="none" strike="noStrike" cap="none" normalizeH="0" baseline="0" smtClean="0">
                          <a:ln>
                            <a:noFill/>
                          </a:ln>
                          <a:solidFill>
                            <a:srgbClr val="000000"/>
                          </a:solidFill>
                          <a:effectLst/>
                          <a:latin typeface="Verdana" pitchFamily="34" charset="0"/>
                          <a:cs typeface="Arial" charset="0"/>
                          <a:hlinkClick r:id="rId9"/>
                        </a:rPr>
                        <a:t>Geography</a:t>
                      </a:r>
                      <a:r>
                        <a:rPr kumimoji="0" lang="en-US" sz="600" b="0" i="0" u="none" strike="noStrike" cap="none" normalizeH="0" baseline="0" smtClean="0">
                          <a:ln>
                            <a:noFill/>
                          </a:ln>
                          <a:solidFill>
                            <a:srgbClr val="000000"/>
                          </a:solidFill>
                          <a:effectLst/>
                          <a:latin typeface="Verdana" pitchFamily="34" charset="0"/>
                          <a:cs typeface="Arial" charset="0"/>
                        </a:rPr>
                        <a:t/>
                      </a:r>
                      <a:br>
                        <a:rPr kumimoji="0" lang="en-US" sz="600" b="0" i="0" u="none" strike="noStrike" cap="none" normalizeH="0" baseline="0" smtClean="0">
                          <a:ln>
                            <a:noFill/>
                          </a:ln>
                          <a:solidFill>
                            <a:srgbClr val="000000"/>
                          </a:solidFill>
                          <a:effectLst/>
                          <a:latin typeface="Verdana" pitchFamily="34" charset="0"/>
                          <a:cs typeface="Arial" charset="0"/>
                        </a:rPr>
                      </a:br>
                      <a:r>
                        <a:rPr kumimoji="0" lang="en-US" sz="600" b="0" i="0" u="none" strike="noStrike" cap="none" normalizeH="0" baseline="0" smtClean="0">
                          <a:ln>
                            <a:noFill/>
                          </a:ln>
                          <a:solidFill>
                            <a:srgbClr val="000000"/>
                          </a:solidFill>
                          <a:effectLst/>
                          <a:latin typeface="Verdana" pitchFamily="34" charset="0"/>
                          <a:cs typeface="Arial" charset="0"/>
                        </a:rPr>
                        <a:t>• </a:t>
                      </a:r>
                      <a:r>
                        <a:rPr kumimoji="0" lang="en-US" sz="600" b="0" i="0" u="none" strike="noStrike" cap="none" normalizeH="0" baseline="0" smtClean="0">
                          <a:ln>
                            <a:noFill/>
                          </a:ln>
                          <a:solidFill>
                            <a:srgbClr val="000000"/>
                          </a:solidFill>
                          <a:effectLst/>
                          <a:latin typeface="Verdana" pitchFamily="34" charset="0"/>
                          <a:cs typeface="Arial" charset="0"/>
                          <a:hlinkClick r:id="rId10"/>
                        </a:rPr>
                        <a:t>Mathematics</a:t>
                      </a:r>
                      <a:r>
                        <a:rPr kumimoji="0" lang="en-US" sz="600" b="0" i="0" u="none" strike="noStrike" cap="none" normalizeH="0" baseline="0" smtClean="0">
                          <a:ln>
                            <a:noFill/>
                          </a:ln>
                          <a:solidFill>
                            <a:srgbClr val="000000"/>
                          </a:solidFill>
                          <a:effectLst/>
                          <a:latin typeface="Verdana" pitchFamily="34" charset="0"/>
                          <a:cs typeface="Arial" charset="0"/>
                        </a:rPr>
                        <a:t/>
                      </a:r>
                      <a:br>
                        <a:rPr kumimoji="0" lang="en-US" sz="600" b="0" i="0" u="none" strike="noStrike" cap="none" normalizeH="0" baseline="0" smtClean="0">
                          <a:ln>
                            <a:noFill/>
                          </a:ln>
                          <a:solidFill>
                            <a:srgbClr val="000000"/>
                          </a:solidFill>
                          <a:effectLst/>
                          <a:latin typeface="Verdana" pitchFamily="34" charset="0"/>
                          <a:cs typeface="Arial" charset="0"/>
                        </a:rPr>
                      </a:br>
                      <a:r>
                        <a:rPr kumimoji="0" lang="en-US" sz="600" b="0" i="0" u="none" strike="noStrike" cap="none" normalizeH="0" baseline="0" smtClean="0">
                          <a:ln>
                            <a:noFill/>
                          </a:ln>
                          <a:solidFill>
                            <a:srgbClr val="000000"/>
                          </a:solidFill>
                          <a:effectLst/>
                          <a:latin typeface="Verdana" pitchFamily="34" charset="0"/>
                          <a:cs typeface="Arial" charset="0"/>
                        </a:rPr>
                        <a:t>• </a:t>
                      </a:r>
                      <a:r>
                        <a:rPr kumimoji="0" lang="en-US" sz="600" b="0" i="0" u="none" strike="noStrike" cap="none" normalizeH="0" baseline="0" smtClean="0">
                          <a:ln>
                            <a:noFill/>
                          </a:ln>
                          <a:solidFill>
                            <a:srgbClr val="000000"/>
                          </a:solidFill>
                          <a:effectLst/>
                          <a:latin typeface="Verdana" pitchFamily="34" charset="0"/>
                          <a:cs typeface="Arial" charset="0"/>
                          <a:hlinkClick r:id="rId11"/>
                        </a:rPr>
                        <a:t>Biology</a:t>
                      </a:r>
                      <a:r>
                        <a:rPr kumimoji="0" lang="en-US" sz="600" b="0" i="0" u="none" strike="noStrike" cap="none" normalizeH="0" baseline="0" smtClean="0">
                          <a:ln>
                            <a:noFill/>
                          </a:ln>
                          <a:solidFill>
                            <a:srgbClr val="000000"/>
                          </a:solidFill>
                          <a:effectLst/>
                          <a:latin typeface="Verdana" pitchFamily="34" charset="0"/>
                          <a:cs typeface="Arial" charset="0"/>
                        </a:rPr>
                        <a:t/>
                      </a:r>
                      <a:br>
                        <a:rPr kumimoji="0" lang="en-US" sz="600" b="0" i="0" u="none" strike="noStrike" cap="none" normalizeH="0" baseline="0" smtClean="0">
                          <a:ln>
                            <a:noFill/>
                          </a:ln>
                          <a:solidFill>
                            <a:srgbClr val="000000"/>
                          </a:solidFill>
                          <a:effectLst/>
                          <a:latin typeface="Verdana" pitchFamily="34" charset="0"/>
                          <a:cs typeface="Arial" charset="0"/>
                        </a:rPr>
                      </a:br>
                      <a:r>
                        <a:rPr kumimoji="0" lang="en-US" sz="600" b="0" i="0" u="none" strike="noStrike" cap="none" normalizeH="0" baseline="0" smtClean="0">
                          <a:ln>
                            <a:noFill/>
                          </a:ln>
                          <a:solidFill>
                            <a:srgbClr val="000000"/>
                          </a:solidFill>
                          <a:effectLst/>
                          <a:latin typeface="Verdana" pitchFamily="34" charset="0"/>
                          <a:cs typeface="Arial" charset="0"/>
                        </a:rPr>
                        <a:t> </a:t>
                      </a:r>
                      <a:br>
                        <a:rPr kumimoji="0" lang="en-US" sz="600" b="0" i="0" u="none" strike="noStrike" cap="none" normalizeH="0" baseline="0" smtClean="0">
                          <a:ln>
                            <a:noFill/>
                          </a:ln>
                          <a:solidFill>
                            <a:srgbClr val="000000"/>
                          </a:solidFill>
                          <a:effectLst/>
                          <a:latin typeface="Verdana" pitchFamily="34" charset="0"/>
                          <a:cs typeface="Arial" charset="0"/>
                        </a:rPr>
                      </a:br>
                      <a:endParaRPr kumimoji="0" lang="en-US" sz="1800" b="0" i="0" u="none" strike="noStrike" cap="none" normalizeH="0" baseline="0" smtClean="0">
                        <a:ln>
                          <a:noFill/>
                        </a:ln>
                        <a:solidFill>
                          <a:schemeClr val="tx1"/>
                        </a:solidFill>
                        <a:effectLst/>
                        <a:latin typeface="Arial" charset="0"/>
                      </a:endParaRPr>
                    </a:p>
                  </a:txBody>
                  <a:tcPr horzOverflow="overflow">
                    <a:lnL cap="flat">
                      <a:noFill/>
                    </a:lnL>
                    <a:lnR cap="flat">
                      <a:noFill/>
                    </a:lnR>
                    <a:lnT>
                      <a:noFill/>
                    </a:lnT>
                    <a:lnB cap="flat">
                      <a:noFill/>
                    </a:lnB>
                    <a:lnTlToBr>
                      <a:noFill/>
                    </a:lnTlToBr>
                    <a:lnBlToTr>
                      <a:noFill/>
                    </a:lnBlToTr>
                    <a:solidFill>
                      <a:srgbClr val="EEEEEE"/>
                    </a:solidFill>
                  </a:tcPr>
                </a:tc>
              </a:tr>
            </a:tbl>
          </a:graphicData>
        </a:graphic>
      </p:graphicFrame>
      <p:pic>
        <p:nvPicPr>
          <p:cNvPr id="5145" name="Picture 344" descr="z"/>
          <p:cNvPicPr>
            <a:picLocks noChangeAspect="1" noChangeArrowheads="1"/>
          </p:cNvPicPr>
          <p:nvPr/>
        </p:nvPicPr>
        <p:blipFill>
          <a:blip r:embed="rId12"/>
          <a:srcRect/>
          <a:stretch>
            <a:fillRect/>
          </a:stretch>
        </p:blipFill>
        <p:spPr bwMode="auto">
          <a:xfrm>
            <a:off x="-4465638" y="-1109663"/>
            <a:ext cx="9525" cy="57150"/>
          </a:xfrm>
          <a:prstGeom prst="rect">
            <a:avLst/>
          </a:prstGeom>
          <a:noFill/>
          <a:ln w="9525">
            <a:noFill/>
            <a:miter lim="800000"/>
            <a:headEnd/>
            <a:tailEnd/>
          </a:ln>
        </p:spPr>
      </p:pic>
      <p:pic>
        <p:nvPicPr>
          <p:cNvPr id="5146" name="Picture 346" descr="z"/>
          <p:cNvPicPr>
            <a:picLocks noChangeAspect="1" noChangeArrowheads="1"/>
          </p:cNvPicPr>
          <p:nvPr/>
        </p:nvPicPr>
        <p:blipFill>
          <a:blip r:embed="rId12"/>
          <a:srcRect/>
          <a:stretch>
            <a:fillRect/>
          </a:stretch>
        </p:blipFill>
        <p:spPr bwMode="auto">
          <a:xfrm>
            <a:off x="-4465638" y="-117475"/>
            <a:ext cx="9525" cy="57150"/>
          </a:xfrm>
          <a:prstGeom prst="rect">
            <a:avLst/>
          </a:prstGeom>
          <a:noFill/>
          <a:ln w="9525">
            <a:noFill/>
            <a:miter lim="800000"/>
            <a:headEnd/>
            <a:tailEnd/>
          </a:ln>
        </p:spPr>
      </p:pic>
      <p:pic>
        <p:nvPicPr>
          <p:cNvPr id="5147" name="Picture 350" descr="z"/>
          <p:cNvPicPr>
            <a:picLocks noChangeAspect="1" noChangeArrowheads="1"/>
          </p:cNvPicPr>
          <p:nvPr/>
        </p:nvPicPr>
        <p:blipFill>
          <a:blip r:embed="rId12"/>
          <a:srcRect/>
          <a:stretch>
            <a:fillRect/>
          </a:stretch>
        </p:blipFill>
        <p:spPr bwMode="auto">
          <a:xfrm>
            <a:off x="-4465638" y="1882775"/>
            <a:ext cx="9525" cy="9525"/>
          </a:xfrm>
          <a:prstGeom prst="rect">
            <a:avLst/>
          </a:prstGeom>
          <a:noFill/>
          <a:ln w="9525">
            <a:noFill/>
            <a:miter lim="800000"/>
            <a:headEnd/>
            <a:tailEnd/>
          </a:ln>
        </p:spPr>
      </p:pic>
      <p:pic>
        <p:nvPicPr>
          <p:cNvPr id="5148" name="Picture 352" descr="z"/>
          <p:cNvPicPr>
            <a:picLocks noChangeAspect="1" noChangeArrowheads="1"/>
          </p:cNvPicPr>
          <p:nvPr/>
        </p:nvPicPr>
        <p:blipFill>
          <a:blip r:embed="rId12"/>
          <a:srcRect/>
          <a:stretch>
            <a:fillRect/>
          </a:stretch>
        </p:blipFill>
        <p:spPr bwMode="auto">
          <a:xfrm>
            <a:off x="-4465638" y="2873375"/>
            <a:ext cx="9525" cy="57150"/>
          </a:xfrm>
          <a:prstGeom prst="rect">
            <a:avLst/>
          </a:prstGeom>
          <a:noFill/>
          <a:ln w="9525">
            <a:noFill/>
            <a:miter lim="800000"/>
            <a:headEnd/>
            <a:tailEnd/>
          </a:ln>
        </p:spPr>
      </p:pic>
      <p:pic>
        <p:nvPicPr>
          <p:cNvPr id="5149" name="Picture 356" descr="z"/>
          <p:cNvPicPr>
            <a:picLocks noChangeAspect="1" noChangeArrowheads="1"/>
          </p:cNvPicPr>
          <p:nvPr/>
        </p:nvPicPr>
        <p:blipFill>
          <a:blip r:embed="rId12"/>
          <a:srcRect/>
          <a:stretch>
            <a:fillRect/>
          </a:stretch>
        </p:blipFill>
        <p:spPr bwMode="auto">
          <a:xfrm>
            <a:off x="-4465638" y="5057775"/>
            <a:ext cx="9525" cy="9525"/>
          </a:xfrm>
          <a:prstGeom prst="rect">
            <a:avLst/>
          </a:prstGeom>
          <a:noFill/>
          <a:ln w="9525">
            <a:noFill/>
            <a:miter lim="800000"/>
            <a:headEnd/>
            <a:tailEnd/>
          </a:ln>
        </p:spPr>
      </p:pic>
      <p:pic>
        <p:nvPicPr>
          <p:cNvPr id="5150" name="Picture 358" descr="z"/>
          <p:cNvPicPr>
            <a:picLocks noChangeAspect="1" noChangeArrowheads="1"/>
          </p:cNvPicPr>
          <p:nvPr/>
        </p:nvPicPr>
        <p:blipFill>
          <a:blip r:embed="rId12"/>
          <a:srcRect/>
          <a:stretch>
            <a:fillRect/>
          </a:stretch>
        </p:blipFill>
        <p:spPr bwMode="auto">
          <a:xfrm>
            <a:off x="-4465638" y="6049963"/>
            <a:ext cx="9525" cy="571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ChangeArrowheads="1"/>
          </p:cNvSpPr>
          <p:nvPr/>
        </p:nvSpPr>
        <p:spPr bwMode="auto">
          <a:xfrm>
            <a:off x="609600" y="0"/>
            <a:ext cx="8229600" cy="1143000"/>
          </a:xfrm>
          <a:prstGeom prst="rect">
            <a:avLst/>
          </a:prstGeom>
          <a:noFill/>
          <a:ln w="9525">
            <a:noFill/>
            <a:miter lim="800000"/>
            <a:headEnd/>
            <a:tailEnd/>
          </a:ln>
          <a:effectLst/>
        </p:spPr>
        <p:txBody>
          <a:bodyPr anchor="ctr"/>
          <a:lstStyle/>
          <a:p>
            <a:pPr algn="ctr" eaLnBrk="1" hangingPunct="1">
              <a:defRPr/>
            </a:pPr>
            <a:r>
              <a:rPr lang="en-US" sz="4400">
                <a:solidFill>
                  <a:schemeClr val="tx2"/>
                </a:solidFill>
                <a:effectLst>
                  <a:outerShdw blurRad="38100" dist="38100" dir="2700000" algn="tl">
                    <a:srgbClr val="FFFFFF"/>
                  </a:outerShdw>
                </a:effectLst>
              </a:rPr>
              <a:t>Electron Configurations</a:t>
            </a:r>
          </a:p>
        </p:txBody>
      </p:sp>
      <p:sp>
        <p:nvSpPr>
          <p:cNvPr id="140291" name="Rectangle 3"/>
          <p:cNvSpPr>
            <a:spLocks noChangeArrowheads="1"/>
          </p:cNvSpPr>
          <p:nvPr/>
        </p:nvSpPr>
        <p:spPr bwMode="auto">
          <a:xfrm>
            <a:off x="228600" y="1295400"/>
            <a:ext cx="8686800" cy="48006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75000"/>
              <a:buFont typeface="Wingdings" pitchFamily="2" charset="2"/>
              <a:buNone/>
              <a:defRPr/>
            </a:pPr>
            <a:endParaRPr lang="en-US" sz="2400" i="1">
              <a:effectLst>
                <a:outerShdw blurRad="38100" dist="38100" dir="2700000" algn="tl">
                  <a:srgbClr val="010199"/>
                </a:outerShdw>
              </a:effectLst>
            </a:endParaRPr>
          </a:p>
        </p:txBody>
      </p:sp>
      <p:sp>
        <p:nvSpPr>
          <p:cNvPr id="140292" name="Rectangle 4"/>
          <p:cNvSpPr>
            <a:spLocks noChangeArrowheads="1"/>
          </p:cNvSpPr>
          <p:nvPr/>
        </p:nvSpPr>
        <p:spPr bwMode="auto">
          <a:xfrm>
            <a:off x="304800" y="1295400"/>
            <a:ext cx="8839200" cy="5338763"/>
          </a:xfrm>
          <a:prstGeom prst="rect">
            <a:avLst/>
          </a:prstGeom>
          <a:noFill/>
          <a:ln w="9525">
            <a:noFill/>
            <a:miter lim="800000"/>
            <a:headEnd/>
            <a:tailEnd/>
          </a:ln>
          <a:effectLst/>
        </p:spPr>
        <p:txBody>
          <a:bodyPr>
            <a:spAutoFit/>
          </a:bodyPr>
          <a:lstStyle/>
          <a:p>
            <a:pPr eaLnBrk="1" hangingPunct="1">
              <a:spcBef>
                <a:spcPct val="20000"/>
              </a:spcBef>
              <a:buClr>
                <a:schemeClr val="hlink"/>
              </a:buClr>
              <a:buSzPct val="75000"/>
              <a:buFont typeface="Wingdings" pitchFamily="2" charset="2"/>
              <a:buChar char="l"/>
              <a:defRPr/>
            </a:pPr>
            <a:r>
              <a:rPr lang="en-US" sz="2000" i="1" dirty="0">
                <a:solidFill>
                  <a:srgbClr val="FF0000"/>
                </a:solidFill>
              </a:rPr>
              <a:t>Key Concept</a:t>
            </a:r>
            <a:r>
              <a:rPr lang="en-US" sz="2000" i="1" dirty="0"/>
              <a:t>: Three rules – The </a:t>
            </a:r>
            <a:r>
              <a:rPr lang="en-US" sz="2000" i="1" dirty="0" err="1"/>
              <a:t>aufbau</a:t>
            </a:r>
            <a:r>
              <a:rPr lang="en-US" sz="2000" i="1" dirty="0"/>
              <a:t>  principle, the Pauli exclusion principle, and </a:t>
            </a:r>
            <a:r>
              <a:rPr lang="en-US" sz="2000" i="1" dirty="0" err="1"/>
              <a:t>Hund’s</a:t>
            </a:r>
            <a:r>
              <a:rPr lang="en-US" sz="2000" i="1" dirty="0"/>
              <a:t> rule – tell you how to find the electron configurations of atoms.</a:t>
            </a:r>
          </a:p>
          <a:p>
            <a:pPr>
              <a:defRPr/>
            </a:pPr>
            <a:r>
              <a:rPr lang="en-US" sz="3200" b="1" dirty="0">
                <a:effectLst>
                  <a:outerShdw blurRad="38100" dist="38100" dir="2700000" algn="tl">
                    <a:srgbClr val="010199"/>
                  </a:outerShdw>
                </a:effectLst>
              </a:rPr>
              <a:t>		What do </a:t>
            </a:r>
            <a:r>
              <a:rPr lang="en-US" sz="3200" b="1" i="1" dirty="0">
                <a:effectLst>
                  <a:outerShdw blurRad="38100" dist="38100" dir="2700000" algn="tl">
                    <a:srgbClr val="010199"/>
                  </a:outerShdw>
                </a:effectLst>
              </a:rPr>
              <a:t>s</a:t>
            </a:r>
            <a:r>
              <a:rPr lang="en-US" sz="3200" b="1" dirty="0">
                <a:effectLst>
                  <a:outerShdw blurRad="38100" dist="38100" dir="2700000" algn="tl">
                    <a:srgbClr val="010199"/>
                  </a:outerShdw>
                </a:effectLst>
              </a:rPr>
              <a:t>, </a:t>
            </a:r>
            <a:r>
              <a:rPr lang="en-US" sz="3200" b="1" i="1" dirty="0">
                <a:effectLst>
                  <a:outerShdw blurRad="38100" dist="38100" dir="2700000" algn="tl">
                    <a:srgbClr val="010199"/>
                  </a:outerShdw>
                </a:effectLst>
              </a:rPr>
              <a:t>p</a:t>
            </a:r>
            <a:r>
              <a:rPr lang="en-US" sz="3200" b="1" dirty="0">
                <a:effectLst>
                  <a:outerShdw blurRad="38100" dist="38100" dir="2700000" algn="tl">
                    <a:srgbClr val="010199"/>
                  </a:outerShdw>
                </a:effectLst>
              </a:rPr>
              <a:t>, </a:t>
            </a:r>
            <a:r>
              <a:rPr lang="en-US" sz="3200" b="1" i="1" dirty="0">
                <a:effectLst>
                  <a:outerShdw blurRad="38100" dist="38100" dir="2700000" algn="tl">
                    <a:srgbClr val="010199"/>
                  </a:outerShdw>
                </a:effectLst>
              </a:rPr>
              <a:t>d</a:t>
            </a:r>
            <a:r>
              <a:rPr lang="en-US" sz="3200" b="1" dirty="0">
                <a:effectLst>
                  <a:outerShdw blurRad="38100" dist="38100" dir="2700000" algn="tl">
                    <a:srgbClr val="010199"/>
                  </a:outerShdw>
                </a:effectLst>
              </a:rPr>
              <a:t>, </a:t>
            </a:r>
            <a:r>
              <a:rPr lang="en-US" sz="3200" b="1" i="1" dirty="0">
                <a:effectLst>
                  <a:outerShdw blurRad="38100" dist="38100" dir="2700000" algn="tl">
                    <a:srgbClr val="010199"/>
                  </a:outerShdw>
                </a:effectLst>
              </a:rPr>
              <a:t>f</a:t>
            </a:r>
            <a:r>
              <a:rPr lang="en-US" sz="3200" b="1" dirty="0">
                <a:effectLst>
                  <a:outerShdw blurRad="38100" dist="38100" dir="2700000" algn="tl">
                    <a:srgbClr val="010199"/>
                  </a:outerShdw>
                </a:effectLst>
              </a:rPr>
              <a:t> mean?</a:t>
            </a:r>
            <a:r>
              <a:rPr lang="en-US" sz="3200" dirty="0">
                <a:effectLst>
                  <a:outerShdw blurRad="38100" dist="38100" dir="2700000" algn="tl">
                    <a:srgbClr val="010199"/>
                  </a:outerShdw>
                </a:effectLst>
              </a:rPr>
              <a:t>  </a:t>
            </a:r>
          </a:p>
          <a:p>
            <a:pPr>
              <a:buFontTx/>
              <a:buChar char="•"/>
              <a:defRPr/>
            </a:pPr>
            <a:r>
              <a:rPr lang="en-US" dirty="0">
                <a:effectLst>
                  <a:outerShdw blurRad="38100" dist="38100" dir="2700000" algn="tl">
                    <a:srgbClr val="010199"/>
                  </a:outerShdw>
                </a:effectLst>
              </a:rPr>
              <a:t>The orbital names </a:t>
            </a:r>
            <a:r>
              <a:rPr lang="en-US" i="1" dirty="0">
                <a:effectLst>
                  <a:outerShdw blurRad="38100" dist="38100" dir="2700000" algn="tl">
                    <a:srgbClr val="010199"/>
                  </a:outerShdw>
                </a:effectLst>
              </a:rPr>
              <a:t>s</a:t>
            </a:r>
            <a:r>
              <a:rPr lang="en-US" dirty="0">
                <a:effectLst>
                  <a:outerShdw blurRad="38100" dist="38100" dir="2700000" algn="tl">
                    <a:srgbClr val="010199"/>
                  </a:outerShdw>
                </a:effectLst>
              </a:rPr>
              <a:t>, </a:t>
            </a:r>
            <a:r>
              <a:rPr lang="en-US" i="1" dirty="0">
                <a:effectLst>
                  <a:outerShdw blurRad="38100" dist="38100" dir="2700000" algn="tl">
                    <a:srgbClr val="010199"/>
                  </a:outerShdw>
                </a:effectLst>
              </a:rPr>
              <a:t>p</a:t>
            </a:r>
            <a:r>
              <a:rPr lang="en-US" dirty="0">
                <a:effectLst>
                  <a:outerShdw blurRad="38100" dist="38100" dir="2700000" algn="tl">
                    <a:srgbClr val="010199"/>
                  </a:outerShdw>
                </a:effectLst>
              </a:rPr>
              <a:t>, </a:t>
            </a:r>
            <a:r>
              <a:rPr lang="en-US" i="1" dirty="0">
                <a:effectLst>
                  <a:outerShdw blurRad="38100" dist="38100" dir="2700000" algn="tl">
                    <a:srgbClr val="010199"/>
                  </a:outerShdw>
                </a:effectLst>
              </a:rPr>
              <a:t>d</a:t>
            </a:r>
            <a:r>
              <a:rPr lang="en-US" dirty="0">
                <a:effectLst>
                  <a:outerShdw blurRad="38100" dist="38100" dir="2700000" algn="tl">
                    <a:srgbClr val="010199"/>
                  </a:outerShdw>
                </a:effectLst>
              </a:rPr>
              <a:t>, and </a:t>
            </a:r>
            <a:r>
              <a:rPr lang="en-US" i="1" dirty="0">
                <a:effectLst>
                  <a:outerShdw blurRad="38100" dist="38100" dir="2700000" algn="tl">
                    <a:srgbClr val="010199"/>
                  </a:outerShdw>
                </a:effectLst>
              </a:rPr>
              <a:t>f</a:t>
            </a:r>
            <a:r>
              <a:rPr lang="en-US" dirty="0">
                <a:effectLst>
                  <a:outerShdw blurRad="38100" dist="38100" dir="2700000" algn="tl">
                    <a:srgbClr val="010199"/>
                  </a:outerShdw>
                </a:effectLst>
              </a:rPr>
              <a:t> stand for names given to groups of lines in the spectra of the alkali metals. These line groups are called </a:t>
            </a:r>
            <a:r>
              <a:rPr lang="en-US" i="1" u="sng" dirty="0">
                <a:effectLst>
                  <a:outerShdw blurRad="38100" dist="38100" dir="2700000" algn="tl">
                    <a:srgbClr val="010199"/>
                  </a:outerShdw>
                </a:effectLst>
              </a:rPr>
              <a:t>sharp</a:t>
            </a:r>
            <a:r>
              <a:rPr lang="en-US" dirty="0">
                <a:effectLst>
                  <a:outerShdw blurRad="38100" dist="38100" dir="2700000" algn="tl">
                    <a:srgbClr val="010199"/>
                  </a:outerShdw>
                </a:effectLst>
              </a:rPr>
              <a:t>, </a:t>
            </a:r>
            <a:r>
              <a:rPr lang="en-US" i="1" u="sng" dirty="0">
                <a:effectLst>
                  <a:outerShdw blurRad="38100" dist="38100" dir="2700000" algn="tl">
                    <a:srgbClr val="010199"/>
                  </a:outerShdw>
                </a:effectLst>
              </a:rPr>
              <a:t>principal</a:t>
            </a:r>
            <a:r>
              <a:rPr lang="en-US" dirty="0">
                <a:effectLst>
                  <a:outerShdw blurRad="38100" dist="38100" dir="2700000" algn="tl">
                    <a:srgbClr val="010199"/>
                  </a:outerShdw>
                </a:effectLst>
              </a:rPr>
              <a:t>, </a:t>
            </a:r>
            <a:r>
              <a:rPr lang="en-US" i="1" u="sng" dirty="0">
                <a:effectLst>
                  <a:outerShdw blurRad="38100" dist="38100" dir="2700000" algn="tl">
                    <a:srgbClr val="010199"/>
                  </a:outerShdw>
                </a:effectLst>
              </a:rPr>
              <a:t>diffuse</a:t>
            </a:r>
            <a:r>
              <a:rPr lang="en-US" dirty="0">
                <a:effectLst>
                  <a:outerShdw blurRad="38100" dist="38100" dir="2700000" algn="tl">
                    <a:srgbClr val="010199"/>
                  </a:outerShdw>
                </a:effectLst>
              </a:rPr>
              <a:t>, and </a:t>
            </a:r>
            <a:r>
              <a:rPr lang="en-US" i="1" u="sng" dirty="0">
                <a:effectLst>
                  <a:outerShdw blurRad="38100" dist="38100" dir="2700000" algn="tl">
                    <a:srgbClr val="010199"/>
                  </a:outerShdw>
                </a:effectLst>
              </a:rPr>
              <a:t>fundamental</a:t>
            </a:r>
            <a:r>
              <a:rPr lang="en-US" dirty="0">
                <a:effectLst>
                  <a:outerShdw blurRad="38100" dist="38100" dir="2700000" algn="tl">
                    <a:srgbClr val="010199"/>
                  </a:outerShdw>
                </a:effectLst>
              </a:rPr>
              <a:t>. </a:t>
            </a:r>
          </a:p>
          <a:p>
            <a:pPr>
              <a:buFontTx/>
              <a:buChar char="•"/>
              <a:defRPr/>
            </a:pPr>
            <a:r>
              <a:rPr lang="en-US" dirty="0">
                <a:effectLst>
                  <a:outerShdw blurRad="38100" dist="38100" dir="2700000" algn="tl">
                    <a:srgbClr val="010199"/>
                  </a:outerShdw>
                </a:effectLst>
              </a:rPr>
              <a:t>The orbital letters are associated with the angular momentum quantum number, which is assigned an integer value from 0 to 3. </a:t>
            </a:r>
          </a:p>
          <a:p>
            <a:pPr lvl="1">
              <a:buFontTx/>
              <a:buChar char="•"/>
              <a:defRPr/>
            </a:pPr>
            <a:r>
              <a:rPr lang="en-US" i="1" dirty="0">
                <a:effectLst>
                  <a:outerShdw blurRad="38100" dist="38100" dir="2700000" algn="tl">
                    <a:srgbClr val="010199"/>
                  </a:outerShdw>
                </a:effectLst>
              </a:rPr>
              <a:t>s</a:t>
            </a:r>
            <a:r>
              <a:rPr lang="en-US" dirty="0">
                <a:effectLst>
                  <a:outerShdw blurRad="38100" dist="38100" dir="2700000" algn="tl">
                    <a:srgbClr val="010199"/>
                  </a:outerShdw>
                </a:effectLst>
              </a:rPr>
              <a:t> correlates to  0  (Spherical)</a:t>
            </a:r>
          </a:p>
          <a:p>
            <a:pPr lvl="1">
              <a:buFontTx/>
              <a:buChar char="•"/>
              <a:defRPr/>
            </a:pPr>
            <a:r>
              <a:rPr lang="en-US" i="1" dirty="0">
                <a:effectLst>
                  <a:outerShdw blurRad="38100" dist="38100" dir="2700000" algn="tl">
                    <a:srgbClr val="010199"/>
                  </a:outerShdw>
                </a:effectLst>
              </a:rPr>
              <a:t>p</a:t>
            </a:r>
            <a:r>
              <a:rPr lang="en-US" dirty="0">
                <a:effectLst>
                  <a:outerShdw blurRad="38100" dist="38100" dir="2700000" algn="tl">
                    <a:srgbClr val="010199"/>
                  </a:outerShdw>
                </a:effectLst>
              </a:rPr>
              <a:t> = 1</a:t>
            </a:r>
          </a:p>
          <a:p>
            <a:pPr lvl="1">
              <a:buFontTx/>
              <a:buChar char="•"/>
              <a:defRPr/>
            </a:pPr>
            <a:r>
              <a:rPr lang="en-US" i="1" dirty="0">
                <a:effectLst>
                  <a:outerShdw blurRad="38100" dist="38100" dir="2700000" algn="tl">
                    <a:srgbClr val="010199"/>
                  </a:outerShdw>
                </a:effectLst>
              </a:rPr>
              <a:t>d</a:t>
            </a:r>
            <a:r>
              <a:rPr lang="en-US" dirty="0">
                <a:effectLst>
                  <a:outerShdw blurRad="38100" dist="38100" dir="2700000" algn="tl">
                    <a:srgbClr val="010199"/>
                  </a:outerShdw>
                </a:effectLst>
              </a:rPr>
              <a:t> = 2</a:t>
            </a:r>
          </a:p>
          <a:p>
            <a:pPr lvl="1">
              <a:buFontTx/>
              <a:buChar char="•"/>
              <a:defRPr/>
            </a:pPr>
            <a:r>
              <a:rPr lang="en-US" i="1" dirty="0">
                <a:effectLst>
                  <a:outerShdw blurRad="38100" dist="38100" dir="2700000" algn="tl">
                    <a:srgbClr val="010199"/>
                  </a:outerShdw>
                </a:effectLst>
              </a:rPr>
              <a:t>f</a:t>
            </a:r>
            <a:r>
              <a:rPr lang="en-US" dirty="0">
                <a:effectLst>
                  <a:outerShdw blurRad="38100" dist="38100" dir="2700000" algn="tl">
                    <a:srgbClr val="010199"/>
                  </a:outerShdw>
                </a:effectLst>
              </a:rPr>
              <a:t> = 3.</a:t>
            </a:r>
          </a:p>
          <a:p>
            <a:pPr>
              <a:defRPr/>
            </a:pPr>
            <a:r>
              <a:rPr lang="en-US" dirty="0">
                <a:effectLst>
                  <a:outerShdw blurRad="38100" dist="38100" dir="2700000" algn="tl">
                    <a:srgbClr val="010199"/>
                  </a:outerShdw>
                </a:effectLst>
              </a:rPr>
              <a:t>The electron configuration of an atom denotes the distribution of electrons among available shells. The standard notation lists the </a:t>
            </a:r>
            <a:r>
              <a:rPr lang="en-US" dirty="0" err="1">
                <a:effectLst>
                  <a:outerShdw blurRad="38100" dist="38100" dir="2700000" algn="tl">
                    <a:srgbClr val="010199"/>
                  </a:outerShdw>
                </a:effectLst>
              </a:rPr>
              <a:t>subshell</a:t>
            </a:r>
            <a:r>
              <a:rPr lang="en-US" dirty="0">
                <a:effectLst>
                  <a:outerShdw blurRad="38100" dist="38100" dir="2700000" algn="tl">
                    <a:srgbClr val="010199"/>
                  </a:outerShdw>
                </a:effectLst>
              </a:rPr>
              <a:t> symbols, one after another. The number of electrons contained in each </a:t>
            </a:r>
            <a:r>
              <a:rPr lang="en-US" dirty="0" err="1">
                <a:effectLst>
                  <a:outerShdw blurRad="38100" dist="38100" dir="2700000" algn="tl">
                    <a:srgbClr val="010199"/>
                  </a:outerShdw>
                </a:effectLst>
              </a:rPr>
              <a:t>subshell</a:t>
            </a:r>
            <a:r>
              <a:rPr lang="en-US" dirty="0">
                <a:effectLst>
                  <a:outerShdw blurRad="38100" dist="38100" dir="2700000" algn="tl">
                    <a:srgbClr val="010199"/>
                  </a:outerShdw>
                </a:effectLst>
              </a:rPr>
              <a:t> is stated explicitly. For example, the electron configuration of beryllium, with an atomic (and electron) number of 4, is 1s</a:t>
            </a:r>
            <a:r>
              <a:rPr lang="en-US" baseline="30000" dirty="0">
                <a:effectLst>
                  <a:outerShdw blurRad="38100" dist="38100" dir="2700000" algn="tl">
                    <a:srgbClr val="010199"/>
                  </a:outerShdw>
                </a:effectLst>
              </a:rPr>
              <a:t>2</a:t>
            </a:r>
            <a:r>
              <a:rPr lang="en-US" dirty="0">
                <a:effectLst>
                  <a:outerShdw blurRad="38100" dist="38100" dir="2700000" algn="tl">
                    <a:srgbClr val="010199"/>
                  </a:outerShdw>
                </a:effectLst>
              </a:rPr>
              <a:t>2s</a:t>
            </a:r>
            <a:r>
              <a:rPr lang="en-US" baseline="30000" dirty="0">
                <a:effectLst>
                  <a:outerShdw blurRad="38100" dist="38100" dir="2700000" algn="tl">
                    <a:srgbClr val="010199"/>
                  </a:outerShdw>
                </a:effectLst>
              </a:rPr>
              <a:t>2</a:t>
            </a:r>
            <a:r>
              <a:rPr lang="en-US" dirty="0">
                <a:effectLst>
                  <a:outerShdw blurRad="38100" dist="38100" dir="2700000" algn="tl">
                    <a:srgbClr val="010199"/>
                  </a:outerShdw>
                </a:effectLst>
              </a:rPr>
              <a:t> or [He]2s</a:t>
            </a:r>
            <a:r>
              <a:rPr lang="en-US" baseline="30000" dirty="0">
                <a:effectLst>
                  <a:outerShdw blurRad="38100" dist="38100" dir="2700000" algn="tl">
                    <a:srgbClr val="010199"/>
                  </a:outerShdw>
                </a:effectLst>
              </a:rPr>
              <a:t>2</a:t>
            </a:r>
            <a:r>
              <a:rPr lang="en-US" dirty="0">
                <a:effectLst>
                  <a:outerShdw blurRad="38100" dist="38100" dir="2700000" algn="tl">
                    <a:srgbClr val="010199"/>
                  </a:outerShdw>
                </a:effectLst>
              </a:rPr>
              <a:t>.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p:cNvSpPr>
          <p:nvPr/>
        </p:nvSpPr>
        <p:spPr bwMode="auto">
          <a:xfrm>
            <a:off x="609600" y="0"/>
            <a:ext cx="8229600" cy="1143000"/>
          </a:xfrm>
          <a:prstGeom prst="rect">
            <a:avLst/>
          </a:prstGeom>
          <a:noFill/>
          <a:ln w="9525">
            <a:noFill/>
            <a:miter lim="800000"/>
            <a:headEnd/>
            <a:tailEnd/>
          </a:ln>
          <a:effectLst/>
        </p:spPr>
        <p:txBody>
          <a:bodyPr anchor="ctr"/>
          <a:lstStyle/>
          <a:p>
            <a:pPr algn="ctr" eaLnBrk="1" hangingPunct="1">
              <a:defRPr/>
            </a:pPr>
            <a:r>
              <a:rPr lang="en-US" sz="4400" dirty="0" err="1">
                <a:solidFill>
                  <a:schemeClr val="tx2"/>
                </a:solidFill>
                <a:effectLst>
                  <a:outerShdw blurRad="38100" dist="38100" dir="2700000" algn="tl">
                    <a:srgbClr val="FFFFFF"/>
                  </a:outerShdw>
                </a:effectLst>
              </a:rPr>
              <a:t>Aufbau</a:t>
            </a:r>
            <a:r>
              <a:rPr lang="en-US" sz="4400" dirty="0">
                <a:solidFill>
                  <a:schemeClr val="tx2"/>
                </a:solidFill>
                <a:effectLst>
                  <a:outerShdw blurRad="38100" dist="38100" dir="2700000" algn="tl">
                    <a:srgbClr val="FFFFFF"/>
                  </a:outerShdw>
                </a:effectLst>
              </a:rPr>
              <a:t> Diagram</a:t>
            </a:r>
          </a:p>
        </p:txBody>
      </p:sp>
      <p:sp>
        <p:nvSpPr>
          <p:cNvPr id="141315" name="Rectangle 3"/>
          <p:cNvSpPr>
            <a:spLocks noChangeArrowheads="1"/>
          </p:cNvSpPr>
          <p:nvPr/>
        </p:nvSpPr>
        <p:spPr bwMode="auto">
          <a:xfrm>
            <a:off x="228600" y="1295400"/>
            <a:ext cx="8686800" cy="48006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75000"/>
              <a:buFont typeface="Wingdings" pitchFamily="2" charset="2"/>
              <a:buNone/>
              <a:defRPr/>
            </a:pPr>
            <a:endParaRPr lang="en-US" sz="2400" i="1">
              <a:effectLst>
                <a:outerShdw blurRad="38100" dist="38100" dir="2700000" algn="tl">
                  <a:srgbClr val="010199"/>
                </a:outerShdw>
              </a:effectLst>
            </a:endParaRPr>
          </a:p>
        </p:txBody>
      </p:sp>
      <p:sp>
        <p:nvSpPr>
          <p:cNvPr id="141316" name="Rectangle 4"/>
          <p:cNvSpPr>
            <a:spLocks noChangeArrowheads="1"/>
          </p:cNvSpPr>
          <p:nvPr/>
        </p:nvSpPr>
        <p:spPr bwMode="auto">
          <a:xfrm>
            <a:off x="304800" y="1295400"/>
            <a:ext cx="8839200" cy="1508125"/>
          </a:xfrm>
          <a:prstGeom prst="rect">
            <a:avLst/>
          </a:prstGeom>
          <a:noFill/>
          <a:ln w="9525">
            <a:noFill/>
            <a:miter lim="800000"/>
            <a:headEnd/>
            <a:tailEnd/>
          </a:ln>
          <a:effectLst/>
        </p:spPr>
        <p:txBody>
          <a:bodyPr>
            <a:spAutoFit/>
          </a:bodyPr>
          <a:lstStyle/>
          <a:p>
            <a:pPr eaLnBrk="1" hangingPunct="1">
              <a:spcBef>
                <a:spcPct val="20000"/>
              </a:spcBef>
              <a:buClr>
                <a:schemeClr val="hlink"/>
              </a:buClr>
              <a:buSzPct val="75000"/>
              <a:buFont typeface="Wingdings" pitchFamily="2" charset="2"/>
              <a:buChar char="l"/>
              <a:defRPr/>
            </a:pPr>
            <a:r>
              <a:rPr lang="en-US" sz="2000" i="1" dirty="0">
                <a:solidFill>
                  <a:srgbClr val="FF0000"/>
                </a:solidFill>
              </a:rPr>
              <a:t>Key Concept</a:t>
            </a:r>
            <a:r>
              <a:rPr lang="en-US" sz="2000" i="1" dirty="0"/>
              <a:t>: Three rules – The </a:t>
            </a:r>
            <a:r>
              <a:rPr lang="en-US" sz="2000" i="1" dirty="0" err="1"/>
              <a:t>aufbau</a:t>
            </a:r>
            <a:r>
              <a:rPr lang="en-US" sz="2000" i="1" dirty="0"/>
              <a:t>  principle, the Pauli exclusion principle, and </a:t>
            </a:r>
            <a:r>
              <a:rPr lang="en-US" sz="2000" i="1" dirty="0" err="1"/>
              <a:t>Hund’s</a:t>
            </a:r>
            <a:r>
              <a:rPr lang="en-US" sz="2000" i="1" dirty="0"/>
              <a:t> rule – tell you how to find the electron configurations of atoms.</a:t>
            </a:r>
          </a:p>
          <a:p>
            <a:pPr>
              <a:defRPr/>
            </a:pPr>
            <a:r>
              <a:rPr lang="en-US" sz="3200" b="1" dirty="0">
                <a:effectLst>
                  <a:outerShdw blurRad="38100" dist="38100" dir="2700000" algn="tl">
                    <a:srgbClr val="010199"/>
                  </a:outerShdw>
                </a:effectLst>
              </a:rPr>
              <a:t>		</a:t>
            </a:r>
            <a:endParaRPr lang="en-US" sz="3200" i="1" dirty="0">
              <a:solidFill>
                <a:srgbClr val="FFCC00"/>
              </a:solidFill>
              <a:effectLst>
                <a:outerShdw blurRad="38100" dist="38100" dir="2700000" algn="tl">
                  <a:srgbClr val="FFFFFF"/>
                </a:outerShdw>
              </a:effectLst>
            </a:endParaRPr>
          </a:p>
        </p:txBody>
      </p:sp>
      <p:pic>
        <p:nvPicPr>
          <p:cNvPr id="7173" name="Picture 4" descr="OrbitalEnergies.gif"/>
          <p:cNvPicPr>
            <a:picLocks noChangeAspect="1"/>
          </p:cNvPicPr>
          <p:nvPr/>
        </p:nvPicPr>
        <p:blipFill>
          <a:blip r:embed="rId2" cstate="print"/>
          <a:srcRect/>
          <a:stretch>
            <a:fillRect/>
          </a:stretch>
        </p:blipFill>
        <p:spPr bwMode="auto">
          <a:xfrm>
            <a:off x="2438400" y="2286000"/>
            <a:ext cx="5391150" cy="4267200"/>
          </a:xfrm>
          <a:prstGeom prst="rect">
            <a:avLst/>
          </a:prstGeom>
          <a:solidFill>
            <a:schemeClr val="tx1"/>
          </a:solidFill>
          <a:ln w="9525">
            <a:noFill/>
            <a:miter lim="800000"/>
            <a:headEnd/>
            <a:tailEnd/>
          </a:ln>
        </p:spPr>
      </p:pic>
      <p:pic>
        <p:nvPicPr>
          <p:cNvPr id="7174" name="Picture 5" descr="electronconfig.gif"/>
          <p:cNvPicPr>
            <a:picLocks noChangeAspect="1"/>
          </p:cNvPicPr>
          <p:nvPr/>
        </p:nvPicPr>
        <p:blipFill>
          <a:blip r:embed="rId3" cstate="print"/>
          <a:srcRect/>
          <a:stretch>
            <a:fillRect/>
          </a:stretch>
        </p:blipFill>
        <p:spPr bwMode="auto">
          <a:xfrm>
            <a:off x="3505200" y="5181600"/>
            <a:ext cx="4257675" cy="12858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p:cNvSpPr>
          <p:nvPr/>
        </p:nvSpPr>
        <p:spPr bwMode="auto">
          <a:xfrm>
            <a:off x="609600" y="0"/>
            <a:ext cx="8229600" cy="1143000"/>
          </a:xfrm>
          <a:prstGeom prst="rect">
            <a:avLst/>
          </a:prstGeom>
          <a:noFill/>
          <a:ln w="9525">
            <a:noFill/>
            <a:miter lim="800000"/>
            <a:headEnd/>
            <a:tailEnd/>
          </a:ln>
          <a:effectLst/>
        </p:spPr>
        <p:txBody>
          <a:bodyPr anchor="ctr"/>
          <a:lstStyle/>
          <a:p>
            <a:pPr algn="ctr" eaLnBrk="1" hangingPunct="1">
              <a:defRPr/>
            </a:pPr>
            <a:r>
              <a:rPr lang="en-US" sz="4400">
                <a:solidFill>
                  <a:schemeClr val="tx2"/>
                </a:solidFill>
                <a:effectLst>
                  <a:outerShdw blurRad="38100" dist="38100" dir="2700000" algn="tl">
                    <a:srgbClr val="FFFFFF"/>
                  </a:outerShdw>
                </a:effectLst>
              </a:rPr>
              <a:t>Electron Configurations  </a:t>
            </a:r>
            <a:r>
              <a:rPr lang="en-US" sz="4400">
                <a:solidFill>
                  <a:schemeClr val="tx2"/>
                </a:solidFill>
                <a:effectLst>
                  <a:outerShdw blurRad="38100" dist="38100" dir="2700000" algn="tl">
                    <a:srgbClr val="FFFFFF"/>
                  </a:outerShdw>
                </a:effectLst>
                <a:sym typeface="Wingdings" pitchFamily="2" charset="2"/>
                <a:hlinkClick r:id="rId2"/>
              </a:rPr>
              <a:t></a:t>
            </a:r>
            <a:endParaRPr lang="en-US" sz="4400">
              <a:solidFill>
                <a:schemeClr val="tx2"/>
              </a:solidFill>
              <a:effectLst>
                <a:outerShdw blurRad="38100" dist="38100" dir="2700000" algn="tl">
                  <a:srgbClr val="FFFFFF"/>
                </a:outerShdw>
              </a:effectLst>
            </a:endParaRPr>
          </a:p>
        </p:txBody>
      </p:sp>
      <p:sp>
        <p:nvSpPr>
          <p:cNvPr id="141315" name="Rectangle 3"/>
          <p:cNvSpPr>
            <a:spLocks noChangeArrowheads="1"/>
          </p:cNvSpPr>
          <p:nvPr/>
        </p:nvSpPr>
        <p:spPr bwMode="auto">
          <a:xfrm>
            <a:off x="228600" y="1295400"/>
            <a:ext cx="8686800" cy="48006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75000"/>
              <a:buFont typeface="Wingdings" pitchFamily="2" charset="2"/>
              <a:buNone/>
              <a:defRPr/>
            </a:pPr>
            <a:endParaRPr lang="en-US" sz="2400" i="1">
              <a:effectLst>
                <a:outerShdw blurRad="38100" dist="38100" dir="2700000" algn="tl">
                  <a:srgbClr val="010199"/>
                </a:outerShdw>
              </a:effectLst>
            </a:endParaRPr>
          </a:p>
        </p:txBody>
      </p:sp>
      <p:sp>
        <p:nvSpPr>
          <p:cNvPr id="141316" name="Rectangle 4"/>
          <p:cNvSpPr>
            <a:spLocks noChangeArrowheads="1"/>
          </p:cNvSpPr>
          <p:nvPr/>
        </p:nvSpPr>
        <p:spPr bwMode="auto">
          <a:xfrm>
            <a:off x="304800" y="1295400"/>
            <a:ext cx="8839200" cy="1569660"/>
          </a:xfrm>
          <a:prstGeom prst="rect">
            <a:avLst/>
          </a:prstGeom>
          <a:noFill/>
          <a:ln w="9525">
            <a:noFill/>
            <a:miter lim="800000"/>
            <a:headEnd/>
            <a:tailEnd/>
          </a:ln>
          <a:effectLst/>
        </p:spPr>
        <p:txBody>
          <a:bodyPr>
            <a:spAutoFit/>
          </a:bodyPr>
          <a:lstStyle/>
          <a:p>
            <a:pPr eaLnBrk="1" hangingPunct="1">
              <a:spcBef>
                <a:spcPct val="20000"/>
              </a:spcBef>
              <a:buClr>
                <a:schemeClr val="hlink"/>
              </a:buClr>
              <a:buSzPct val="75000"/>
              <a:buFont typeface="Wingdings" pitchFamily="2" charset="2"/>
              <a:buChar char="l"/>
              <a:defRPr/>
            </a:pPr>
            <a:r>
              <a:rPr lang="en-US" sz="2000" i="1" dirty="0">
                <a:solidFill>
                  <a:srgbClr val="FF0000"/>
                </a:solidFill>
              </a:rPr>
              <a:t>Key Concept</a:t>
            </a:r>
            <a:r>
              <a:rPr lang="en-US" sz="2000" i="1" dirty="0"/>
              <a:t>: Three rules – The </a:t>
            </a:r>
            <a:r>
              <a:rPr lang="en-US" sz="2000" i="1" dirty="0" err="1"/>
              <a:t>aufbau</a:t>
            </a:r>
            <a:r>
              <a:rPr lang="en-US" sz="2000" i="1" dirty="0"/>
              <a:t>  principle, the Pauli exclusion principle, and </a:t>
            </a:r>
            <a:r>
              <a:rPr lang="en-US" sz="2000" i="1" dirty="0" err="1"/>
              <a:t>Hund’s</a:t>
            </a:r>
            <a:r>
              <a:rPr lang="en-US" sz="2000" i="1" dirty="0"/>
              <a:t> rule – tell you how to find the electron configurations of atoms</a:t>
            </a:r>
            <a:r>
              <a:rPr lang="en-US" sz="2000" i="1" dirty="0" smtClean="0"/>
              <a:t>.</a:t>
            </a:r>
            <a:r>
              <a:rPr lang="en-US" sz="2000" b="1" dirty="0">
                <a:effectLst>
                  <a:outerShdw blurRad="38100" dist="38100" dir="2700000" algn="tl">
                    <a:srgbClr val="010199"/>
                  </a:outerShdw>
                </a:effectLst>
              </a:rPr>
              <a:t>		</a:t>
            </a:r>
            <a:r>
              <a:rPr lang="en-US" sz="3600" dirty="0">
                <a:solidFill>
                  <a:srgbClr val="FFCC00"/>
                </a:solidFill>
                <a:effectLst>
                  <a:outerShdw blurRad="38100" dist="38100" dir="2700000" algn="tl">
                    <a:srgbClr val="FFFFFF"/>
                  </a:outerShdw>
                </a:effectLst>
              </a:rPr>
              <a:t>Filling Order for Electrons:</a:t>
            </a:r>
          </a:p>
          <a:p>
            <a:pPr lvl="4">
              <a:defRPr/>
            </a:pPr>
            <a:r>
              <a:rPr lang="en-US" sz="2000" dirty="0"/>
              <a:t>			</a:t>
            </a:r>
            <a:endParaRPr lang="en-US" sz="2000" i="1" dirty="0">
              <a:solidFill>
                <a:srgbClr val="FFCC00"/>
              </a:solidFill>
              <a:effectLst>
                <a:outerShdw blurRad="38100" dist="38100" dir="2700000" algn="tl">
                  <a:srgbClr val="FFFFFF"/>
                </a:outerShdw>
              </a:effectLst>
            </a:endParaRPr>
          </a:p>
        </p:txBody>
      </p:sp>
      <p:pic>
        <p:nvPicPr>
          <p:cNvPr id="5" name="Picture 4" descr="econfiguration.jpg"/>
          <p:cNvPicPr>
            <a:picLocks noChangeAspect="1"/>
          </p:cNvPicPr>
          <p:nvPr/>
        </p:nvPicPr>
        <p:blipFill>
          <a:blip r:embed="rId3" cstate="print"/>
          <a:stretch>
            <a:fillRect/>
          </a:stretch>
        </p:blipFill>
        <p:spPr>
          <a:xfrm>
            <a:off x="2971800" y="2514601"/>
            <a:ext cx="3594538" cy="4343400"/>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body" idx="1"/>
          </p:nvPr>
        </p:nvSpPr>
        <p:spPr>
          <a:xfrm>
            <a:off x="457200" y="1447800"/>
            <a:ext cx="8229600" cy="4530725"/>
          </a:xfrm>
        </p:spPr>
        <p:txBody>
          <a:bodyPr/>
          <a:lstStyle/>
          <a:p>
            <a:pPr algn="ctr" eaLnBrk="1" hangingPunct="1">
              <a:buFont typeface="Wingdings" pitchFamily="2" charset="2"/>
              <a:buNone/>
              <a:defRPr/>
            </a:pPr>
            <a:endParaRPr lang="en-US" smtClean="0"/>
          </a:p>
          <a:p>
            <a:pPr algn="ctr" eaLnBrk="1" hangingPunct="1">
              <a:defRPr/>
            </a:pPr>
            <a:r>
              <a:rPr lang="en-US" smtClean="0"/>
              <a:t>Energy Levels</a:t>
            </a:r>
          </a:p>
          <a:p>
            <a:pPr algn="ctr" eaLnBrk="1" hangingPunct="1">
              <a:defRPr/>
            </a:pPr>
            <a:r>
              <a:rPr lang="en-US" smtClean="0"/>
              <a:t>Quantum</a:t>
            </a:r>
          </a:p>
          <a:p>
            <a:pPr algn="ctr" eaLnBrk="1" hangingPunct="1">
              <a:defRPr/>
            </a:pPr>
            <a:r>
              <a:rPr lang="en-US" smtClean="0"/>
              <a:t>Quantum Mechanical Model</a:t>
            </a:r>
          </a:p>
          <a:p>
            <a:pPr algn="ctr" eaLnBrk="1" hangingPunct="1">
              <a:defRPr/>
            </a:pPr>
            <a:r>
              <a:rPr lang="en-US" smtClean="0"/>
              <a:t>Atomic Orbital</a:t>
            </a:r>
          </a:p>
        </p:txBody>
      </p:sp>
      <p:sp>
        <p:nvSpPr>
          <p:cNvPr id="123907" name="Rectangle 3"/>
          <p:cNvSpPr>
            <a:spLocks noGrp="1" noChangeArrowheads="1"/>
          </p:cNvSpPr>
          <p:nvPr>
            <p:ph type="title"/>
          </p:nvPr>
        </p:nvSpPr>
        <p:spPr>
          <a:xfrm>
            <a:off x="604838" y="325438"/>
            <a:ext cx="8077200" cy="909637"/>
          </a:xfrm>
        </p:spPr>
        <p:txBody>
          <a:bodyPr anchorCtr="0"/>
          <a:lstStyle/>
          <a:p>
            <a:pPr eaLnBrk="1" hangingPunct="1">
              <a:defRPr/>
            </a:pPr>
            <a:r>
              <a:rPr lang="en-US" u="sng" smtClean="0"/>
              <a:t>Vocabulary</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381000" y="533400"/>
            <a:ext cx="8534400" cy="1981200"/>
          </a:xfrm>
          <a:prstGeom prst="rect">
            <a:avLst/>
          </a:prstGeom>
          <a:noFill/>
          <a:ln w="9525">
            <a:noFill/>
            <a:miter lim="800000"/>
            <a:headEnd/>
            <a:tailEnd/>
          </a:ln>
          <a:effectLst/>
        </p:spPr>
        <p:txBody>
          <a:bodyPr anchor="ctr"/>
          <a:lstStyle/>
          <a:p>
            <a:pPr algn="ctr" eaLnBrk="1" hangingPunct="1">
              <a:defRPr/>
            </a:pPr>
            <a:r>
              <a:rPr lang="en-US" sz="4800" dirty="0">
                <a:solidFill>
                  <a:schemeClr val="tx2"/>
                </a:solidFill>
                <a:effectLst>
                  <a:outerShdw blurRad="38100" dist="38100" dir="2700000" algn="tl">
                    <a:srgbClr val="FFFFFF"/>
                  </a:outerShdw>
                </a:effectLst>
              </a:rPr>
              <a:t>Section </a:t>
            </a:r>
            <a:r>
              <a:rPr lang="en-US" sz="4800" dirty="0" smtClean="0">
                <a:solidFill>
                  <a:schemeClr val="tx2"/>
                </a:solidFill>
                <a:effectLst>
                  <a:outerShdw blurRad="38100" dist="38100" dir="2700000" algn="tl">
                    <a:srgbClr val="FFFFFF"/>
                  </a:outerShdw>
                </a:effectLst>
              </a:rPr>
              <a:t>5.3</a:t>
            </a:r>
            <a:r>
              <a:rPr lang="en-US" sz="4800" dirty="0">
                <a:solidFill>
                  <a:schemeClr val="tx2"/>
                </a:solidFill>
                <a:effectLst>
                  <a:outerShdw blurRad="38100" dist="38100" dir="2700000" algn="tl">
                    <a:srgbClr val="FFFFFF"/>
                  </a:outerShdw>
                </a:effectLst>
              </a:rPr>
              <a:t/>
            </a:r>
            <a:br>
              <a:rPr lang="en-US" sz="4800" dirty="0">
                <a:solidFill>
                  <a:schemeClr val="tx2"/>
                </a:solidFill>
                <a:effectLst>
                  <a:outerShdw blurRad="38100" dist="38100" dir="2700000" algn="tl">
                    <a:srgbClr val="FFFFFF"/>
                  </a:outerShdw>
                </a:effectLst>
              </a:rPr>
            </a:br>
            <a:r>
              <a:rPr lang="en-US" sz="4400" dirty="0" smtClean="0">
                <a:solidFill>
                  <a:srgbClr val="FF0000"/>
                </a:solidFill>
                <a:effectLst>
                  <a:outerShdw blurRad="38100" dist="38100" dir="2700000" algn="tl">
                    <a:srgbClr val="FFFFFF"/>
                  </a:outerShdw>
                </a:effectLst>
              </a:rPr>
              <a:t>Physics and the</a:t>
            </a:r>
          </a:p>
          <a:p>
            <a:pPr algn="ctr" eaLnBrk="1" hangingPunct="1">
              <a:defRPr/>
            </a:pPr>
            <a:r>
              <a:rPr lang="en-US" sz="4400" dirty="0" smtClean="0">
                <a:solidFill>
                  <a:srgbClr val="FF0000"/>
                </a:solidFill>
                <a:effectLst>
                  <a:outerShdw blurRad="38100" dist="38100" dir="2700000" algn="tl">
                    <a:srgbClr val="FFFFFF"/>
                  </a:outerShdw>
                </a:effectLst>
              </a:rPr>
              <a:t>Quantum Mechanical Model</a:t>
            </a:r>
            <a:endParaRPr lang="en-US" sz="4400" dirty="0">
              <a:solidFill>
                <a:srgbClr val="FF0000"/>
              </a:solidFill>
              <a:effectLst>
                <a:outerShdw blurRad="38100" dist="38100" dir="2700000" algn="tl">
                  <a:srgbClr val="FFFFFF"/>
                </a:outerShdw>
              </a:effectLst>
            </a:endParaRPr>
          </a:p>
        </p:txBody>
      </p:sp>
      <p:sp>
        <p:nvSpPr>
          <p:cNvPr id="4" name="Subtitle 3"/>
          <p:cNvSpPr>
            <a:spLocks noGrp="1"/>
          </p:cNvSpPr>
          <p:nvPr>
            <p:ph type="subTitle" sz="quarter"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defRPr/>
            </a:pPr>
            <a:r>
              <a:rPr lang="en-US" smtClean="0"/>
              <a:t>Light</a:t>
            </a:r>
          </a:p>
        </p:txBody>
      </p:sp>
      <p:sp>
        <p:nvSpPr>
          <p:cNvPr id="13315" name="Rectangle 3"/>
          <p:cNvSpPr>
            <a:spLocks noGrp="1" noChangeArrowheads="1"/>
          </p:cNvSpPr>
          <p:nvPr>
            <p:ph type="body" idx="1"/>
          </p:nvPr>
        </p:nvSpPr>
        <p:spPr>
          <a:xfrm>
            <a:off x="304800" y="1371600"/>
            <a:ext cx="8610600" cy="5257800"/>
          </a:xfrm>
        </p:spPr>
        <p:txBody>
          <a:bodyPr/>
          <a:lstStyle/>
          <a:p>
            <a:pPr eaLnBrk="1" hangingPunct="1">
              <a:defRPr/>
            </a:pPr>
            <a:r>
              <a:rPr lang="en-US" dirty="0" smtClean="0"/>
              <a:t>Source of the quantum mechanical model!</a:t>
            </a:r>
          </a:p>
          <a:p>
            <a:pPr eaLnBrk="1" hangingPunct="1">
              <a:defRPr/>
            </a:pPr>
            <a:endParaRPr lang="en-US" dirty="0" smtClean="0"/>
          </a:p>
          <a:p>
            <a:pPr eaLnBrk="1" hangingPunct="1">
              <a:defRPr/>
            </a:pPr>
            <a:r>
              <a:rPr lang="en-US" dirty="0" smtClean="0"/>
              <a:t>The light emitted from atoms gives us clues about the energies of the electrons.</a:t>
            </a:r>
          </a:p>
          <a:p>
            <a:pPr eaLnBrk="1" hangingPunct="1">
              <a:buNone/>
              <a:defRPr/>
            </a:pPr>
            <a:endParaRPr lang="en-US" dirty="0" smtClean="0"/>
          </a:p>
          <a:p>
            <a:pPr eaLnBrk="1" hangingPunct="1">
              <a:defRPr/>
            </a:pPr>
            <a:r>
              <a:rPr lang="en-US" dirty="0" smtClean="0"/>
              <a:t>Electrons behave as </a:t>
            </a:r>
            <a:r>
              <a:rPr lang="en-US" u="sng" dirty="0" smtClean="0"/>
              <a:t>particles</a:t>
            </a:r>
            <a:r>
              <a:rPr lang="en-US" dirty="0" smtClean="0"/>
              <a:t> and </a:t>
            </a:r>
            <a:r>
              <a:rPr lang="en-US" u="sng" dirty="0" smtClean="0"/>
              <a:t>waves</a:t>
            </a:r>
          </a:p>
          <a:p>
            <a:pPr eaLnBrk="1" hangingPunct="1">
              <a:buNone/>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2" dur="500"/>
                                        <p:tgtEl>
                                          <p:spTgt spid="133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315">
                                            <p:txEl>
                                              <p:pRg st="4" end="4"/>
                                            </p:txEl>
                                          </p:spTgt>
                                        </p:tgtEl>
                                        <p:attrNameLst>
                                          <p:attrName>style.visibility</p:attrName>
                                        </p:attrNameLst>
                                      </p:cBhvr>
                                      <p:to>
                                        <p:strVal val="visible"/>
                                      </p:to>
                                    </p:set>
                                    <p:animEffect transition="in" filter="blinds(horizontal)">
                                      <p:cBhvr>
                                        <p:cTn id="17" dur="5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Waves</a:t>
            </a:r>
            <a:endParaRPr lang="en-US" dirty="0"/>
          </a:p>
        </p:txBody>
      </p:sp>
      <p:pic>
        <p:nvPicPr>
          <p:cNvPr id="4" name="Picture 4" descr="Transverse Wave (water wave)"/>
          <p:cNvPicPr>
            <a:picLocks noGrp="1" noChangeAspect="1" noChangeArrowheads="1"/>
          </p:cNvPicPr>
          <p:nvPr>
            <p:ph idx="1"/>
          </p:nvPr>
        </p:nvPicPr>
        <p:blipFill>
          <a:blip r:embed="rId2" cstate="print"/>
          <a:srcRect/>
          <a:stretch>
            <a:fillRect/>
          </a:stretch>
        </p:blipFill>
        <p:spPr bwMode="auto">
          <a:xfrm>
            <a:off x="533400" y="1981200"/>
            <a:ext cx="7792994" cy="3352800"/>
          </a:xfrm>
          <a:prstGeom prst="rect">
            <a:avLst/>
          </a:prstGeom>
          <a:noFill/>
          <a:ln w="9525">
            <a:noFill/>
            <a:miter lim="800000"/>
            <a:headEnd/>
            <a:tailEnd/>
          </a:ln>
        </p:spPr>
      </p:pic>
      <p:sp>
        <p:nvSpPr>
          <p:cNvPr id="5" name="Rectangle 4"/>
          <p:cNvSpPr/>
          <p:nvPr/>
        </p:nvSpPr>
        <p:spPr>
          <a:xfrm>
            <a:off x="609600" y="5562600"/>
            <a:ext cx="7620000" cy="646331"/>
          </a:xfrm>
          <a:prstGeom prst="rect">
            <a:avLst/>
          </a:prstGeom>
        </p:spPr>
        <p:txBody>
          <a:bodyPr wrap="square">
            <a:spAutoFit/>
          </a:bodyPr>
          <a:lstStyle/>
          <a:p>
            <a:pPr eaLnBrk="1" hangingPunct="1">
              <a:defRPr/>
            </a:pPr>
            <a:r>
              <a:rPr lang="en-US" dirty="0" smtClean="0">
                <a:solidFill>
                  <a:srgbClr val="FF0000"/>
                </a:solidFill>
              </a:rPr>
              <a:t>Frequency (</a:t>
            </a:r>
            <a:r>
              <a:rPr lang="en-US" dirty="0" smtClean="0"/>
              <a:t>v</a:t>
            </a:r>
            <a:r>
              <a:rPr lang="en-US" dirty="0" smtClean="0">
                <a:solidFill>
                  <a:srgbClr val="FF0000"/>
                </a:solidFill>
              </a:rPr>
              <a:t>):</a:t>
            </a:r>
            <a:r>
              <a:rPr lang="en-US" dirty="0" smtClean="0">
                <a:solidFill>
                  <a:schemeClr val="bg1"/>
                </a:solidFill>
              </a:rPr>
              <a:t> </a:t>
            </a:r>
            <a:r>
              <a:rPr lang="en-US" dirty="0" smtClean="0"/>
              <a:t>number </a:t>
            </a:r>
            <a:r>
              <a:rPr lang="en-US" dirty="0"/>
              <a:t>of wave cycles to occur during a certain amount of </a:t>
            </a:r>
            <a:r>
              <a:rPr lang="en-US" dirty="0" smtClean="0"/>
              <a:t>time; measured </a:t>
            </a:r>
            <a:r>
              <a:rPr lang="en-US" dirty="0"/>
              <a:t>in hertz or 1/s</a:t>
            </a:r>
          </a:p>
        </p:txBody>
      </p:sp>
      <p:sp>
        <p:nvSpPr>
          <p:cNvPr id="7" name="Rectangle 6"/>
          <p:cNvSpPr/>
          <p:nvPr/>
        </p:nvSpPr>
        <p:spPr>
          <a:xfrm>
            <a:off x="2971800" y="1447800"/>
            <a:ext cx="5334000" cy="369332"/>
          </a:xfrm>
          <a:prstGeom prst="rect">
            <a:avLst/>
          </a:prstGeom>
        </p:spPr>
        <p:txBody>
          <a:bodyPr wrap="square">
            <a:spAutoFit/>
          </a:bodyPr>
          <a:lstStyle/>
          <a:p>
            <a:pPr eaLnBrk="1" hangingPunct="1">
              <a:defRPr/>
            </a:pPr>
            <a:r>
              <a:rPr lang="en-US" dirty="0">
                <a:solidFill>
                  <a:srgbClr val="FF0000"/>
                </a:solidFill>
              </a:rPr>
              <a:t>Amplitude:</a:t>
            </a:r>
            <a:r>
              <a:rPr lang="en-US" dirty="0"/>
              <a:t> the wave’s height from origin to crest </a:t>
            </a:r>
          </a:p>
        </p:txBody>
      </p:sp>
      <p:sp>
        <p:nvSpPr>
          <p:cNvPr id="8" name="Rectangle 7"/>
          <p:cNvSpPr/>
          <p:nvPr/>
        </p:nvSpPr>
        <p:spPr>
          <a:xfrm>
            <a:off x="3581400" y="4648200"/>
            <a:ext cx="4572000" cy="646331"/>
          </a:xfrm>
          <a:prstGeom prst="rect">
            <a:avLst/>
          </a:prstGeom>
        </p:spPr>
        <p:txBody>
          <a:bodyPr>
            <a:spAutoFit/>
          </a:bodyPr>
          <a:lstStyle/>
          <a:p>
            <a:pPr eaLnBrk="1" hangingPunct="1">
              <a:defRPr/>
            </a:pPr>
            <a:r>
              <a:rPr lang="en-US" dirty="0" smtClean="0">
                <a:solidFill>
                  <a:srgbClr val="FF0000"/>
                </a:solidFill>
              </a:rPr>
              <a:t>Wavelength (</a:t>
            </a:r>
            <a:r>
              <a:rPr lang="el-GR" dirty="0" smtClean="0">
                <a:solidFill>
                  <a:schemeClr val="bg1"/>
                </a:solidFill>
              </a:rPr>
              <a:t>λ</a:t>
            </a:r>
            <a:r>
              <a:rPr lang="en-US" dirty="0" smtClean="0">
                <a:solidFill>
                  <a:srgbClr val="FF0000"/>
                </a:solidFill>
              </a:rPr>
              <a:t>):</a:t>
            </a:r>
            <a:r>
              <a:rPr lang="en-US" dirty="0" smtClean="0">
                <a:solidFill>
                  <a:schemeClr val="bg1"/>
                </a:solidFill>
              </a:rPr>
              <a:t> </a:t>
            </a:r>
            <a:r>
              <a:rPr lang="en-US" dirty="0">
                <a:solidFill>
                  <a:schemeClr val="bg1"/>
                </a:solidFill>
              </a:rPr>
              <a:t>distance between </a:t>
            </a:r>
            <a:r>
              <a:rPr lang="en-US" dirty="0" smtClean="0">
                <a:solidFill>
                  <a:schemeClr val="bg1"/>
                </a:solidFill>
              </a:rPr>
              <a:t>crests; measured </a:t>
            </a:r>
            <a:r>
              <a:rPr lang="en-US" dirty="0">
                <a:solidFill>
                  <a:schemeClr val="bg1"/>
                </a:solidFill>
              </a:rPr>
              <a:t>in </a:t>
            </a:r>
            <a:r>
              <a:rPr lang="en-US" dirty="0" smtClean="0">
                <a:solidFill>
                  <a:schemeClr val="bg1"/>
                </a:solidFill>
              </a:rPr>
              <a:t>nm.</a:t>
            </a:r>
            <a:endParaRPr lang="el-GR"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defRPr/>
            </a:pPr>
            <a:r>
              <a:rPr lang="en-US" smtClean="0"/>
              <a:t>Electromagnetic waves</a:t>
            </a:r>
          </a:p>
        </p:txBody>
      </p:sp>
      <p:sp>
        <p:nvSpPr>
          <p:cNvPr id="14339" name="Rectangle 3"/>
          <p:cNvSpPr>
            <a:spLocks noGrp="1" noChangeArrowheads="1"/>
          </p:cNvSpPr>
          <p:nvPr>
            <p:ph type="body" idx="1"/>
          </p:nvPr>
        </p:nvSpPr>
        <p:spPr>
          <a:xfrm>
            <a:off x="457200" y="1371600"/>
            <a:ext cx="8229600" cy="5105400"/>
          </a:xfrm>
        </p:spPr>
        <p:txBody>
          <a:bodyPr/>
          <a:lstStyle/>
          <a:p>
            <a:pPr eaLnBrk="1" hangingPunct="1">
              <a:lnSpc>
                <a:spcPct val="90000"/>
              </a:lnSpc>
              <a:defRPr/>
            </a:pPr>
            <a:r>
              <a:rPr lang="en-US" dirty="0" smtClean="0"/>
              <a:t>c = </a:t>
            </a:r>
            <a:r>
              <a:rPr lang="el-GR" dirty="0" smtClean="0"/>
              <a:t>λ ν</a:t>
            </a:r>
            <a:r>
              <a:rPr lang="en-US" dirty="0" smtClean="0"/>
              <a:t>     where c= 3.0 x 10</a:t>
            </a:r>
            <a:r>
              <a:rPr lang="en-US" baseline="30000" dirty="0" smtClean="0"/>
              <a:t>8</a:t>
            </a:r>
            <a:r>
              <a:rPr lang="en-US" dirty="0" smtClean="0"/>
              <a:t> m/s </a:t>
            </a:r>
          </a:p>
          <a:p>
            <a:pPr eaLnBrk="1" hangingPunct="1">
              <a:lnSpc>
                <a:spcPct val="90000"/>
              </a:lnSpc>
              <a:defRPr/>
            </a:pPr>
            <a:r>
              <a:rPr lang="en-US" sz="2400" dirty="0" smtClean="0">
                <a:solidFill>
                  <a:srgbClr val="FF0000"/>
                </a:solidFill>
              </a:rPr>
              <a:t>Spectrum: </a:t>
            </a:r>
            <a:r>
              <a:rPr lang="en-US" sz="2400" dirty="0" smtClean="0"/>
              <a:t>a series of colors that occurs when light passes through a prism, like a rainbow</a:t>
            </a:r>
          </a:p>
          <a:p>
            <a:pPr eaLnBrk="1" hangingPunct="1">
              <a:lnSpc>
                <a:spcPct val="90000"/>
              </a:lnSpc>
              <a:buNone/>
              <a:defRPr/>
            </a:pPr>
            <a:endParaRPr lang="en-US" sz="2400" dirty="0" smtClean="0"/>
          </a:p>
          <a:p>
            <a:pPr eaLnBrk="1" hangingPunct="1">
              <a:lnSpc>
                <a:spcPct val="90000"/>
              </a:lnSpc>
              <a:defRPr/>
            </a:pPr>
            <a:r>
              <a:rPr lang="en-US" sz="2400" dirty="0" smtClean="0">
                <a:solidFill>
                  <a:srgbClr val="FF0000"/>
                </a:solidFill>
              </a:rPr>
              <a:t>Atomic spectrum: </a:t>
            </a:r>
            <a:r>
              <a:rPr lang="en-US" sz="2400" dirty="0" smtClean="0"/>
              <a:t>formed when atoms absorb energy, forcing electrons into higher energy levels</a:t>
            </a:r>
          </a:p>
          <a:p>
            <a:pPr lvl="1" eaLnBrk="1" hangingPunct="1">
              <a:lnSpc>
                <a:spcPct val="90000"/>
              </a:lnSpc>
              <a:defRPr/>
            </a:pPr>
            <a:r>
              <a:rPr lang="en-US" sz="2400" dirty="0" smtClean="0"/>
              <a:t>Electrons then lose energy by emitting light as they fall to lower energy levels  </a:t>
            </a:r>
          </a:p>
          <a:p>
            <a:pPr lvl="1" eaLnBrk="1" hangingPunct="1">
              <a:lnSpc>
                <a:spcPct val="90000"/>
              </a:lnSpc>
              <a:defRPr/>
            </a:pPr>
            <a:r>
              <a:rPr lang="en-US" sz="2400" dirty="0" smtClean="0"/>
              <a:t>The light is made up of only a few specific frequencies, depending on the element</a:t>
            </a:r>
          </a:p>
          <a:p>
            <a:pPr lvl="1" eaLnBrk="1" hangingPunct="1">
              <a:lnSpc>
                <a:spcPct val="90000"/>
              </a:lnSpc>
              <a:defRPr/>
            </a:pPr>
            <a:r>
              <a:rPr lang="en-US" sz="2400" dirty="0" smtClean="0"/>
              <a:t>Each frequency is a different color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Effect transition="in" filter="blinds(horizontal)">
                                      <p:cBhvr>
                                        <p:cTn id="17" dur="500"/>
                                        <p:tgtEl>
                                          <p:spTgt spid="14339">
                                            <p:txEl>
                                              <p:pRg st="3" end="3"/>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4339">
                                            <p:txEl>
                                              <p:pRg st="4" end="4"/>
                                            </p:txEl>
                                          </p:spTgt>
                                        </p:tgtEl>
                                        <p:attrNameLst>
                                          <p:attrName>style.visibility</p:attrName>
                                        </p:attrNameLst>
                                      </p:cBhvr>
                                      <p:to>
                                        <p:strVal val="visible"/>
                                      </p:to>
                                    </p:set>
                                    <p:animEffect transition="in" filter="blinds(horizontal)">
                                      <p:cBhvr>
                                        <p:cTn id="20" dur="500"/>
                                        <p:tgtEl>
                                          <p:spTgt spid="14339">
                                            <p:txEl>
                                              <p:pRg st="4" end="4"/>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4339">
                                            <p:txEl>
                                              <p:pRg st="5" end="5"/>
                                            </p:txEl>
                                          </p:spTgt>
                                        </p:tgtEl>
                                        <p:attrNameLst>
                                          <p:attrName>style.visibility</p:attrName>
                                        </p:attrNameLst>
                                      </p:cBhvr>
                                      <p:to>
                                        <p:strVal val="visible"/>
                                      </p:to>
                                    </p:set>
                                    <p:animEffect transition="in" filter="blinds(horizontal)">
                                      <p:cBhvr>
                                        <p:cTn id="23" dur="500"/>
                                        <p:tgtEl>
                                          <p:spTgt spid="14339">
                                            <p:txEl>
                                              <p:pRg st="5" end="5"/>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4339">
                                            <p:txEl>
                                              <p:pRg st="6" end="6"/>
                                            </p:txEl>
                                          </p:spTgt>
                                        </p:tgtEl>
                                        <p:attrNameLst>
                                          <p:attrName>style.visibility</p:attrName>
                                        </p:attrNameLst>
                                      </p:cBhvr>
                                      <p:to>
                                        <p:strVal val="visible"/>
                                      </p:to>
                                    </p:set>
                                    <p:animEffect transition="in" filter="blinds(horizontal)">
                                      <p:cBhvr>
                                        <p:cTn id="26" dur="500"/>
                                        <p:tgtEl>
                                          <p:spTgt spid="14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defRPr/>
            </a:pPr>
            <a:r>
              <a:rPr lang="en-US" smtClean="0"/>
              <a:t>Atomic Emission Spectra</a:t>
            </a:r>
          </a:p>
        </p:txBody>
      </p:sp>
      <p:sp>
        <p:nvSpPr>
          <p:cNvPr id="15363" name="Rectangle 3"/>
          <p:cNvSpPr>
            <a:spLocks noGrp="1" noChangeArrowheads="1"/>
          </p:cNvSpPr>
          <p:nvPr>
            <p:ph type="body" idx="1"/>
          </p:nvPr>
        </p:nvSpPr>
        <p:spPr>
          <a:xfrm>
            <a:off x="457200" y="1600200"/>
            <a:ext cx="8229600" cy="5105400"/>
          </a:xfrm>
        </p:spPr>
        <p:txBody>
          <a:bodyPr/>
          <a:lstStyle/>
          <a:p>
            <a:pPr eaLnBrk="1" hangingPunct="1">
              <a:lnSpc>
                <a:spcPct val="90000"/>
              </a:lnSpc>
              <a:defRPr/>
            </a:pPr>
            <a:r>
              <a:rPr lang="en-US" sz="2400" dirty="0" smtClean="0">
                <a:solidFill>
                  <a:srgbClr val="FF0000"/>
                </a:solidFill>
              </a:rPr>
              <a:t>Atomic emission spectrum: </a:t>
            </a:r>
            <a:r>
              <a:rPr lang="en-US" sz="2400" dirty="0" smtClean="0"/>
              <a:t>the discrete lines formed when an element emits certain  frequencies of light</a:t>
            </a:r>
          </a:p>
          <a:p>
            <a:pPr lvl="1" eaLnBrk="1" hangingPunct="1">
              <a:lnSpc>
                <a:spcPct val="90000"/>
              </a:lnSpc>
              <a:defRPr/>
            </a:pPr>
            <a:r>
              <a:rPr lang="en-US" sz="2000" dirty="0" smtClean="0"/>
              <a:t>Each line represents one exact frequency of light emitted by the atom</a:t>
            </a:r>
          </a:p>
          <a:p>
            <a:pPr lvl="2" eaLnBrk="1" hangingPunct="1">
              <a:lnSpc>
                <a:spcPct val="90000"/>
              </a:lnSpc>
              <a:defRPr/>
            </a:pPr>
            <a:r>
              <a:rPr lang="en-US" sz="1800" dirty="0" smtClean="0"/>
              <a:t>The light is emitted as electrons fall from one energy level to another, like from n=4 to n=1</a:t>
            </a:r>
          </a:p>
          <a:p>
            <a:pPr lvl="1" eaLnBrk="1" hangingPunct="1">
              <a:lnSpc>
                <a:spcPct val="90000"/>
              </a:lnSpc>
              <a:defRPr/>
            </a:pPr>
            <a:r>
              <a:rPr lang="en-US" sz="2000" dirty="0" smtClean="0"/>
              <a:t>They are like atomic fingerprints; every element is unique</a:t>
            </a:r>
          </a:p>
          <a:p>
            <a:pPr lvl="1" eaLnBrk="1" hangingPunct="1">
              <a:lnSpc>
                <a:spcPct val="90000"/>
              </a:lnSpc>
              <a:defRPr/>
            </a:pPr>
            <a:r>
              <a:rPr lang="en-US" sz="2000" dirty="0" smtClean="0">
                <a:hlinkClick r:id="rId2"/>
              </a:rPr>
              <a:t>Spectrum for Barium and Hydrogen</a:t>
            </a:r>
          </a:p>
          <a:p>
            <a:pPr lvl="1" eaLnBrk="1" hangingPunct="1">
              <a:lnSpc>
                <a:spcPct val="90000"/>
              </a:lnSpc>
              <a:defRPr/>
            </a:pPr>
            <a:r>
              <a:rPr lang="en-US" sz="2000" dirty="0" smtClean="0">
                <a:hlinkClick r:id="rId3"/>
              </a:rPr>
              <a:t>Spectrum for all Elements</a:t>
            </a:r>
            <a:endParaRPr lang="en-US" sz="2000" dirty="0" smtClean="0"/>
          </a:p>
          <a:p>
            <a:pPr lvl="1" eaLnBrk="1" hangingPunct="1">
              <a:lnSpc>
                <a:spcPct val="90000"/>
              </a:lnSpc>
              <a:defRPr/>
            </a:pPr>
            <a:r>
              <a:rPr lang="en-US" sz="2000" dirty="0" smtClean="0">
                <a:hlinkClick r:id="rId4"/>
              </a:rPr>
              <a:t>Atomic Absorption and Emission Spectra</a:t>
            </a:r>
            <a:endParaRPr lang="en-US" sz="2000" dirty="0" smtClean="0"/>
          </a:p>
          <a:p>
            <a:pPr eaLnBrk="1" hangingPunct="1">
              <a:lnSpc>
                <a:spcPct val="90000"/>
              </a:lnSpc>
              <a:defRPr/>
            </a:pPr>
            <a:r>
              <a:rPr lang="en-US" sz="2400" dirty="0" smtClean="0">
                <a:solidFill>
                  <a:srgbClr val="FF0000"/>
                </a:solidFill>
              </a:rPr>
              <a:t>Ground state electrons: </a:t>
            </a:r>
            <a:r>
              <a:rPr lang="en-US" sz="2400" dirty="0" smtClean="0"/>
              <a:t>those in their lowest possible energy levels</a:t>
            </a:r>
          </a:p>
          <a:p>
            <a:pPr eaLnBrk="1" hangingPunct="1">
              <a:lnSpc>
                <a:spcPct val="90000"/>
              </a:lnSpc>
              <a:defRPr/>
            </a:pPr>
            <a:r>
              <a:rPr lang="en-US" sz="2400" dirty="0" smtClean="0">
                <a:solidFill>
                  <a:srgbClr val="FF0000"/>
                </a:solidFill>
              </a:rPr>
              <a:t>Excited state electrons: </a:t>
            </a:r>
            <a:r>
              <a:rPr lang="en-US" sz="2400" dirty="0" smtClean="0"/>
              <a:t>electrons that have been raised to higher energy levels than the ground state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7" dur="500"/>
                                        <p:tgtEl>
                                          <p:spTgt spid="1536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10" dur="500"/>
                                        <p:tgtEl>
                                          <p:spTgt spid="1536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13" dur="500"/>
                                        <p:tgtEl>
                                          <p:spTgt spid="1536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5363">
                                            <p:txEl>
                                              <p:pRg st="3" end="3"/>
                                            </p:txEl>
                                          </p:spTgt>
                                        </p:tgtEl>
                                        <p:attrNameLst>
                                          <p:attrName>style.visibility</p:attrName>
                                        </p:attrNameLst>
                                      </p:cBhvr>
                                      <p:to>
                                        <p:strVal val="visible"/>
                                      </p:to>
                                    </p:set>
                                    <p:animEffect transition="in" filter="blinds(horizontal)">
                                      <p:cBhvr>
                                        <p:cTn id="16" dur="500"/>
                                        <p:tgtEl>
                                          <p:spTgt spid="1536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5363">
                                            <p:txEl>
                                              <p:pRg st="4" end="4"/>
                                            </p:txEl>
                                          </p:spTgt>
                                        </p:tgtEl>
                                        <p:attrNameLst>
                                          <p:attrName>style.visibility</p:attrName>
                                        </p:attrNameLst>
                                      </p:cBhvr>
                                      <p:to>
                                        <p:strVal val="visible"/>
                                      </p:to>
                                    </p:set>
                                    <p:animEffect transition="in" filter="blinds(horizontal)">
                                      <p:cBhvr>
                                        <p:cTn id="19" dur="500"/>
                                        <p:tgtEl>
                                          <p:spTgt spid="15363">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5363">
                                            <p:txEl>
                                              <p:pRg st="5" end="5"/>
                                            </p:txEl>
                                          </p:spTgt>
                                        </p:tgtEl>
                                        <p:attrNameLst>
                                          <p:attrName>style.visibility</p:attrName>
                                        </p:attrNameLst>
                                      </p:cBhvr>
                                      <p:to>
                                        <p:strVal val="visible"/>
                                      </p:to>
                                    </p:set>
                                    <p:animEffect transition="in" filter="blinds(horizontal)">
                                      <p:cBhvr>
                                        <p:cTn id="22" dur="500"/>
                                        <p:tgtEl>
                                          <p:spTgt spid="15363">
                                            <p:txEl>
                                              <p:pRg st="5" end="5"/>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5363">
                                            <p:txEl>
                                              <p:pRg st="6" end="6"/>
                                            </p:txEl>
                                          </p:spTgt>
                                        </p:tgtEl>
                                        <p:attrNameLst>
                                          <p:attrName>style.visibility</p:attrName>
                                        </p:attrNameLst>
                                      </p:cBhvr>
                                      <p:to>
                                        <p:strVal val="visible"/>
                                      </p:to>
                                    </p:set>
                                    <p:animEffect transition="in" filter="blinds(horizontal)">
                                      <p:cBhvr>
                                        <p:cTn id="25" dur="500"/>
                                        <p:tgtEl>
                                          <p:spTgt spid="1536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5363">
                                            <p:txEl>
                                              <p:pRg st="7" end="7"/>
                                            </p:txEl>
                                          </p:spTgt>
                                        </p:tgtEl>
                                        <p:attrNameLst>
                                          <p:attrName>style.visibility</p:attrName>
                                        </p:attrNameLst>
                                      </p:cBhvr>
                                      <p:to>
                                        <p:strVal val="visible"/>
                                      </p:to>
                                    </p:set>
                                    <p:animEffect transition="in" filter="blinds(horizontal)">
                                      <p:cBhvr>
                                        <p:cTn id="30" dur="500"/>
                                        <p:tgtEl>
                                          <p:spTgt spid="1536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5363">
                                            <p:txEl>
                                              <p:pRg st="8" end="8"/>
                                            </p:txEl>
                                          </p:spTgt>
                                        </p:tgtEl>
                                        <p:attrNameLst>
                                          <p:attrName>style.visibility</p:attrName>
                                        </p:attrNameLst>
                                      </p:cBhvr>
                                      <p:to>
                                        <p:strVal val="visible"/>
                                      </p:to>
                                    </p:set>
                                    <p:animEffect transition="in" filter="blinds(horizontal)">
                                      <p:cBhvr>
                                        <p:cTn id="35" dur="500"/>
                                        <p:tgtEl>
                                          <p:spTgt spid="153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r>
              <a:rPr lang="en-US" smtClean="0"/>
              <a:t>Atomic Emission Spectra</a:t>
            </a:r>
          </a:p>
        </p:txBody>
      </p:sp>
      <p:sp>
        <p:nvSpPr>
          <p:cNvPr id="16387" name="Rectangle 3"/>
          <p:cNvSpPr>
            <a:spLocks noGrp="1" noChangeArrowheads="1"/>
          </p:cNvSpPr>
          <p:nvPr>
            <p:ph type="body" idx="1"/>
          </p:nvPr>
        </p:nvSpPr>
        <p:spPr/>
        <p:txBody>
          <a:bodyPr/>
          <a:lstStyle/>
          <a:p>
            <a:pPr eaLnBrk="1" hangingPunct="1">
              <a:lnSpc>
                <a:spcPct val="90000"/>
              </a:lnSpc>
              <a:defRPr/>
            </a:pPr>
            <a:r>
              <a:rPr lang="en-US" sz="2400" dirty="0" smtClean="0"/>
              <a:t>Light emitted by an electron moving from a higher to lower energy level has a frequency directly proportional to the energy change of the electron</a:t>
            </a:r>
          </a:p>
          <a:p>
            <a:pPr eaLnBrk="1" hangingPunct="1">
              <a:lnSpc>
                <a:spcPct val="90000"/>
              </a:lnSpc>
              <a:buNone/>
              <a:defRPr/>
            </a:pPr>
            <a:endParaRPr lang="en-US" sz="2400" dirty="0" smtClean="0"/>
          </a:p>
          <a:p>
            <a:pPr eaLnBrk="1" hangingPunct="1">
              <a:lnSpc>
                <a:spcPct val="90000"/>
              </a:lnSpc>
              <a:defRPr/>
            </a:pPr>
            <a:r>
              <a:rPr lang="en-US" sz="2400" dirty="0" smtClean="0"/>
              <a:t>Equation describing energy change of the electron</a:t>
            </a:r>
          </a:p>
          <a:p>
            <a:pPr lvl="1" eaLnBrk="1" hangingPunct="1">
              <a:lnSpc>
                <a:spcPct val="90000"/>
              </a:lnSpc>
              <a:defRPr/>
            </a:pPr>
            <a:r>
              <a:rPr lang="en-US" sz="2400" dirty="0" smtClean="0">
                <a:solidFill>
                  <a:srgbClr val="FF0000"/>
                </a:solidFill>
              </a:rPr>
              <a:t>E = h x </a:t>
            </a:r>
            <a:r>
              <a:rPr lang="el-GR" sz="2400" dirty="0" smtClean="0">
                <a:solidFill>
                  <a:srgbClr val="FF0000"/>
                </a:solidFill>
              </a:rPr>
              <a:t>ν</a:t>
            </a:r>
            <a:r>
              <a:rPr lang="en-US" sz="2400" dirty="0" smtClean="0">
                <a:solidFill>
                  <a:srgbClr val="FF0000"/>
                </a:solidFill>
              </a:rPr>
              <a:t>   (h = 6.626 x 10</a:t>
            </a:r>
            <a:r>
              <a:rPr lang="en-US" sz="2400" baseline="30000" dirty="0" smtClean="0">
                <a:solidFill>
                  <a:srgbClr val="FF0000"/>
                </a:solidFill>
              </a:rPr>
              <a:t>-34</a:t>
            </a:r>
            <a:r>
              <a:rPr lang="en-US" sz="2400" dirty="0" smtClean="0">
                <a:solidFill>
                  <a:srgbClr val="FF0000"/>
                </a:solidFill>
              </a:rPr>
              <a:t>J/s) </a:t>
            </a:r>
          </a:p>
          <a:p>
            <a:pPr lvl="1" eaLnBrk="1" hangingPunct="1">
              <a:lnSpc>
                <a:spcPct val="90000"/>
              </a:lnSpc>
              <a:defRPr/>
            </a:pPr>
            <a:r>
              <a:rPr lang="en-US" sz="2400" dirty="0" smtClean="0"/>
              <a:t>Different energy level drops result in different frequencies (and colors) of light</a:t>
            </a:r>
            <a:endParaRPr lang="el-GR"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2" dur="500"/>
                                        <p:tgtEl>
                                          <p:spTgt spid="16387">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6387">
                                            <p:txEl>
                                              <p:pRg st="3" end="3"/>
                                            </p:txEl>
                                          </p:spTgt>
                                        </p:tgtEl>
                                        <p:attrNameLst>
                                          <p:attrName>style.visibility</p:attrName>
                                        </p:attrNameLst>
                                      </p:cBhvr>
                                      <p:to>
                                        <p:strVal val="visible"/>
                                      </p:to>
                                    </p:set>
                                    <p:animEffect transition="in" filter="blinds(horizontal)">
                                      <p:cBhvr>
                                        <p:cTn id="15" dur="500"/>
                                        <p:tgtEl>
                                          <p:spTgt spid="16387">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6387">
                                            <p:txEl>
                                              <p:pRg st="4" end="4"/>
                                            </p:txEl>
                                          </p:spTgt>
                                        </p:tgtEl>
                                        <p:attrNameLst>
                                          <p:attrName>style.visibility</p:attrName>
                                        </p:attrNameLst>
                                      </p:cBhvr>
                                      <p:to>
                                        <p:strVal val="visible"/>
                                      </p:to>
                                    </p:set>
                                    <p:animEffect transition="in" filter="blinds(horizontal)">
                                      <p:cBhvr>
                                        <p:cTn id="18"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r>
              <a:rPr lang="en-US" smtClean="0"/>
              <a:t>More on Quantum Mechanics</a:t>
            </a:r>
          </a:p>
        </p:txBody>
      </p:sp>
      <p:sp>
        <p:nvSpPr>
          <p:cNvPr id="17411" name="Rectangle 3"/>
          <p:cNvSpPr>
            <a:spLocks noGrp="1" noChangeArrowheads="1"/>
          </p:cNvSpPr>
          <p:nvPr>
            <p:ph type="body" idx="1"/>
          </p:nvPr>
        </p:nvSpPr>
        <p:spPr/>
        <p:txBody>
          <a:bodyPr/>
          <a:lstStyle/>
          <a:p>
            <a:pPr eaLnBrk="1" hangingPunct="1">
              <a:lnSpc>
                <a:spcPct val="90000"/>
              </a:lnSpc>
              <a:defRPr/>
            </a:pPr>
            <a:r>
              <a:rPr lang="en-US" sz="2400" dirty="0" smtClean="0"/>
              <a:t>Remember that both light and electrons behave as both particles and waves!</a:t>
            </a:r>
          </a:p>
          <a:p>
            <a:pPr lvl="1" eaLnBrk="1" hangingPunct="1">
              <a:lnSpc>
                <a:spcPct val="90000"/>
              </a:lnSpc>
              <a:buNone/>
              <a:defRPr/>
            </a:pPr>
            <a:endParaRPr lang="en-US" sz="2400" dirty="0" smtClean="0"/>
          </a:p>
          <a:p>
            <a:pPr eaLnBrk="1" hangingPunct="1">
              <a:lnSpc>
                <a:spcPct val="90000"/>
              </a:lnSpc>
              <a:defRPr/>
            </a:pPr>
            <a:r>
              <a:rPr lang="en-US" sz="2400" dirty="0" smtClean="0">
                <a:solidFill>
                  <a:srgbClr val="FF0000"/>
                </a:solidFill>
              </a:rPr>
              <a:t>Heisenberg Uncertainty Principle: </a:t>
            </a:r>
            <a:r>
              <a:rPr lang="en-US" sz="2400" dirty="0" smtClean="0"/>
              <a:t>it is impossible to know exactly both the velocity and the position of a particle at the same time.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12"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685800" y="152400"/>
            <a:ext cx="8229600" cy="1139825"/>
          </a:xfrm>
        </p:spPr>
        <p:txBody>
          <a:bodyPr/>
          <a:lstStyle/>
          <a:p>
            <a:pPr eaLnBrk="1" hangingPunct="1">
              <a:defRPr/>
            </a:pPr>
            <a:r>
              <a:rPr lang="en-US" dirty="0" smtClean="0"/>
              <a:t>Heisenberg </a:t>
            </a:r>
            <a:br>
              <a:rPr lang="en-US" dirty="0" smtClean="0"/>
            </a:br>
            <a:r>
              <a:rPr lang="en-US" dirty="0" smtClean="0"/>
              <a:t>Uncertainty Principle</a:t>
            </a:r>
          </a:p>
        </p:txBody>
      </p:sp>
      <p:sp>
        <p:nvSpPr>
          <p:cNvPr id="18435" name="Rectangle 3"/>
          <p:cNvSpPr>
            <a:spLocks noGrp="1" noChangeArrowheads="1"/>
          </p:cNvSpPr>
          <p:nvPr>
            <p:ph type="body" idx="1"/>
          </p:nvPr>
        </p:nvSpPr>
        <p:spPr>
          <a:xfrm>
            <a:off x="381000" y="2209800"/>
            <a:ext cx="8763000" cy="5257800"/>
          </a:xfrm>
        </p:spPr>
        <p:txBody>
          <a:bodyPr/>
          <a:lstStyle/>
          <a:p>
            <a:pPr eaLnBrk="1" hangingPunct="1">
              <a:defRPr/>
            </a:pPr>
            <a:r>
              <a:rPr lang="en-US" sz="2400" dirty="0" smtClean="0"/>
              <a:t>How do you find keys in a dark room?</a:t>
            </a:r>
          </a:p>
          <a:p>
            <a:pPr eaLnBrk="1" hangingPunct="1">
              <a:defRPr/>
            </a:pPr>
            <a:r>
              <a:rPr lang="en-US" sz="2400" dirty="0" smtClean="0"/>
              <a:t>Does hitting the keys with light impact the location of the keys?  Why or why not?</a:t>
            </a:r>
          </a:p>
          <a:p>
            <a:pPr eaLnBrk="1" hangingPunct="1">
              <a:defRPr/>
            </a:pPr>
            <a:r>
              <a:rPr lang="en-US" sz="2400" dirty="0" smtClean="0"/>
              <a:t>If you want to locate an electron, you must also use light.  </a:t>
            </a:r>
          </a:p>
          <a:p>
            <a:pPr eaLnBrk="1" hangingPunct="1">
              <a:defRPr/>
            </a:pPr>
            <a:r>
              <a:rPr lang="en-US" sz="2400" dirty="0" smtClean="0"/>
              <a:t>Photons hitting electrons (which have very little mass) result in unpredictable motion of the electron</a:t>
            </a:r>
          </a:p>
          <a:p>
            <a:pPr lvl="1" eaLnBrk="1" hangingPunct="1">
              <a:defRPr/>
            </a:pPr>
            <a:r>
              <a:rPr lang="en-US" sz="2400" i="1" dirty="0" smtClean="0">
                <a:solidFill>
                  <a:srgbClr val="FF0000"/>
                </a:solidFill>
                <a:effectLst/>
              </a:rPr>
              <a:t>Measuring the position of the electron changes its velocity!</a:t>
            </a:r>
          </a:p>
        </p:txBody>
      </p:sp>
      <p:pic>
        <p:nvPicPr>
          <p:cNvPr id="41986" name="Picture 2" descr="C:\Users\megan.burgess\AppData\Local\Microsoft\Windows\Temporary Internet Files\Content.IE5\8G36DPG9\MC900432593[1].png"/>
          <p:cNvPicPr>
            <a:picLocks noChangeAspect="1" noChangeArrowheads="1"/>
          </p:cNvPicPr>
          <p:nvPr/>
        </p:nvPicPr>
        <p:blipFill>
          <a:blip r:embed="rId2" cstate="print"/>
          <a:srcRect/>
          <a:stretch>
            <a:fillRect/>
          </a:stretch>
        </p:blipFill>
        <p:spPr bwMode="auto">
          <a:xfrm>
            <a:off x="3810000" y="5029428"/>
            <a:ext cx="1828572" cy="1828572"/>
          </a:xfrm>
          <a:prstGeom prst="rect">
            <a:avLst/>
          </a:prstGeom>
          <a:noFill/>
        </p:spPr>
      </p:pic>
      <p:pic>
        <p:nvPicPr>
          <p:cNvPr id="41994" name="Picture 10" descr="C:\Users\megan.burgess\AppData\Local\Microsoft\Windows\Temporary Internet Files\Content.IE5\8G36DPG9\MC900215165[1].wmf"/>
          <p:cNvPicPr>
            <a:picLocks noChangeAspect="1" noChangeArrowheads="1"/>
          </p:cNvPicPr>
          <p:nvPr/>
        </p:nvPicPr>
        <p:blipFill>
          <a:blip r:embed="rId3" cstate="print"/>
          <a:srcRect/>
          <a:stretch>
            <a:fillRect/>
          </a:stretch>
        </p:blipFill>
        <p:spPr bwMode="auto">
          <a:xfrm rot="16035245">
            <a:off x="67335" y="36716"/>
            <a:ext cx="2365829" cy="208475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blinds(horizontal)">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blinds(horizontal)">
                                      <p:cBhvr>
                                        <p:cTn id="22" dur="500"/>
                                        <p:tgtEl>
                                          <p:spTgt spid="18435">
                                            <p:txEl>
                                              <p:pRg st="3" end="3"/>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8435">
                                            <p:txEl>
                                              <p:pRg st="4" end="4"/>
                                            </p:txEl>
                                          </p:spTgt>
                                        </p:tgtEl>
                                        <p:attrNameLst>
                                          <p:attrName>style.visibility</p:attrName>
                                        </p:attrNameLst>
                                      </p:cBhvr>
                                      <p:to>
                                        <p:strVal val="visible"/>
                                      </p:to>
                                    </p:set>
                                    <p:animEffect transition="in" filter="blinds(horizontal)">
                                      <p:cBhvr>
                                        <p:cTn id="25"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defRPr/>
            </a:pPr>
            <a:r>
              <a:rPr lang="en-US" sz="4000" smtClean="0"/>
              <a:t>Quantum Mechanics- kinda weird</a:t>
            </a:r>
          </a:p>
        </p:txBody>
      </p:sp>
      <p:sp>
        <p:nvSpPr>
          <p:cNvPr id="19459" name="Rectangle 3"/>
          <p:cNvSpPr>
            <a:spLocks noGrp="1" noChangeArrowheads="1"/>
          </p:cNvSpPr>
          <p:nvPr>
            <p:ph type="body" idx="1"/>
          </p:nvPr>
        </p:nvSpPr>
        <p:spPr/>
        <p:txBody>
          <a:bodyPr/>
          <a:lstStyle/>
          <a:p>
            <a:pPr lvl="2" eaLnBrk="1" hangingPunct="1">
              <a:defRPr/>
            </a:pPr>
            <a:r>
              <a:rPr lang="en-US" smtClean="0">
                <a:hlinkClick r:id="rId2"/>
              </a:rPr>
              <a:t>http://www.teachersdomain.org/resources/phy03/sci/phys/fund/quantum/index.html</a:t>
            </a:r>
            <a:r>
              <a:rPr lang="en-US" smtClean="0"/>
              <a:t> </a:t>
            </a:r>
          </a:p>
          <a:p>
            <a:pPr lvl="2" eaLnBrk="1" hangingPunct="1">
              <a:defRPr/>
            </a:pPr>
            <a:r>
              <a:rPr lang="en-US" smtClean="0">
                <a:hlinkClick r:id="rId3"/>
              </a:rPr>
              <a:t>http://www.teachersdomain.org/resources/phy03/sci/phys/matter/quantumcafe/index.html</a:t>
            </a:r>
            <a:r>
              <a:rPr lang="en-US" smtClean="0"/>
              <a:t> - Quantum Cafe</a:t>
            </a:r>
          </a:p>
          <a:p>
            <a:pPr eaLnBrk="1" hangingPunct="1">
              <a:defRPr/>
            </a:pPr>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a:t>
            </a:r>
            <a:endParaRPr lang="en-US" dirty="0"/>
          </a:p>
        </p:txBody>
      </p:sp>
      <p:sp>
        <p:nvSpPr>
          <p:cNvPr id="3" name="Content Placeholder 2"/>
          <p:cNvSpPr>
            <a:spLocks noGrp="1"/>
          </p:cNvSpPr>
          <p:nvPr>
            <p:ph idx="1"/>
          </p:nvPr>
        </p:nvSpPr>
        <p:spPr/>
        <p:txBody>
          <a:bodyPr/>
          <a:lstStyle/>
          <a:p>
            <a:r>
              <a:rPr lang="en-US" sz="5400" dirty="0" smtClean="0"/>
              <a:t>Complete </a:t>
            </a:r>
            <a:r>
              <a:rPr lang="en-US" sz="5400" dirty="0" smtClean="0"/>
              <a:t>5.3 Worksheet</a:t>
            </a:r>
            <a:endParaRPr lang="en-US" sz="5400"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609600" y="0"/>
            <a:ext cx="8229600" cy="1143000"/>
          </a:xfrm>
          <a:prstGeom prst="rect">
            <a:avLst/>
          </a:prstGeom>
          <a:noFill/>
          <a:ln w="9525">
            <a:noFill/>
            <a:miter lim="800000"/>
            <a:headEnd/>
            <a:tailEnd/>
          </a:ln>
          <a:effectLst/>
        </p:spPr>
        <p:txBody>
          <a:bodyPr anchor="ctr"/>
          <a:lstStyle/>
          <a:p>
            <a:pPr algn="ctr" eaLnBrk="1" hangingPunct="1">
              <a:defRPr/>
            </a:pPr>
            <a:r>
              <a:rPr lang="en-US" sz="4400">
                <a:solidFill>
                  <a:schemeClr val="tx2"/>
                </a:solidFill>
                <a:effectLst>
                  <a:outerShdw blurRad="38100" dist="38100" dir="2700000" algn="tl">
                    <a:srgbClr val="FFFFFF"/>
                  </a:outerShdw>
                </a:effectLst>
              </a:rPr>
              <a:t>The Development of </a:t>
            </a:r>
            <a:br>
              <a:rPr lang="en-US" sz="4400">
                <a:solidFill>
                  <a:schemeClr val="tx2"/>
                </a:solidFill>
                <a:effectLst>
                  <a:outerShdw blurRad="38100" dist="38100" dir="2700000" algn="tl">
                    <a:srgbClr val="FFFFFF"/>
                  </a:outerShdw>
                </a:effectLst>
              </a:rPr>
            </a:br>
            <a:r>
              <a:rPr lang="en-US" sz="4400">
                <a:solidFill>
                  <a:schemeClr val="tx2"/>
                </a:solidFill>
                <a:effectLst>
                  <a:outerShdw blurRad="38100" dist="38100" dir="2700000" algn="tl">
                    <a:srgbClr val="FFFFFF"/>
                  </a:outerShdw>
                </a:effectLst>
              </a:rPr>
              <a:t>Atomic Models</a:t>
            </a:r>
          </a:p>
        </p:txBody>
      </p:sp>
      <p:sp>
        <p:nvSpPr>
          <p:cNvPr id="4101" name="Rectangle 5"/>
          <p:cNvSpPr>
            <a:spLocks noChangeArrowheads="1"/>
          </p:cNvSpPr>
          <p:nvPr/>
        </p:nvSpPr>
        <p:spPr bwMode="auto">
          <a:xfrm>
            <a:off x="228600" y="1295400"/>
            <a:ext cx="8686800" cy="48006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75000"/>
              <a:buFont typeface="Wingdings" pitchFamily="2" charset="2"/>
              <a:buNone/>
              <a:defRPr/>
            </a:pPr>
            <a:endParaRPr lang="en-US" sz="2400" i="1">
              <a:effectLst>
                <a:outerShdw blurRad="38100" dist="38100" dir="2700000" algn="tl">
                  <a:srgbClr val="010199"/>
                </a:outerShdw>
              </a:effectLst>
            </a:endParaRPr>
          </a:p>
        </p:txBody>
      </p:sp>
      <p:sp>
        <p:nvSpPr>
          <p:cNvPr id="4436" name="Rectangle 340"/>
          <p:cNvSpPr>
            <a:spLocks noChangeArrowheads="1"/>
          </p:cNvSpPr>
          <p:nvPr/>
        </p:nvSpPr>
        <p:spPr bwMode="auto">
          <a:xfrm>
            <a:off x="304800" y="1295400"/>
            <a:ext cx="8839200" cy="3998913"/>
          </a:xfrm>
          <a:prstGeom prst="rect">
            <a:avLst/>
          </a:prstGeom>
          <a:noFill/>
          <a:ln w="9525">
            <a:noFill/>
            <a:miter lim="800000"/>
            <a:headEnd/>
            <a:tailEnd/>
          </a:ln>
          <a:effectLst/>
        </p:spPr>
        <p:txBody>
          <a:bodyPr>
            <a:spAutoFit/>
          </a:bodyPr>
          <a:lstStyle/>
          <a:p>
            <a:pPr eaLnBrk="1" hangingPunct="1">
              <a:spcBef>
                <a:spcPct val="20000"/>
              </a:spcBef>
              <a:buClr>
                <a:schemeClr val="hlink"/>
              </a:buClr>
              <a:buSzPct val="75000"/>
              <a:buFont typeface="Wingdings" pitchFamily="2" charset="2"/>
              <a:buChar char="l"/>
              <a:defRPr/>
            </a:pPr>
            <a:r>
              <a:rPr lang="en-US" sz="2400" i="1" dirty="0">
                <a:solidFill>
                  <a:srgbClr val="FF0000"/>
                </a:solidFill>
                <a:effectLst>
                  <a:outerShdw blurRad="38100" dist="38100" dir="2700000" algn="tl">
                    <a:srgbClr val="FFFFFF"/>
                  </a:outerShdw>
                </a:effectLst>
              </a:rPr>
              <a:t>Key Concept</a:t>
            </a:r>
            <a:r>
              <a:rPr lang="en-US" sz="2400" i="1" dirty="0">
                <a:effectLst>
                  <a:outerShdw blurRad="38100" dist="38100" dir="2700000" algn="tl">
                    <a:srgbClr val="010199"/>
                  </a:outerShdw>
                </a:effectLst>
              </a:rPr>
              <a:t>: Rutherford’s atomic model could not explain the chemical properties of the elements.</a:t>
            </a:r>
          </a:p>
          <a:p>
            <a:pPr eaLnBrk="1" hangingPunct="1">
              <a:spcBef>
                <a:spcPct val="20000"/>
              </a:spcBef>
              <a:buClr>
                <a:schemeClr val="hlink"/>
              </a:buClr>
              <a:buSzPct val="75000"/>
              <a:buFont typeface="Wingdings" pitchFamily="2" charset="2"/>
              <a:buNone/>
              <a:defRPr/>
            </a:pPr>
            <a:endParaRPr lang="en-US" sz="2400" dirty="0">
              <a:solidFill>
                <a:srgbClr val="FFCC00"/>
              </a:solidFill>
              <a:effectLst>
                <a:outerShdw blurRad="38100" dist="38100" dir="2700000" algn="tl">
                  <a:srgbClr val="FFFFFF"/>
                </a:outerShdw>
              </a:effectLst>
            </a:endParaRPr>
          </a:p>
          <a:p>
            <a:pPr lvl="1" eaLnBrk="1" hangingPunct="1">
              <a:spcBef>
                <a:spcPct val="20000"/>
              </a:spcBef>
              <a:buClr>
                <a:schemeClr val="hlink"/>
              </a:buClr>
              <a:buSzPct val="75000"/>
              <a:buFont typeface="Wingdings" pitchFamily="2" charset="2"/>
              <a:buChar char="l"/>
              <a:defRPr/>
            </a:pPr>
            <a:r>
              <a:rPr lang="en-US" sz="2400" u="sng" dirty="0">
                <a:solidFill>
                  <a:srgbClr val="FFCC00"/>
                </a:solidFill>
                <a:effectLst>
                  <a:outerShdw blurRad="38100" dist="38100" dir="2700000" algn="tl">
                    <a:srgbClr val="FFFFFF"/>
                  </a:outerShdw>
                </a:effectLst>
              </a:rPr>
              <a:t>RUTHERFORD ATOMIC MODEL</a:t>
            </a:r>
            <a:r>
              <a:rPr lang="en-US" dirty="0"/>
              <a:t>: </a:t>
            </a:r>
            <a:r>
              <a:rPr lang="en-US" sz="2400" dirty="0">
                <a:effectLst>
                  <a:outerShdw blurRad="38100" dist="38100" dir="2700000" algn="tl">
                    <a:srgbClr val="010199"/>
                  </a:outerShdw>
                </a:effectLst>
              </a:rPr>
              <a:t>Rutherford’s model could not explain why metals or compounds of metals produce characteristic colors when heated by flame.</a:t>
            </a:r>
          </a:p>
          <a:p>
            <a:pPr eaLnBrk="1" hangingPunct="1">
              <a:spcBef>
                <a:spcPct val="20000"/>
              </a:spcBef>
              <a:buClr>
                <a:schemeClr val="hlink"/>
              </a:buClr>
              <a:buSzPct val="75000"/>
              <a:buFont typeface="Wingdings" pitchFamily="2" charset="2"/>
              <a:buNone/>
              <a:defRPr/>
            </a:pPr>
            <a:endParaRPr lang="en-US" sz="1400" dirty="0">
              <a:effectLst>
                <a:outerShdw blurRad="38100" dist="38100" dir="2700000" algn="tl">
                  <a:srgbClr val="010199"/>
                </a:outerShdw>
              </a:effectLst>
            </a:endParaRPr>
          </a:p>
          <a:p>
            <a:pPr eaLnBrk="1" hangingPunct="1">
              <a:spcBef>
                <a:spcPct val="20000"/>
              </a:spcBef>
              <a:buClr>
                <a:schemeClr val="hlink"/>
              </a:buClr>
              <a:buSzPct val="75000"/>
              <a:buFont typeface="Wingdings" pitchFamily="2" charset="2"/>
              <a:buNone/>
              <a:defRPr/>
            </a:pPr>
            <a:endParaRPr lang="en-US" sz="1400" dirty="0">
              <a:effectLst>
                <a:outerShdw blurRad="38100" dist="38100" dir="2700000" algn="tl">
                  <a:srgbClr val="010199"/>
                </a:outerShdw>
              </a:effectLst>
            </a:endParaRPr>
          </a:p>
          <a:p>
            <a:pPr lvl="1" eaLnBrk="1" hangingPunct="1">
              <a:spcBef>
                <a:spcPct val="20000"/>
              </a:spcBef>
              <a:buClr>
                <a:schemeClr val="hlink"/>
              </a:buClr>
              <a:buSzPct val="75000"/>
              <a:buFont typeface="Wingdings" pitchFamily="2" charset="2"/>
              <a:buChar char="l"/>
              <a:defRPr/>
            </a:pPr>
            <a:endParaRPr lang="en-US" sz="2400" i="1" dirty="0">
              <a:solidFill>
                <a:srgbClr val="FFCC00"/>
              </a:solidFill>
              <a:effectLst>
                <a:outerShdw blurRad="38100" dist="38100" dir="2700000" algn="tl">
                  <a:srgbClr val="FFFFFF"/>
                </a:outerShdw>
              </a:effectLst>
            </a:endParaRPr>
          </a:p>
          <a:p>
            <a:pPr eaLnBrk="1" hangingPunct="1">
              <a:spcBef>
                <a:spcPct val="20000"/>
              </a:spcBef>
              <a:buClr>
                <a:schemeClr val="hlink"/>
              </a:buClr>
              <a:buSzPct val="75000"/>
              <a:buFont typeface="Wingdings" pitchFamily="2" charset="2"/>
              <a:buNone/>
              <a:defRPr/>
            </a:pPr>
            <a:endParaRPr lang="en-US" sz="1400" i="1" dirty="0">
              <a:solidFill>
                <a:srgbClr val="FFCC00"/>
              </a:solidFill>
              <a:effectLst>
                <a:outerShdw blurRad="38100" dist="38100" dir="2700000" algn="tl">
                  <a:srgbClr val="FFFFFF"/>
                </a:outerShdw>
              </a:effectLst>
            </a:endParaRPr>
          </a:p>
          <a:p>
            <a:pPr lvl="1">
              <a:defRPr/>
            </a:pPr>
            <a:endParaRPr lang="en-US" sz="2400" dirty="0"/>
          </a:p>
        </p:txBody>
      </p:sp>
      <p:pic>
        <p:nvPicPr>
          <p:cNvPr id="11269" name="Picture 341" descr="MPj04094220000[1]"/>
          <p:cNvPicPr>
            <a:picLocks noChangeAspect="1" noChangeArrowheads="1"/>
          </p:cNvPicPr>
          <p:nvPr/>
        </p:nvPicPr>
        <p:blipFill>
          <a:blip r:embed="rId2" cstate="print"/>
          <a:srcRect/>
          <a:stretch>
            <a:fillRect/>
          </a:stretch>
        </p:blipFill>
        <p:spPr bwMode="auto">
          <a:xfrm>
            <a:off x="0" y="3810000"/>
            <a:ext cx="9296400" cy="34067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6"/>
          <p:cNvPicPr>
            <a:picLocks noChangeAspect="1" noChangeArrowheads="1"/>
          </p:cNvPicPr>
          <p:nvPr/>
        </p:nvPicPr>
        <p:blipFill>
          <a:blip r:embed="rId2" cstate="print"/>
          <a:srcRect/>
          <a:stretch>
            <a:fillRect/>
          </a:stretch>
        </p:blipFill>
        <p:spPr bwMode="auto">
          <a:xfrm>
            <a:off x="-838200" y="4800600"/>
            <a:ext cx="3333750" cy="2667000"/>
          </a:xfrm>
          <a:prstGeom prst="rect">
            <a:avLst/>
          </a:prstGeom>
          <a:noFill/>
          <a:ln w="9525">
            <a:noFill/>
            <a:miter lim="800000"/>
            <a:headEnd/>
            <a:tailEnd/>
          </a:ln>
        </p:spPr>
      </p:pic>
      <p:sp>
        <p:nvSpPr>
          <p:cNvPr id="139266" name="Rectangle 2"/>
          <p:cNvSpPr>
            <a:spLocks noChangeArrowheads="1"/>
          </p:cNvSpPr>
          <p:nvPr/>
        </p:nvSpPr>
        <p:spPr bwMode="auto">
          <a:xfrm>
            <a:off x="609600" y="0"/>
            <a:ext cx="8229600" cy="1143000"/>
          </a:xfrm>
          <a:prstGeom prst="rect">
            <a:avLst/>
          </a:prstGeom>
          <a:noFill/>
          <a:ln w="9525">
            <a:noFill/>
            <a:miter lim="800000"/>
            <a:headEnd/>
            <a:tailEnd/>
          </a:ln>
          <a:effectLst/>
        </p:spPr>
        <p:txBody>
          <a:bodyPr anchor="ctr"/>
          <a:lstStyle/>
          <a:p>
            <a:pPr algn="ctr" eaLnBrk="1" hangingPunct="1">
              <a:defRPr/>
            </a:pPr>
            <a:r>
              <a:rPr lang="en-US" sz="4400">
                <a:solidFill>
                  <a:schemeClr val="tx2"/>
                </a:solidFill>
                <a:effectLst>
                  <a:outerShdw blurRad="38100" dist="38100" dir="2700000" algn="tl">
                    <a:srgbClr val="FFFFFF"/>
                  </a:outerShdw>
                </a:effectLst>
              </a:rPr>
              <a:t>The Development of </a:t>
            </a:r>
            <a:br>
              <a:rPr lang="en-US" sz="4400">
                <a:solidFill>
                  <a:schemeClr val="tx2"/>
                </a:solidFill>
                <a:effectLst>
                  <a:outerShdw blurRad="38100" dist="38100" dir="2700000" algn="tl">
                    <a:srgbClr val="FFFFFF"/>
                  </a:outerShdw>
                </a:effectLst>
              </a:rPr>
            </a:br>
            <a:r>
              <a:rPr lang="en-US" sz="4400">
                <a:solidFill>
                  <a:schemeClr val="tx2"/>
                </a:solidFill>
                <a:effectLst>
                  <a:outerShdw blurRad="38100" dist="38100" dir="2700000" algn="tl">
                    <a:srgbClr val="FFFFFF"/>
                  </a:outerShdw>
                </a:effectLst>
              </a:rPr>
              <a:t>Atomic Models</a:t>
            </a:r>
          </a:p>
        </p:txBody>
      </p:sp>
      <p:sp>
        <p:nvSpPr>
          <p:cNvPr id="139267" name="Rectangle 3"/>
          <p:cNvSpPr>
            <a:spLocks noChangeArrowheads="1"/>
          </p:cNvSpPr>
          <p:nvPr/>
        </p:nvSpPr>
        <p:spPr bwMode="auto">
          <a:xfrm>
            <a:off x="228600" y="1295400"/>
            <a:ext cx="8686800" cy="48006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75000"/>
              <a:buFont typeface="Wingdings" pitchFamily="2" charset="2"/>
              <a:buNone/>
              <a:defRPr/>
            </a:pPr>
            <a:endParaRPr lang="en-US" sz="2400" i="1">
              <a:effectLst>
                <a:outerShdw blurRad="38100" dist="38100" dir="2700000" algn="tl">
                  <a:srgbClr val="010199"/>
                </a:outerShdw>
              </a:effectLst>
            </a:endParaRPr>
          </a:p>
        </p:txBody>
      </p:sp>
      <p:sp>
        <p:nvSpPr>
          <p:cNvPr id="139268" name="Rectangle 4"/>
          <p:cNvSpPr>
            <a:spLocks noChangeArrowheads="1"/>
          </p:cNvSpPr>
          <p:nvPr/>
        </p:nvSpPr>
        <p:spPr bwMode="auto">
          <a:xfrm>
            <a:off x="304800" y="1295400"/>
            <a:ext cx="8839200" cy="6223242"/>
          </a:xfrm>
          <a:prstGeom prst="rect">
            <a:avLst/>
          </a:prstGeom>
          <a:noFill/>
          <a:ln w="9525">
            <a:noFill/>
            <a:miter lim="800000"/>
            <a:headEnd/>
            <a:tailEnd/>
          </a:ln>
          <a:effectLst/>
        </p:spPr>
        <p:txBody>
          <a:bodyPr>
            <a:spAutoFit/>
          </a:bodyPr>
          <a:lstStyle/>
          <a:p>
            <a:pPr eaLnBrk="1" hangingPunct="1">
              <a:spcBef>
                <a:spcPct val="20000"/>
              </a:spcBef>
              <a:buClr>
                <a:schemeClr val="hlink"/>
              </a:buClr>
              <a:buSzPct val="75000"/>
              <a:buFont typeface="Wingdings" pitchFamily="2" charset="2"/>
              <a:buChar char="l"/>
              <a:defRPr/>
            </a:pPr>
            <a:r>
              <a:rPr lang="en-US" sz="2400" i="1" dirty="0">
                <a:solidFill>
                  <a:srgbClr val="FF0000"/>
                </a:solidFill>
                <a:effectLst>
                  <a:outerShdw blurRad="38100" dist="38100" dir="2700000" algn="tl">
                    <a:srgbClr val="FFFFFF"/>
                  </a:outerShdw>
                </a:effectLst>
              </a:rPr>
              <a:t>Key Concept</a:t>
            </a:r>
            <a:r>
              <a:rPr lang="en-US" sz="2400" i="1" dirty="0">
                <a:effectLst>
                  <a:outerShdw blurRad="38100" dist="38100" dir="2700000" algn="tl">
                    <a:srgbClr val="010199"/>
                  </a:outerShdw>
                </a:effectLst>
              </a:rPr>
              <a:t>: Bohr proposed that an electron is found only in specific circular paths, or orbits, around the nucleus.</a:t>
            </a:r>
          </a:p>
          <a:p>
            <a:pPr eaLnBrk="1" hangingPunct="1">
              <a:spcBef>
                <a:spcPct val="20000"/>
              </a:spcBef>
              <a:buClr>
                <a:schemeClr val="hlink"/>
              </a:buClr>
              <a:buSzPct val="75000"/>
              <a:buFont typeface="Wingdings" pitchFamily="2" charset="2"/>
              <a:buNone/>
              <a:defRPr/>
            </a:pPr>
            <a:endParaRPr lang="en-US" sz="2400" dirty="0">
              <a:solidFill>
                <a:srgbClr val="FFCC00"/>
              </a:solidFill>
              <a:effectLst>
                <a:outerShdw blurRad="38100" dist="38100" dir="2700000" algn="tl">
                  <a:srgbClr val="FFFFFF"/>
                </a:outerShdw>
              </a:effectLst>
            </a:endParaRPr>
          </a:p>
          <a:p>
            <a:pPr lvl="1" eaLnBrk="1" hangingPunct="1">
              <a:spcBef>
                <a:spcPct val="20000"/>
              </a:spcBef>
              <a:buClr>
                <a:schemeClr val="hlink"/>
              </a:buClr>
              <a:buSzPct val="75000"/>
              <a:buFont typeface="Wingdings" pitchFamily="2" charset="2"/>
              <a:buChar char="l"/>
              <a:defRPr/>
            </a:pPr>
            <a:r>
              <a:rPr lang="en-US" sz="2400" u="sng" dirty="0">
                <a:solidFill>
                  <a:srgbClr val="FFCC00"/>
                </a:solidFill>
                <a:effectLst>
                  <a:outerShdw blurRad="38100" dist="38100" dir="2700000" algn="tl">
                    <a:srgbClr val="FFFFFF"/>
                  </a:outerShdw>
                </a:effectLst>
              </a:rPr>
              <a:t>BOHR ATOMIC MODEL</a:t>
            </a:r>
            <a:r>
              <a:rPr lang="en-US" dirty="0"/>
              <a:t>: </a:t>
            </a:r>
            <a:r>
              <a:rPr lang="en-US" sz="2400" dirty="0">
                <a:effectLst>
                  <a:outerShdw blurRad="38100" dist="38100" dir="2700000" algn="tl">
                    <a:srgbClr val="010199"/>
                  </a:outerShdw>
                </a:effectLst>
              </a:rPr>
              <a:t>Bohr proposed that an electron is found only in specific circular paths, or orbits, around the n</a:t>
            </a:r>
            <a:r>
              <a:rPr lang="en-US" sz="2400" dirty="0" smtClean="0">
                <a:effectLst>
                  <a:outerShdw blurRad="38100" dist="38100" dir="2700000" algn="tl">
                    <a:srgbClr val="010199"/>
                  </a:outerShdw>
                </a:effectLst>
              </a:rPr>
              <a:t>ucleus</a:t>
            </a:r>
            <a:r>
              <a:rPr lang="en-US" sz="2400" dirty="0">
                <a:effectLst>
                  <a:outerShdw blurRad="38100" dist="38100" dir="2700000" algn="tl">
                    <a:srgbClr val="010199"/>
                  </a:outerShdw>
                </a:effectLst>
              </a:rPr>
              <a:t>.</a:t>
            </a:r>
          </a:p>
          <a:p>
            <a:pPr lvl="2" eaLnBrk="1" hangingPunct="1">
              <a:spcBef>
                <a:spcPct val="20000"/>
              </a:spcBef>
              <a:buClr>
                <a:schemeClr val="hlink"/>
              </a:buClr>
              <a:buSzPct val="75000"/>
              <a:buFont typeface="Wingdings" pitchFamily="2" charset="2"/>
              <a:buChar char="l"/>
              <a:defRPr/>
            </a:pPr>
            <a:r>
              <a:rPr lang="en-US" sz="2400" dirty="0">
                <a:solidFill>
                  <a:srgbClr val="FF0000"/>
                </a:solidFill>
                <a:effectLst>
                  <a:outerShdw blurRad="38100" dist="38100" dir="2700000" algn="tl">
                    <a:srgbClr val="010199"/>
                  </a:outerShdw>
                </a:effectLst>
              </a:rPr>
              <a:t>energy levels</a:t>
            </a:r>
            <a:r>
              <a:rPr lang="en-US" sz="2400" dirty="0">
                <a:effectLst>
                  <a:outerShdw blurRad="38100" dist="38100" dir="2700000" algn="tl">
                    <a:srgbClr val="010199"/>
                  </a:outerShdw>
                </a:effectLst>
              </a:rPr>
              <a:t>: each electron in the atom has a fixed </a:t>
            </a:r>
            <a:r>
              <a:rPr lang="en-US" sz="2400" dirty="0" smtClean="0">
                <a:effectLst>
                  <a:outerShdw blurRad="38100" dist="38100" dir="2700000" algn="tl">
                    <a:srgbClr val="010199"/>
                  </a:outerShdw>
                </a:effectLst>
              </a:rPr>
              <a:t>   energy </a:t>
            </a:r>
            <a:r>
              <a:rPr lang="en-US" sz="2400" dirty="0">
                <a:effectLst>
                  <a:outerShdw blurRad="38100" dist="38100" dir="2700000" algn="tl">
                    <a:srgbClr val="010199"/>
                  </a:outerShdw>
                </a:effectLst>
              </a:rPr>
              <a:t>level</a:t>
            </a:r>
          </a:p>
          <a:p>
            <a:pPr lvl="2" eaLnBrk="1" hangingPunct="1">
              <a:spcBef>
                <a:spcPct val="20000"/>
              </a:spcBef>
              <a:buClr>
                <a:schemeClr val="hlink"/>
              </a:buClr>
              <a:buSzPct val="75000"/>
              <a:defRPr/>
            </a:pPr>
            <a:endParaRPr lang="en-US" sz="2400" dirty="0">
              <a:effectLst>
                <a:outerShdw blurRad="38100" dist="38100" dir="2700000" algn="tl">
                  <a:srgbClr val="010199"/>
                </a:outerShdw>
              </a:effectLst>
            </a:endParaRPr>
          </a:p>
          <a:p>
            <a:pPr lvl="5">
              <a:spcBef>
                <a:spcPct val="20000"/>
              </a:spcBef>
              <a:buClr>
                <a:schemeClr val="hlink"/>
              </a:buClr>
              <a:buSzPct val="75000"/>
              <a:buFont typeface="Wingdings" pitchFamily="2" charset="2"/>
              <a:buChar char="l"/>
              <a:defRPr/>
            </a:pPr>
            <a:r>
              <a:rPr lang="en-US" sz="2400" dirty="0">
                <a:solidFill>
                  <a:srgbClr val="FF0000"/>
                </a:solidFill>
                <a:effectLst>
                  <a:outerShdw blurRad="38100" dist="38100" dir="2700000" algn="tl">
                    <a:srgbClr val="010199"/>
                  </a:outerShdw>
                </a:effectLst>
              </a:rPr>
              <a:t>quantum</a:t>
            </a:r>
            <a:r>
              <a:rPr lang="en-US" sz="2400" dirty="0">
                <a:effectLst>
                  <a:outerShdw blurRad="38100" dist="38100" dir="2700000" algn="tl">
                    <a:srgbClr val="010199"/>
                  </a:outerShdw>
                </a:effectLst>
              </a:rPr>
              <a:t>: the amount of energy necessary to move an electron from one energy level to another energy level.</a:t>
            </a:r>
          </a:p>
          <a:p>
            <a:pPr eaLnBrk="1" hangingPunct="1">
              <a:spcBef>
                <a:spcPct val="20000"/>
              </a:spcBef>
              <a:buClr>
                <a:schemeClr val="hlink"/>
              </a:buClr>
              <a:buSzPct val="75000"/>
              <a:buFont typeface="Wingdings" pitchFamily="2" charset="2"/>
              <a:buNone/>
              <a:defRPr/>
            </a:pPr>
            <a:endParaRPr lang="en-US" sz="1400" dirty="0">
              <a:effectLst>
                <a:outerShdw blurRad="38100" dist="38100" dir="2700000" algn="tl">
                  <a:srgbClr val="010199"/>
                </a:outerShdw>
              </a:effectLst>
            </a:endParaRPr>
          </a:p>
          <a:p>
            <a:pPr lvl="1" eaLnBrk="1" hangingPunct="1">
              <a:spcBef>
                <a:spcPct val="20000"/>
              </a:spcBef>
              <a:buClr>
                <a:schemeClr val="hlink"/>
              </a:buClr>
              <a:buSzPct val="75000"/>
              <a:defRPr/>
            </a:pPr>
            <a:endParaRPr lang="en-US" sz="2400" i="1" dirty="0">
              <a:solidFill>
                <a:srgbClr val="FFCC00"/>
              </a:solidFill>
              <a:effectLst>
                <a:outerShdw blurRad="38100" dist="38100" dir="2700000" algn="tl">
                  <a:srgbClr val="FFFFFF"/>
                </a:outerShdw>
              </a:effectLst>
            </a:endParaRPr>
          </a:p>
          <a:p>
            <a:pPr eaLnBrk="1" hangingPunct="1">
              <a:spcBef>
                <a:spcPct val="20000"/>
              </a:spcBef>
              <a:buClr>
                <a:schemeClr val="hlink"/>
              </a:buClr>
              <a:buSzPct val="75000"/>
              <a:buFont typeface="Wingdings" pitchFamily="2" charset="2"/>
              <a:buNone/>
              <a:defRPr/>
            </a:pPr>
            <a:endParaRPr lang="en-US" sz="1400" i="1" dirty="0">
              <a:solidFill>
                <a:srgbClr val="FFCC00"/>
              </a:solidFill>
              <a:effectLst>
                <a:outerShdw blurRad="38100" dist="38100" dir="2700000" algn="tl">
                  <a:srgbClr val="FFFFFF"/>
                </a:outerShdw>
              </a:effectLst>
            </a:endParaRPr>
          </a:p>
          <a:p>
            <a:pPr lvl="1">
              <a:defRPr/>
            </a:pPr>
            <a:endParaRPr lang="en-US" sz="24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defRPr/>
            </a:pPr>
            <a:r>
              <a:rPr lang="en-US"/>
              <a:t>Rutherford</a:t>
            </a:r>
          </a:p>
        </p:txBody>
      </p:sp>
      <p:sp>
        <p:nvSpPr>
          <p:cNvPr id="28675" name="Rectangle 3"/>
          <p:cNvSpPr>
            <a:spLocks noGrp="1" noChangeArrowheads="1"/>
          </p:cNvSpPr>
          <p:nvPr>
            <p:ph type="body" sz="half" idx="2"/>
          </p:nvPr>
        </p:nvSpPr>
        <p:spPr>
          <a:xfrm>
            <a:off x="4652963" y="1600200"/>
            <a:ext cx="4033837" cy="4530725"/>
          </a:xfrm>
        </p:spPr>
        <p:txBody>
          <a:bodyPr/>
          <a:lstStyle/>
          <a:p>
            <a:pPr>
              <a:defRPr/>
            </a:pPr>
            <a:r>
              <a:rPr lang="en-US" sz="2800"/>
              <a:t>Rutherford reasoned that all of an atom’s positively charged particles were </a:t>
            </a:r>
            <a:r>
              <a:rPr lang="en-US" sz="2800" u="sng"/>
              <a:t>contained</a:t>
            </a:r>
            <a:r>
              <a:rPr lang="en-US" sz="2800"/>
              <a:t> in the nucleus. The negatively charged particles were </a:t>
            </a:r>
            <a:r>
              <a:rPr lang="en-US" sz="2800" u="sng"/>
              <a:t>scattered</a:t>
            </a:r>
            <a:r>
              <a:rPr lang="en-US" sz="2800"/>
              <a:t> outside the nucleus around the atom’s </a:t>
            </a:r>
            <a:r>
              <a:rPr lang="en-US" sz="2800" u="sng"/>
              <a:t>edge</a:t>
            </a:r>
            <a:r>
              <a:rPr lang="en-US" sz="2800"/>
              <a:t>.</a:t>
            </a:r>
          </a:p>
          <a:p>
            <a:pPr>
              <a:defRPr/>
            </a:pPr>
            <a:endParaRPr lang="en-US" sz="2800"/>
          </a:p>
        </p:txBody>
      </p:sp>
      <p:pic>
        <p:nvPicPr>
          <p:cNvPr id="13316" name="Picture 4" descr="ruth"/>
          <p:cNvPicPr>
            <a:picLocks noChangeAspect="1" noChangeArrowheads="1"/>
          </p:cNvPicPr>
          <p:nvPr/>
        </p:nvPicPr>
        <p:blipFill>
          <a:blip r:embed="rId2" cstate="print"/>
          <a:srcRect/>
          <a:stretch>
            <a:fillRect/>
          </a:stretch>
        </p:blipFill>
        <p:spPr bwMode="auto">
          <a:xfrm>
            <a:off x="838200" y="1905000"/>
            <a:ext cx="3886200" cy="3886200"/>
          </a:xfrm>
          <a:prstGeom prst="rect">
            <a:avLst/>
          </a:prstGeom>
          <a:noFill/>
          <a:ln w="9525">
            <a:noFill/>
            <a:miter lim="800000"/>
            <a:headEnd/>
            <a:tailEnd/>
          </a:ln>
        </p:spPr>
      </p:pic>
      <p:sp>
        <p:nvSpPr>
          <p:cNvPr id="13317" name="Rectangle 5"/>
          <p:cNvSpPr>
            <a:spLocks noGrp="1" noChangeArrowheads="1" noTextEdit="1"/>
          </p:cNvSpPr>
          <p:nvPr>
            <p:ph type="clipArt" sz="half" idx="1"/>
          </p:nvPr>
        </p:nvSpPr>
        <p:spPr>
          <a:xfrm>
            <a:off x="457200" y="1600200"/>
            <a:ext cx="4033838" cy="4530725"/>
          </a:xfrm>
        </p:spPr>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defRPr/>
            </a:pPr>
            <a:r>
              <a:rPr lang="en-US"/>
              <a:t>Bohr Model</a:t>
            </a:r>
          </a:p>
        </p:txBody>
      </p:sp>
      <p:sp>
        <p:nvSpPr>
          <p:cNvPr id="29699" name="Rectangle 3"/>
          <p:cNvSpPr>
            <a:spLocks noGrp="1" noChangeArrowheads="1"/>
          </p:cNvSpPr>
          <p:nvPr>
            <p:ph type="body" sz="half" idx="1"/>
          </p:nvPr>
        </p:nvSpPr>
        <p:spPr>
          <a:xfrm>
            <a:off x="228600" y="1524000"/>
            <a:ext cx="4724400" cy="4911725"/>
          </a:xfrm>
        </p:spPr>
        <p:txBody>
          <a:bodyPr/>
          <a:lstStyle/>
          <a:p>
            <a:pPr>
              <a:defRPr/>
            </a:pPr>
            <a:r>
              <a:rPr lang="en-US" sz="3600" dirty="0"/>
              <a:t>In 1913, the Danish scientist </a:t>
            </a:r>
            <a:r>
              <a:rPr lang="en-US" sz="3600" dirty="0" err="1"/>
              <a:t>Niels</a:t>
            </a:r>
            <a:r>
              <a:rPr lang="en-US" sz="3600" dirty="0"/>
              <a:t> Bohr proposed an improvement. In his model, he placed each electron in a </a:t>
            </a:r>
            <a:r>
              <a:rPr lang="en-US" sz="3600" u="sng" dirty="0"/>
              <a:t>specific</a:t>
            </a:r>
            <a:r>
              <a:rPr lang="en-US" sz="3600" dirty="0"/>
              <a:t> energy level.</a:t>
            </a:r>
          </a:p>
          <a:p>
            <a:pPr>
              <a:defRPr/>
            </a:pPr>
            <a:endParaRPr lang="en-US" sz="3600" dirty="0"/>
          </a:p>
        </p:txBody>
      </p:sp>
      <p:pic>
        <p:nvPicPr>
          <p:cNvPr id="14340" name="Picture 4" descr="bohr2"/>
          <p:cNvPicPr>
            <a:picLocks noGrp="1" noChangeAspect="1" noChangeArrowheads="1"/>
          </p:cNvPicPr>
          <p:nvPr>
            <p:ph type="clipArt" sz="half" idx="2"/>
          </p:nvPr>
        </p:nvPicPr>
        <p:blipFill>
          <a:blip r:embed="rId2" cstate="print"/>
          <a:srcRect/>
          <a:stretch>
            <a:fillRect/>
          </a:stretch>
        </p:blipFill>
        <p:spPr>
          <a:xfrm>
            <a:off x="5635625" y="2894013"/>
            <a:ext cx="2068513" cy="1943100"/>
          </a:xfrm>
          <a:noFill/>
        </p:spPr>
      </p:pic>
      <p:pic>
        <p:nvPicPr>
          <p:cNvPr id="14341" name="Picture 5" descr="bohr"/>
          <p:cNvPicPr>
            <a:picLocks noChangeAspect="1" noChangeArrowheads="1"/>
          </p:cNvPicPr>
          <p:nvPr/>
        </p:nvPicPr>
        <p:blipFill>
          <a:blip r:embed="rId3" cstate="print"/>
          <a:srcRect/>
          <a:stretch>
            <a:fillRect/>
          </a:stretch>
        </p:blipFill>
        <p:spPr bwMode="auto">
          <a:xfrm>
            <a:off x="5181600" y="1828800"/>
            <a:ext cx="3733800" cy="37163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defRPr/>
            </a:pPr>
            <a:r>
              <a:rPr lang="en-US" dirty="0"/>
              <a:t>Bohr Model</a:t>
            </a:r>
          </a:p>
        </p:txBody>
      </p:sp>
      <p:pic>
        <p:nvPicPr>
          <p:cNvPr id="15363" name="Picture 4" descr="bohr2"/>
          <p:cNvPicPr>
            <a:picLocks noGrp="1" noChangeAspect="1" noChangeArrowheads="1"/>
          </p:cNvPicPr>
          <p:nvPr>
            <p:ph sz="quarter" idx="1"/>
          </p:nvPr>
        </p:nvPicPr>
        <p:blipFill>
          <a:blip r:embed="rId2" cstate="print"/>
          <a:srcRect/>
          <a:stretch>
            <a:fillRect/>
          </a:stretch>
        </p:blipFill>
        <p:spPr>
          <a:xfrm>
            <a:off x="1371600" y="3962400"/>
            <a:ext cx="2309813" cy="2298700"/>
          </a:xfrm>
          <a:noFill/>
        </p:spPr>
      </p:pic>
      <p:sp>
        <p:nvSpPr>
          <p:cNvPr id="30723" name="Rectangle 3"/>
          <p:cNvSpPr>
            <a:spLocks noGrp="1" noChangeArrowheads="1"/>
          </p:cNvSpPr>
          <p:nvPr>
            <p:ph type="body" sz="half" idx="3"/>
          </p:nvPr>
        </p:nvSpPr>
        <p:spPr>
          <a:xfrm>
            <a:off x="3810000" y="1295400"/>
            <a:ext cx="5105400" cy="4835525"/>
          </a:xfrm>
        </p:spPr>
        <p:txBody>
          <a:bodyPr/>
          <a:lstStyle/>
          <a:p>
            <a:pPr>
              <a:lnSpc>
                <a:spcPct val="90000"/>
              </a:lnSpc>
              <a:defRPr/>
            </a:pPr>
            <a:r>
              <a:rPr lang="en-US" dirty="0"/>
              <a:t>According to Bohr’s atomic model, electrons move in definite </a:t>
            </a:r>
            <a:r>
              <a:rPr lang="en-US" u="sng" dirty="0"/>
              <a:t>orbits</a:t>
            </a:r>
            <a:r>
              <a:rPr lang="en-US" dirty="0"/>
              <a:t> around the nucleus, much like planets circle the sun. </a:t>
            </a:r>
            <a:endParaRPr lang="en-US" dirty="0" smtClean="0"/>
          </a:p>
          <a:p>
            <a:pPr>
              <a:lnSpc>
                <a:spcPct val="90000"/>
              </a:lnSpc>
              <a:defRPr/>
            </a:pPr>
            <a:r>
              <a:rPr lang="en-US" dirty="0" smtClean="0"/>
              <a:t>These </a:t>
            </a:r>
            <a:r>
              <a:rPr lang="en-US" dirty="0"/>
              <a:t>orbits, or energy </a:t>
            </a:r>
            <a:r>
              <a:rPr lang="en-US" u="sng" dirty="0"/>
              <a:t>levels</a:t>
            </a:r>
            <a:r>
              <a:rPr lang="en-US" dirty="0"/>
              <a:t>, are located at certain</a:t>
            </a:r>
            <a:r>
              <a:rPr lang="en-US" sz="3600" dirty="0"/>
              <a:t> </a:t>
            </a:r>
            <a:r>
              <a:rPr lang="en-US" dirty="0"/>
              <a:t>distances from the nucleus.</a:t>
            </a:r>
          </a:p>
        </p:txBody>
      </p:sp>
      <p:pic>
        <p:nvPicPr>
          <p:cNvPr id="15365" name="Picture 5" descr="hydrogen"/>
          <p:cNvPicPr>
            <a:picLocks noGrp="1" noChangeAspect="1" noChangeArrowheads="1" noCrop="1"/>
          </p:cNvPicPr>
          <p:nvPr>
            <p:ph sz="quarter" idx="2"/>
          </p:nvPr>
        </p:nvPicPr>
        <p:blipFill>
          <a:blip r:embed="rId3" cstate="print"/>
          <a:srcRect/>
          <a:stretch>
            <a:fillRect/>
          </a:stretch>
        </p:blipFill>
        <p:spPr>
          <a:xfrm>
            <a:off x="1600200" y="1371600"/>
            <a:ext cx="1854200" cy="1941513"/>
          </a:xfrm>
          <a:noFill/>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s_orb"/>
          <p:cNvPicPr>
            <a:picLocks noChangeAspect="1" noChangeArrowheads="1" noCrop="1"/>
          </p:cNvPicPr>
          <p:nvPr/>
        </p:nvPicPr>
        <p:blipFill>
          <a:blip r:embed="rId2" cstate="print"/>
          <a:srcRect/>
          <a:stretch>
            <a:fillRect/>
          </a:stretch>
        </p:blipFill>
        <p:spPr bwMode="auto">
          <a:xfrm>
            <a:off x="2895600" y="1981200"/>
            <a:ext cx="3714750" cy="3714750"/>
          </a:xfrm>
          <a:prstGeom prst="rect">
            <a:avLst/>
          </a:prstGeom>
          <a:noFill/>
          <a:ln w="9525">
            <a:noFill/>
            <a:miter lim="800000"/>
            <a:headEnd/>
            <a:tailEnd/>
          </a:ln>
        </p:spPr>
      </p:pic>
      <p:sp>
        <p:nvSpPr>
          <p:cNvPr id="16387" name="Text Box 3"/>
          <p:cNvSpPr txBox="1">
            <a:spLocks noChangeArrowheads="1"/>
          </p:cNvSpPr>
          <p:nvPr/>
        </p:nvSpPr>
        <p:spPr bwMode="auto">
          <a:xfrm>
            <a:off x="2667000" y="762000"/>
            <a:ext cx="4430713" cy="769938"/>
          </a:xfrm>
          <a:prstGeom prst="rect">
            <a:avLst/>
          </a:prstGeom>
          <a:noFill/>
          <a:ln w="9525">
            <a:noFill/>
            <a:miter lim="800000"/>
            <a:headEnd/>
            <a:tailEnd/>
          </a:ln>
        </p:spPr>
        <p:txBody>
          <a:bodyPr wrap="none">
            <a:spAutoFit/>
          </a:bodyPr>
          <a:lstStyle/>
          <a:p>
            <a:pPr eaLnBrk="1" hangingPunct="1"/>
            <a:r>
              <a:rPr lang="en-US" sz="4400"/>
              <a:t>The Wave Model</a:t>
            </a:r>
            <a:endParaRPr lang="en-US" sz="4400">
              <a:latin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defRPr/>
            </a:pPr>
            <a:r>
              <a:rPr lang="en-US" dirty="0"/>
              <a:t>The Wave Model</a:t>
            </a:r>
          </a:p>
        </p:txBody>
      </p:sp>
      <p:sp>
        <p:nvSpPr>
          <p:cNvPr id="32772" name="Rectangle 4"/>
          <p:cNvSpPr>
            <a:spLocks noGrp="1" noChangeArrowheads="1"/>
          </p:cNvSpPr>
          <p:nvPr>
            <p:ph type="body" sz="half" idx="2"/>
          </p:nvPr>
        </p:nvSpPr>
        <p:spPr>
          <a:xfrm>
            <a:off x="3962400" y="1600200"/>
            <a:ext cx="4724400" cy="4530725"/>
          </a:xfrm>
        </p:spPr>
        <p:txBody>
          <a:bodyPr/>
          <a:lstStyle/>
          <a:p>
            <a:pPr>
              <a:lnSpc>
                <a:spcPct val="80000"/>
              </a:lnSpc>
              <a:defRPr/>
            </a:pPr>
            <a:r>
              <a:rPr lang="en-US" dirty="0"/>
              <a:t>Today’s atomic model is based on the principles of </a:t>
            </a:r>
            <a:r>
              <a:rPr lang="en-US" u="sng" dirty="0"/>
              <a:t>wave</a:t>
            </a:r>
            <a:r>
              <a:rPr lang="en-US" dirty="0"/>
              <a:t> </a:t>
            </a:r>
            <a:r>
              <a:rPr lang="en-US" u="sng" dirty="0"/>
              <a:t>mechanics</a:t>
            </a:r>
            <a:r>
              <a:rPr lang="en-US" dirty="0" smtClean="0"/>
              <a:t>.</a:t>
            </a:r>
          </a:p>
          <a:p>
            <a:pPr>
              <a:lnSpc>
                <a:spcPct val="80000"/>
              </a:lnSpc>
              <a:buFont typeface="Wingdings" pitchFamily="2" charset="2"/>
              <a:buNone/>
              <a:defRPr/>
            </a:pPr>
            <a:endParaRPr lang="en-US" dirty="0"/>
          </a:p>
          <a:p>
            <a:pPr>
              <a:lnSpc>
                <a:spcPct val="80000"/>
              </a:lnSpc>
              <a:defRPr/>
            </a:pPr>
            <a:r>
              <a:rPr lang="en-US" dirty="0"/>
              <a:t>According to the theory of wave mechanics, electrons </a:t>
            </a:r>
            <a:r>
              <a:rPr lang="en-US" u="sng" dirty="0"/>
              <a:t>do not move</a:t>
            </a:r>
            <a:r>
              <a:rPr lang="en-US" dirty="0"/>
              <a:t> about an atom in a </a:t>
            </a:r>
            <a:r>
              <a:rPr lang="en-US" u="sng" dirty="0"/>
              <a:t>definite path,</a:t>
            </a:r>
            <a:r>
              <a:rPr lang="en-US" dirty="0"/>
              <a:t> like the planets around the sun.</a:t>
            </a:r>
          </a:p>
          <a:p>
            <a:pPr>
              <a:lnSpc>
                <a:spcPct val="80000"/>
              </a:lnSpc>
              <a:defRPr/>
            </a:pPr>
            <a:endParaRPr lang="en-US" dirty="0"/>
          </a:p>
          <a:p>
            <a:pPr>
              <a:lnSpc>
                <a:spcPct val="80000"/>
              </a:lnSpc>
              <a:buFont typeface="Wingdings" pitchFamily="2" charset="2"/>
              <a:buNone/>
              <a:defRPr/>
            </a:pPr>
            <a:endParaRPr lang="en-US" dirty="0"/>
          </a:p>
        </p:txBody>
      </p:sp>
      <p:pic>
        <p:nvPicPr>
          <p:cNvPr id="17412" name="Picture 15" descr="hydcloud"/>
          <p:cNvPicPr>
            <a:picLocks noGrp="1" noChangeAspect="1" noChangeArrowheads="1"/>
          </p:cNvPicPr>
          <p:nvPr>
            <p:ph sz="half" idx="1"/>
          </p:nvPr>
        </p:nvPicPr>
        <p:blipFill>
          <a:blip r:embed="rId2" cstate="print"/>
          <a:srcRect/>
          <a:stretch>
            <a:fillRect/>
          </a:stretch>
        </p:blipFill>
        <p:spPr>
          <a:xfrm>
            <a:off x="457200" y="1752600"/>
            <a:ext cx="3348038" cy="3348038"/>
          </a:xfr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Orbit</Template>
  <TotalTime>6797</TotalTime>
  <Words>1443</Words>
  <Application>Microsoft Office PowerPoint</Application>
  <PresentationFormat>On-screen Show (4:3)</PresentationFormat>
  <Paragraphs>186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Orbit</vt:lpstr>
      <vt:lpstr>Slide 1</vt:lpstr>
      <vt:lpstr>Vocabulary</vt:lpstr>
      <vt:lpstr>Slide 3</vt:lpstr>
      <vt:lpstr>Slide 4</vt:lpstr>
      <vt:lpstr>Rutherford</vt:lpstr>
      <vt:lpstr>Bohr Model</vt:lpstr>
      <vt:lpstr>Bohr Model</vt:lpstr>
      <vt:lpstr>Slide 8</vt:lpstr>
      <vt:lpstr>The Wave Model</vt:lpstr>
      <vt:lpstr>The Wave Model</vt:lpstr>
      <vt:lpstr>Electron Cloud:</vt:lpstr>
      <vt:lpstr>Electron Cloud:</vt:lpstr>
      <vt:lpstr>Slide 13</vt:lpstr>
      <vt:lpstr>Slide 14</vt:lpstr>
      <vt:lpstr>Vocabulary</vt:lpstr>
      <vt:lpstr>Slide 16</vt:lpstr>
      <vt:lpstr>Slide 17</vt:lpstr>
      <vt:lpstr>Slide 18</vt:lpstr>
      <vt:lpstr>Slide 19</vt:lpstr>
      <vt:lpstr>Slide 20</vt:lpstr>
      <vt:lpstr>Light</vt:lpstr>
      <vt:lpstr>Waves</vt:lpstr>
      <vt:lpstr>Electromagnetic waves</vt:lpstr>
      <vt:lpstr>Atomic Emission Spectra</vt:lpstr>
      <vt:lpstr>Atomic Emission Spectra</vt:lpstr>
      <vt:lpstr>More on Quantum Mechanics</vt:lpstr>
      <vt:lpstr>Heisenberg  Uncertainty Principle</vt:lpstr>
      <vt:lpstr>Quantum Mechanics- kinda weird</vt:lpstr>
      <vt:lpstr>Group Work</vt:lpstr>
    </vt:vector>
  </TitlesOfParts>
  <Company>Commonwealth Academy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 Burgess</dc:creator>
  <cp:lastModifiedBy>megan.burgess</cp:lastModifiedBy>
  <cp:revision>610</cp:revision>
  <dcterms:created xsi:type="dcterms:W3CDTF">2007-09-26T11:55:04Z</dcterms:created>
  <dcterms:modified xsi:type="dcterms:W3CDTF">2011-12-05T20:55:21Z</dcterms:modified>
</cp:coreProperties>
</file>