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35" r:id="rId3"/>
  </p:sldMasterIdLst>
  <p:notesMasterIdLst>
    <p:notesMasterId r:id="rId83"/>
  </p:notesMasterIdLst>
  <p:handoutMasterIdLst>
    <p:handoutMasterId r:id="rId84"/>
  </p:handoutMasterIdLst>
  <p:sldIdLst>
    <p:sldId id="257" r:id="rId4"/>
    <p:sldId id="328" r:id="rId5"/>
    <p:sldId id="329" r:id="rId6"/>
    <p:sldId id="330" r:id="rId7"/>
    <p:sldId id="331" r:id="rId8"/>
    <p:sldId id="336" r:id="rId9"/>
    <p:sldId id="337" r:id="rId10"/>
    <p:sldId id="333" r:id="rId11"/>
    <p:sldId id="334" r:id="rId12"/>
    <p:sldId id="338" r:id="rId13"/>
    <p:sldId id="258" r:id="rId14"/>
    <p:sldId id="259" r:id="rId15"/>
    <p:sldId id="260" r:id="rId16"/>
    <p:sldId id="261" r:id="rId17"/>
    <p:sldId id="262" r:id="rId18"/>
    <p:sldId id="306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307" r:id="rId29"/>
    <p:sldId id="308" r:id="rId30"/>
    <p:sldId id="309" r:id="rId31"/>
    <p:sldId id="310" r:id="rId32"/>
    <p:sldId id="311" r:id="rId33"/>
    <p:sldId id="312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1" r:id="rId76"/>
    <p:sldId id="322" r:id="rId77"/>
    <p:sldId id="323" r:id="rId78"/>
    <p:sldId id="324" r:id="rId79"/>
    <p:sldId id="325" r:id="rId80"/>
    <p:sldId id="326" r:id="rId81"/>
    <p:sldId id="327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99CC"/>
    <a:srgbClr val="3366FF"/>
    <a:srgbClr val="0080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533" autoAdjust="0"/>
  </p:normalViewPr>
  <p:slideViewPr>
    <p:cSldViewPr>
      <p:cViewPr varScale="1">
        <p:scale>
          <a:sx n="66" d="100"/>
          <a:sy n="66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3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6.xml"/><Relationship Id="rId2" Type="http://schemas.openxmlformats.org/officeDocument/2006/relationships/slide" Target="slides/slide28.xml"/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pPr>
              <a:defRPr/>
            </a:pPr>
            <a:fld id="{E690C4B3-E5EF-4FDC-80C9-7F05EEB9EDD4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pPr>
              <a:defRPr/>
            </a:pPr>
            <a:fld id="{82E1CB7B-8F41-4363-9D89-59E37CEA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7D240B-AE6E-497C-B462-9A501CBE5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87803-C374-41F0-AA04-0626FD9DFE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B4F2F-6033-4233-B0EA-FF19B752B48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(Source:  R.J. Gillespie, </a:t>
            </a:r>
            <a:r>
              <a:rPr lang="en-US" i="1" smtClean="0"/>
              <a:t>J. Chem. Educ., </a:t>
            </a:r>
            <a:r>
              <a:rPr lang="en-US" b="1" smtClean="0"/>
              <a:t>40</a:t>
            </a:r>
            <a:r>
              <a:rPr lang="en-US" smtClean="0"/>
              <a:t>, 295, 1963.)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7D10C-7C49-4BC7-9DB1-27BAD3B674F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5218-8800-4D97-A504-D6BDDA8891C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5CED3-76FD-4483-B0A3-2E2A43AD355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BB3DB-BEF8-4E7F-8BBD-49439C13517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766D9-56A0-4F48-AF56-EB430E0C30A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3B94E-1BC3-464F-A95A-E47978568D6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2356F-DBDA-4642-AD7C-E8004799C33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1F61A-B7D4-45A0-81EC-3617AD2B615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CB828-A030-4D0B-A6C3-FB90EEEBCF3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0A890-4BF3-4BD4-B793-E25D841F5C3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BEFC2-1643-4ADA-9E0E-08BAD54192D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D39E9-9ECC-40D5-AA43-A5B54AE01F9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3E05E-486F-468A-8C9E-27963EAB6E1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7C455-478B-4351-A124-31F39C55FE3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CB2D-0730-4848-9232-149A6484B66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Students often confuse </a:t>
            </a:r>
            <a:r>
              <a:rPr lang="en-US" i="1" smtClean="0"/>
              <a:t>electron-domain</a:t>
            </a:r>
            <a:r>
              <a:rPr lang="en-US" smtClean="0"/>
              <a:t> geometry with </a:t>
            </a:r>
            <a:r>
              <a:rPr lang="en-US" i="1" smtClean="0"/>
              <a:t>molecular </a:t>
            </a:r>
            <a:r>
              <a:rPr lang="en-US" smtClean="0"/>
              <a:t>geometry.  </a:t>
            </a:r>
          </a:p>
          <a:p>
            <a:pPr eaLnBrk="1" hangingPunct="1"/>
            <a:r>
              <a:rPr lang="en-US" smtClean="0"/>
              <a:t>You must stress that the molecular geometry is a </a:t>
            </a:r>
            <a:r>
              <a:rPr lang="en-US" i="1" smtClean="0"/>
              <a:t>consequence</a:t>
            </a:r>
            <a:r>
              <a:rPr lang="en-US" smtClean="0"/>
              <a:t> of the electron domain geometry.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best arrangement of a given number of electron domains is the one that minimizes the repulsions among them.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223B9-7A74-4C2E-B964-EAA60CC37FA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change in potential energy during the formation of hydrogen molecule.  The minimum energy, at 0.74 angstrom, represents the equilibrium bond distance.</a:t>
            </a:r>
          </a:p>
          <a:p>
            <a:pPr eaLnBrk="1" hangingPunct="1"/>
            <a:r>
              <a:rPr lang="en-US" smtClean="0"/>
              <a:t>The energy at this point, -426 kJ/mol, corresponds to the energy change for formation of the H – H bond.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Potential energy is based on the position of an object.  Low potential energy = high stability.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C4692-1172-456A-BCF5-C083EF55FDA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757F5-77C2-442D-829D-8B33E798ED6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7C7F3-02CC-438B-948D-9D64BB8A425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D00C4-5368-4C64-A467-D2668E6B37D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31328-A7F9-4753-B189-D0CD75BFC50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molecular geometry is predicted by first writing the Lewis structure, then using the VSEPR model to determine the electron-domain geometry, and finally focusing on the atoms themselves to describe the molecular structure.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7F128-23E4-43D4-9B4B-22D27A529B8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8F5B7-30ED-4495-B773-2E55D591280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57CEC-50FC-402A-8F50-2F04A58E2B8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366AD-2C2A-4CA9-BBEE-3A2A462CBBE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14CE3-80D9-41BE-A941-82869CDE44F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F97A9-3D73-4883-B94B-47DBB8D5DDA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79C13-1305-490E-972B-C762287550D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F57BC-456A-4D38-B37B-6D9171D2E46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3BD3C-1297-47CD-A612-6603399770D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B9797-3433-41DE-9BA1-5E84C14637A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5462F-8F92-445B-9AC4-1D7046D3594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43225-68D2-4109-8D94-AD128245B5D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3DC77-3EEA-47B2-B79C-3515D0C96D0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54773-B368-4719-A2F0-1921BAB13CB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A1FBC-BFD2-4CE8-B6E6-717A3F18F1F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FC94-1DA8-4A44-9680-01BB335B1DE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787A0-3457-442C-A056-3AB304679E4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5902B-1BAF-40C0-BAF2-C474871AE92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3A032-D244-4E7D-8A89-EAE02001C8B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869D3-313B-44D9-926D-736F71D3E51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E6B6C-8F2E-45DB-AB98-2964CB39AC5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358AA-D458-49AA-A3A8-9C6BEA6E000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9147C-7BC0-4093-8E27-02FC7C79A7A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7BA48-567E-4F3E-8694-CD11E95368D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84ADF2-B514-4808-960D-7CB0C43FB12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756FC-070A-45DC-AE5A-08266215B74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1582E-2625-476E-9480-D307DCA520F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A9330-5E94-46AE-8BFC-4FCD5FBFDCF7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ED53A-87CB-4690-9203-5BF5FF37062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DF0E8-4B7F-434D-8B7B-5A22CC14DB5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D56E2-436F-4412-AF51-D8E439B4D49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8AD6B-BFA3-4138-AEE6-4881A4D524A7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D1ED6-C3ED-46D5-B348-3322C445E63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DA8F3-E873-4FCB-81C9-94E4051FCBF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D8A89-CD07-4525-9B57-D9741DCABB0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2873-4B15-412A-A135-244E343486B5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CAF3E-2183-4E8C-9A95-D5E5B746E191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1348A-9594-4237-84A2-570970F39A3E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F79DC-DBF2-4AA2-8565-25C2F631FB06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B4DF7-668B-4C27-B277-4EB97B540231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B5D26-D9AE-41D8-91AD-85404839946B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FDE9E-861B-4B9C-AF4D-B5FFCA2F369A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E9B48-EC44-4711-8DEE-A2CC3A642247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DF432-2D58-4C52-AC19-04C76C2F0A3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9934-DF58-40AC-A6A6-7C04728F1DDD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5B8BE-3823-41D3-9F3B-AC3D71B1A77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3B43F-23B5-4325-9AF2-17B38DECF8A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Students often confuse </a:t>
            </a:r>
            <a:r>
              <a:rPr lang="en-US" i="1" smtClean="0"/>
              <a:t>electron-domain</a:t>
            </a:r>
            <a:r>
              <a:rPr lang="en-US" smtClean="0"/>
              <a:t> geometry with </a:t>
            </a:r>
            <a:r>
              <a:rPr lang="en-US" i="1" smtClean="0"/>
              <a:t>molecular </a:t>
            </a:r>
            <a:r>
              <a:rPr lang="en-US" smtClean="0"/>
              <a:t>geometry.  </a:t>
            </a:r>
          </a:p>
          <a:p>
            <a:pPr eaLnBrk="1" hangingPunct="1"/>
            <a:r>
              <a:rPr lang="en-US" smtClean="0"/>
              <a:t>You must stress that the molecular geometry is a </a:t>
            </a:r>
            <a:r>
              <a:rPr lang="en-US" i="1" smtClean="0"/>
              <a:t>consequence</a:t>
            </a:r>
            <a:r>
              <a:rPr lang="en-US" smtClean="0"/>
              <a:t> of the electron domain geometry.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best arrangement of a given number of electron domains is the one that minimizes the repulsions among them.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D291-766C-439C-8056-F14FF76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B104-46C2-4586-9A71-93CB3F0D8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46FA-D339-44CC-8FB7-008C7F726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7" rIns="92075" bIns="46037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0292-6C9D-4179-8863-22A073DB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207D-E818-4B83-A8CA-DD99751F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405F-2916-49E0-9BE3-E04458234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27BE-E160-4461-A724-29A3CE0B8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6EA3-1553-406C-AFBA-DD99D419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1DC0-F03D-449D-AB4C-A763A892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E0E34-4843-42FC-8B82-9859830B5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225B7-821C-4CD7-902A-1AC11FD11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7B58-CD4B-40BA-B8AF-3D584B8F2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C498-447E-4453-B250-E9919F6A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4D88-4751-403C-ABE5-6421444CA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B101-5851-45CC-85A2-F767D1AED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DBF7-B72A-4B1E-9EFC-57775679C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F265-CE2E-421D-ADB4-3F09AFE0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F7AD-D8B9-4BE9-A2FF-882002099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9426-BBC7-43D6-82B4-CE7F0F72F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0922-5CBC-4CEA-93E3-7296749DD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D021-A8D4-40ED-9B35-9542B572B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1558-D988-4997-AE93-C8207E224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DC01-E846-4917-8797-9BD3AF91E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C801-37AD-4170-9846-18FC94E98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AC58-63C3-42FA-B431-CF2C436ED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5526-2715-415B-90E7-F54DAE5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62DF-3F60-4C61-915C-79584A4D6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3713-7C1B-40B7-B750-6F253BDA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2A1F-7764-4088-A75D-68F7C32CF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5FD5-FD85-481C-85F8-741A697CD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368F-071D-4D1E-8B79-C040F94B2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EDD0-6B9C-4EE9-A85F-C3B6473E7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B4A8-E61C-430E-8A61-847B4D28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24F9-CCF0-4815-90EB-A98E5F65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C57552-8236-4117-A1E6-887F6F7E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04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5540A1E-9164-406D-8FD1-5C5DEC515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7B66195-C25A-4845-84FB-850B4C0C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24" r:id="rId5"/>
    <p:sldLayoutId id="2147483817" r:id="rId6"/>
    <p:sldLayoutId id="2147483818" r:id="rId7"/>
    <p:sldLayoutId id="2147483825" r:id="rId8"/>
    <p:sldLayoutId id="2147483826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2971800"/>
            <a:ext cx="6781800" cy="1752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2"/>
                </a:solidFill>
              </a:rPr>
              <a:t>Molecular Geometry and Bonding Theories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2819400" cy="5842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Chapter 8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6096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 8.2 – 8.3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Bonding Theories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382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Concepts:</a:t>
            </a:r>
          </a:p>
          <a:p>
            <a:pPr algn="l" eaLnBrk="1" hangingPunct="1">
              <a:buFont typeface="Wingdings" pitchFamily="2" charset="2"/>
              <a:buChar char="l"/>
              <a:defRPr/>
            </a:pPr>
            <a:endParaRPr lang="en-US" sz="3000" i="1" dirty="0" smtClean="0">
              <a:latin typeface="+mj-lt"/>
            </a:endParaRPr>
          </a:p>
          <a:p>
            <a:pPr algn="l" eaLnBrk="1" hangingPunct="1">
              <a:buFont typeface="Wingdings" pitchFamily="2" charset="2"/>
              <a:buChar char="l"/>
              <a:defRPr/>
            </a:pPr>
            <a:r>
              <a:rPr lang="en-US" sz="3000" i="1" dirty="0" smtClean="0">
                <a:latin typeface="+mj-lt"/>
              </a:rPr>
              <a:t>What is the VSEPR Theory?</a:t>
            </a:r>
          </a:p>
          <a:p>
            <a:pPr algn="l" eaLnBrk="1" hangingPunct="1">
              <a:buFont typeface="Wingdings" pitchFamily="2" charset="2"/>
              <a:buChar char="l"/>
              <a:defRPr/>
            </a:pPr>
            <a:r>
              <a:rPr lang="en-US" sz="3000" i="1" dirty="0" smtClean="0">
                <a:latin typeface="+mj-lt"/>
              </a:rPr>
              <a:t>How does the VSEPR Theory predict the shape of molecules?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533400"/>
            <a:ext cx="8305800" cy="579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66800" y="2406650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molecular </a:t>
            </a:r>
          </a:p>
          <a:p>
            <a:r>
              <a:rPr lang="en-US">
                <a:solidFill>
                  <a:schemeClr val="bg2"/>
                </a:solidFill>
              </a:rPr>
              <a:t> formula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765550" y="24384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structural </a:t>
            </a:r>
          </a:p>
          <a:p>
            <a:r>
              <a:rPr lang="en-US">
                <a:solidFill>
                  <a:schemeClr val="bg2"/>
                </a:solidFill>
              </a:rPr>
              <a:t> formula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384925" y="238125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molecular</a:t>
            </a:r>
          </a:p>
          <a:p>
            <a:r>
              <a:rPr lang="en-US">
                <a:solidFill>
                  <a:schemeClr val="bg2"/>
                </a:solidFill>
              </a:rPr>
              <a:t>   shape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705600" y="52578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ball-and-stick</a:t>
            </a:r>
          </a:p>
          <a:p>
            <a:r>
              <a:rPr lang="en-US">
                <a:solidFill>
                  <a:schemeClr val="bg2"/>
                </a:solidFill>
              </a:rPr>
              <a:t>     model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84275" y="1458913"/>
            <a:ext cx="6445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CH</a:t>
            </a:r>
            <a:r>
              <a:rPr lang="en-US" sz="2000" b="1" baseline="-25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657600" y="990600"/>
            <a:ext cx="1371600" cy="1447800"/>
            <a:chOff x="240" y="672"/>
            <a:chExt cx="864" cy="912"/>
          </a:xfrm>
        </p:grpSpPr>
        <p:sp>
          <p:nvSpPr>
            <p:cNvPr id="28741" name="Text Box 9"/>
            <p:cNvSpPr txBox="1">
              <a:spLocks noChangeArrowheads="1"/>
            </p:cNvSpPr>
            <p:nvPr/>
          </p:nvSpPr>
          <p:spPr bwMode="auto">
            <a:xfrm>
              <a:off x="566" y="101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28742" name="Text Box 10"/>
            <p:cNvSpPr txBox="1">
              <a:spLocks noChangeArrowheads="1"/>
            </p:cNvSpPr>
            <p:nvPr/>
          </p:nvSpPr>
          <p:spPr bwMode="auto">
            <a:xfrm>
              <a:off x="576" y="133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43" name="Text Box 11"/>
            <p:cNvSpPr txBox="1">
              <a:spLocks noChangeArrowheads="1"/>
            </p:cNvSpPr>
            <p:nvPr/>
          </p:nvSpPr>
          <p:spPr bwMode="auto">
            <a:xfrm>
              <a:off x="576" y="67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44" name="Text Box 12"/>
            <p:cNvSpPr txBox="1">
              <a:spLocks noChangeArrowheads="1"/>
            </p:cNvSpPr>
            <p:nvPr/>
          </p:nvSpPr>
          <p:spPr bwMode="auto">
            <a:xfrm>
              <a:off x="872" y="100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45" name="Text Box 13"/>
            <p:cNvSpPr txBox="1">
              <a:spLocks noChangeArrowheads="1"/>
            </p:cNvSpPr>
            <p:nvPr/>
          </p:nvSpPr>
          <p:spPr bwMode="auto">
            <a:xfrm>
              <a:off x="240" y="100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46" name="Line 14"/>
            <p:cNvSpPr>
              <a:spLocks noChangeShapeType="1"/>
            </p:cNvSpPr>
            <p:nvPr/>
          </p:nvSpPr>
          <p:spPr bwMode="auto">
            <a:xfrm>
              <a:off x="480" y="1152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7" name="Line 15"/>
            <p:cNvSpPr>
              <a:spLocks noChangeShapeType="1"/>
            </p:cNvSpPr>
            <p:nvPr/>
          </p:nvSpPr>
          <p:spPr bwMode="auto">
            <a:xfrm>
              <a:off x="768" y="1152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8" name="Line 16"/>
            <p:cNvSpPr>
              <a:spLocks noChangeShapeType="1"/>
            </p:cNvSpPr>
            <p:nvPr/>
          </p:nvSpPr>
          <p:spPr bwMode="auto">
            <a:xfrm rot="-5400000">
              <a:off x="624" y="960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9" name="Line 17"/>
            <p:cNvSpPr>
              <a:spLocks noChangeShapeType="1"/>
            </p:cNvSpPr>
            <p:nvPr/>
          </p:nvSpPr>
          <p:spPr bwMode="auto">
            <a:xfrm rot="-5400000">
              <a:off x="624" y="1296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81" name="Freeform 18"/>
          <p:cNvSpPr>
            <a:spLocks/>
          </p:cNvSpPr>
          <p:nvPr/>
        </p:nvSpPr>
        <p:spPr bwMode="auto">
          <a:xfrm>
            <a:off x="7848600" y="1162050"/>
            <a:ext cx="152400" cy="304800"/>
          </a:xfrm>
          <a:custGeom>
            <a:avLst/>
            <a:gdLst>
              <a:gd name="T0" fmla="*/ 0 w 96"/>
              <a:gd name="T1" fmla="*/ 0 h 192"/>
              <a:gd name="T2" fmla="*/ 241935022 w 96"/>
              <a:gd name="T3" fmla="*/ 483870045 h 192"/>
              <a:gd name="T4" fmla="*/ 0 60000 65536"/>
              <a:gd name="T5" fmla="*/ 0 60000 65536"/>
              <a:gd name="T6" fmla="*/ 0 w 96"/>
              <a:gd name="T7" fmla="*/ 0 h 192"/>
              <a:gd name="T8" fmla="*/ 96 w 96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92">
                <a:moveTo>
                  <a:pt x="0" y="0"/>
                </a:moveTo>
                <a:cubicBezTo>
                  <a:pt x="40" y="80"/>
                  <a:pt x="80" y="160"/>
                  <a:pt x="96" y="192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392863" y="914400"/>
            <a:ext cx="1389062" cy="1466850"/>
            <a:chOff x="2971" y="2388"/>
            <a:chExt cx="875" cy="924"/>
          </a:xfrm>
        </p:grpSpPr>
        <p:sp>
          <p:nvSpPr>
            <p:cNvPr id="28728" name="Freeform 20"/>
            <p:cNvSpPr>
              <a:spLocks/>
            </p:cNvSpPr>
            <p:nvPr/>
          </p:nvSpPr>
          <p:spPr bwMode="auto">
            <a:xfrm>
              <a:off x="3234" y="2388"/>
              <a:ext cx="609" cy="918"/>
            </a:xfrm>
            <a:custGeom>
              <a:avLst/>
              <a:gdLst>
                <a:gd name="T0" fmla="*/ 117 w 609"/>
                <a:gd name="T1" fmla="*/ 0 h 918"/>
                <a:gd name="T2" fmla="*/ 0 w 609"/>
                <a:gd name="T3" fmla="*/ 918 h 918"/>
                <a:gd name="T4" fmla="*/ 609 w 609"/>
                <a:gd name="T5" fmla="*/ 630 h 918"/>
                <a:gd name="T6" fmla="*/ 117 w 609"/>
                <a:gd name="T7" fmla="*/ 0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9"/>
                <a:gd name="T13" fmla="*/ 0 h 918"/>
                <a:gd name="T14" fmla="*/ 609 w 60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9" h="918">
                  <a:moveTo>
                    <a:pt x="117" y="0"/>
                  </a:moveTo>
                  <a:lnTo>
                    <a:pt x="0" y="918"/>
                  </a:lnTo>
                  <a:lnTo>
                    <a:pt x="609" y="63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C9D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29" name="Freeform 21"/>
            <p:cNvSpPr>
              <a:spLocks/>
            </p:cNvSpPr>
            <p:nvPr/>
          </p:nvSpPr>
          <p:spPr bwMode="auto">
            <a:xfrm>
              <a:off x="3360" y="2880"/>
              <a:ext cx="354" cy="110"/>
            </a:xfrm>
            <a:custGeom>
              <a:avLst/>
              <a:gdLst>
                <a:gd name="T0" fmla="*/ 18 w 354"/>
                <a:gd name="T1" fmla="*/ 0 h 110"/>
                <a:gd name="T2" fmla="*/ 354 w 354"/>
                <a:gd name="T3" fmla="*/ 110 h 110"/>
                <a:gd name="T4" fmla="*/ 0 w 354"/>
                <a:gd name="T5" fmla="*/ 47 h 110"/>
                <a:gd name="T6" fmla="*/ 18 w 3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110"/>
                <a:gd name="T14" fmla="*/ 354 w 3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110">
                  <a:moveTo>
                    <a:pt x="18" y="0"/>
                  </a:moveTo>
                  <a:lnTo>
                    <a:pt x="354" y="110"/>
                  </a:lnTo>
                  <a:lnTo>
                    <a:pt x="0" y="4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0" name="Freeform 22"/>
            <p:cNvSpPr>
              <a:spLocks/>
            </p:cNvSpPr>
            <p:nvPr/>
          </p:nvSpPr>
          <p:spPr bwMode="auto">
            <a:xfrm>
              <a:off x="3245" y="2936"/>
              <a:ext cx="58" cy="234"/>
            </a:xfrm>
            <a:custGeom>
              <a:avLst/>
              <a:gdLst>
                <a:gd name="T0" fmla="*/ 58 w 58"/>
                <a:gd name="T1" fmla="*/ 0 h 234"/>
                <a:gd name="T2" fmla="*/ 0 w 58"/>
                <a:gd name="T3" fmla="*/ 231 h 234"/>
                <a:gd name="T4" fmla="*/ 21 w 58"/>
                <a:gd name="T5" fmla="*/ 234 h 234"/>
                <a:gd name="T6" fmla="*/ 58 w 5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4"/>
                <a:gd name="T14" fmla="*/ 58 w 5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4">
                  <a:moveTo>
                    <a:pt x="58" y="0"/>
                  </a:moveTo>
                  <a:lnTo>
                    <a:pt x="0" y="231"/>
                  </a:lnTo>
                  <a:lnTo>
                    <a:pt x="21" y="2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1" name="Freeform 23"/>
            <p:cNvSpPr>
              <a:spLocks/>
            </p:cNvSpPr>
            <p:nvPr/>
          </p:nvSpPr>
          <p:spPr bwMode="auto">
            <a:xfrm>
              <a:off x="3110" y="2901"/>
              <a:ext cx="172" cy="87"/>
            </a:xfrm>
            <a:custGeom>
              <a:avLst/>
              <a:gdLst>
                <a:gd name="T0" fmla="*/ 0 w 172"/>
                <a:gd name="T1" fmla="*/ 87 h 87"/>
                <a:gd name="T2" fmla="*/ 165 w 172"/>
                <a:gd name="T3" fmla="*/ 0 h 87"/>
                <a:gd name="T4" fmla="*/ 172 w 172"/>
                <a:gd name="T5" fmla="*/ 15 h 87"/>
                <a:gd name="T6" fmla="*/ 0 w 1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87"/>
                <a:gd name="T14" fmla="*/ 172 w 1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87">
                  <a:moveTo>
                    <a:pt x="0" y="87"/>
                  </a:moveTo>
                  <a:lnTo>
                    <a:pt x="165" y="0"/>
                  </a:lnTo>
                  <a:lnTo>
                    <a:pt x="172" y="1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2" name="Line 24"/>
            <p:cNvSpPr>
              <a:spLocks noChangeShapeType="1"/>
            </p:cNvSpPr>
            <p:nvPr/>
          </p:nvSpPr>
          <p:spPr bwMode="auto">
            <a:xfrm>
              <a:off x="3120" y="3024"/>
              <a:ext cx="576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3" name="Freeform 25"/>
            <p:cNvSpPr>
              <a:spLocks/>
            </p:cNvSpPr>
            <p:nvPr/>
          </p:nvSpPr>
          <p:spPr bwMode="auto">
            <a:xfrm>
              <a:off x="2982" y="2388"/>
              <a:ext cx="864" cy="915"/>
            </a:xfrm>
            <a:custGeom>
              <a:avLst/>
              <a:gdLst>
                <a:gd name="T0" fmla="*/ 369 w 864"/>
                <a:gd name="T1" fmla="*/ 0 h 915"/>
                <a:gd name="T2" fmla="*/ 0 w 864"/>
                <a:gd name="T3" fmla="*/ 606 h 915"/>
                <a:gd name="T4" fmla="*/ 249 w 864"/>
                <a:gd name="T5" fmla="*/ 915 h 915"/>
                <a:gd name="T6" fmla="*/ 864 w 864"/>
                <a:gd name="T7" fmla="*/ 630 h 915"/>
                <a:gd name="T8" fmla="*/ 369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4" name="Text Box 26"/>
            <p:cNvSpPr txBox="1">
              <a:spLocks noChangeArrowheads="1"/>
            </p:cNvSpPr>
            <p:nvPr/>
          </p:nvSpPr>
          <p:spPr bwMode="auto">
            <a:xfrm>
              <a:off x="3254" y="240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35" name="Text Box 27"/>
            <p:cNvSpPr txBox="1">
              <a:spLocks noChangeArrowheads="1"/>
            </p:cNvSpPr>
            <p:nvPr/>
          </p:nvSpPr>
          <p:spPr bwMode="auto">
            <a:xfrm>
              <a:off x="3648" y="288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36" name="Text Box 28"/>
            <p:cNvSpPr txBox="1">
              <a:spLocks noChangeArrowheads="1"/>
            </p:cNvSpPr>
            <p:nvPr/>
          </p:nvSpPr>
          <p:spPr bwMode="auto">
            <a:xfrm>
              <a:off x="3163" y="31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37" name="Text Box 29"/>
            <p:cNvSpPr txBox="1">
              <a:spLocks noChangeArrowheads="1"/>
            </p:cNvSpPr>
            <p:nvPr/>
          </p:nvSpPr>
          <p:spPr bwMode="auto">
            <a:xfrm>
              <a:off x="2971" y="288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38" name="Text Box 30"/>
            <p:cNvSpPr txBox="1">
              <a:spLocks noChangeArrowheads="1"/>
            </p:cNvSpPr>
            <p:nvPr/>
          </p:nvSpPr>
          <p:spPr bwMode="auto">
            <a:xfrm>
              <a:off x="3305" y="2707"/>
              <a:ext cx="3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109.5</a:t>
              </a:r>
              <a:r>
                <a:rPr lang="en-US" sz="1200" baseline="30000">
                  <a:solidFill>
                    <a:schemeClr val="bg2"/>
                  </a:solidFill>
                </a:rPr>
                <a:t>o</a:t>
              </a:r>
            </a:p>
          </p:txBody>
        </p:sp>
        <p:sp>
          <p:nvSpPr>
            <p:cNvPr id="28739" name="Freeform 31"/>
            <p:cNvSpPr>
              <a:spLocks/>
            </p:cNvSpPr>
            <p:nvPr/>
          </p:nvSpPr>
          <p:spPr bwMode="auto">
            <a:xfrm>
              <a:off x="3360" y="2670"/>
              <a:ext cx="169" cy="225"/>
            </a:xfrm>
            <a:custGeom>
              <a:avLst/>
              <a:gdLst>
                <a:gd name="T0" fmla="*/ 0 w 169"/>
                <a:gd name="T1" fmla="*/ 0 h 225"/>
                <a:gd name="T2" fmla="*/ 144 w 169"/>
                <a:gd name="T3" fmla="*/ 78 h 225"/>
                <a:gd name="T4" fmla="*/ 150 w 169"/>
                <a:gd name="T5" fmla="*/ 225 h 225"/>
                <a:gd name="T6" fmla="*/ 0 60000 65536"/>
                <a:gd name="T7" fmla="*/ 0 60000 65536"/>
                <a:gd name="T8" fmla="*/ 0 60000 65536"/>
                <a:gd name="T9" fmla="*/ 0 w 169"/>
                <a:gd name="T10" fmla="*/ 0 h 225"/>
                <a:gd name="T11" fmla="*/ 169 w 169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5">
                  <a:moveTo>
                    <a:pt x="0" y="0"/>
                  </a:moveTo>
                  <a:cubicBezTo>
                    <a:pt x="24" y="13"/>
                    <a:pt x="119" y="41"/>
                    <a:pt x="144" y="78"/>
                  </a:cubicBezTo>
                  <a:cubicBezTo>
                    <a:pt x="169" y="115"/>
                    <a:pt x="149" y="195"/>
                    <a:pt x="150" y="2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 type="stealth" w="med" len="med"/>
              <a:tailEnd type="stealth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0" name="Text Box 32"/>
            <p:cNvSpPr txBox="1">
              <a:spLocks noChangeArrowheads="1"/>
            </p:cNvSpPr>
            <p:nvPr/>
          </p:nvSpPr>
          <p:spPr bwMode="auto">
            <a:xfrm>
              <a:off x="3216" y="278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</a:t>
              </a:r>
            </a:p>
          </p:txBody>
        </p:sp>
      </p:grpSp>
      <p:sp>
        <p:nvSpPr>
          <p:cNvPr id="28683" name="Rectangle 33"/>
          <p:cNvSpPr>
            <a:spLocks noChangeArrowheads="1"/>
          </p:cNvSpPr>
          <p:nvPr/>
        </p:nvSpPr>
        <p:spPr bwMode="auto">
          <a:xfrm>
            <a:off x="3276600" y="56388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Freeform 34"/>
          <p:cNvSpPr>
            <a:spLocks/>
          </p:cNvSpPr>
          <p:nvPr/>
        </p:nvSpPr>
        <p:spPr bwMode="auto">
          <a:xfrm>
            <a:off x="4191000" y="4572000"/>
            <a:ext cx="1447800" cy="533400"/>
          </a:xfrm>
          <a:custGeom>
            <a:avLst/>
            <a:gdLst>
              <a:gd name="T0" fmla="*/ 0 w 912"/>
              <a:gd name="T1" fmla="*/ 0 h 336"/>
              <a:gd name="T2" fmla="*/ 2147483647 w 912"/>
              <a:gd name="T3" fmla="*/ 0 h 336"/>
              <a:gd name="T4" fmla="*/ 967740138 w 912"/>
              <a:gd name="T5" fmla="*/ 846772589 h 336"/>
              <a:gd name="T6" fmla="*/ 0 w 91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336"/>
              <a:gd name="T14" fmla="*/ 912 w 91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336">
                <a:moveTo>
                  <a:pt x="0" y="0"/>
                </a:moveTo>
                <a:lnTo>
                  <a:pt x="912" y="0"/>
                </a:lnTo>
                <a:lnTo>
                  <a:pt x="384" y="33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99" name="Freeform 35"/>
          <p:cNvSpPr>
            <a:spLocks/>
          </p:cNvSpPr>
          <p:nvPr/>
        </p:nvSpPr>
        <p:spPr bwMode="auto">
          <a:xfrm>
            <a:off x="4191000" y="3657600"/>
            <a:ext cx="1447800" cy="914400"/>
          </a:xfrm>
          <a:custGeom>
            <a:avLst/>
            <a:gdLst>
              <a:gd name="T0" fmla="*/ 0 w 912"/>
              <a:gd name="T1" fmla="*/ 1451609782 h 576"/>
              <a:gd name="T2" fmla="*/ 2147483647 w 912"/>
              <a:gd name="T3" fmla="*/ 1451609782 h 576"/>
              <a:gd name="T4" fmla="*/ 967740138 w 912"/>
              <a:gd name="T5" fmla="*/ 0 h 576"/>
              <a:gd name="T6" fmla="*/ 0 w 912"/>
              <a:gd name="T7" fmla="*/ 1451609782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576"/>
              <a:gd name="T14" fmla="*/ 912 w 912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576">
                <a:moveTo>
                  <a:pt x="0" y="576"/>
                </a:moveTo>
                <a:lnTo>
                  <a:pt x="912" y="576"/>
                </a:lnTo>
                <a:lnTo>
                  <a:pt x="384" y="0"/>
                </a:lnTo>
                <a:lnTo>
                  <a:pt x="0" y="576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6" name="Freeform 36"/>
          <p:cNvSpPr>
            <a:spLocks/>
          </p:cNvSpPr>
          <p:nvPr/>
        </p:nvSpPr>
        <p:spPr bwMode="auto">
          <a:xfrm>
            <a:off x="4191000" y="3657600"/>
            <a:ext cx="1447800" cy="1447800"/>
          </a:xfrm>
          <a:custGeom>
            <a:avLst/>
            <a:gdLst>
              <a:gd name="T0" fmla="*/ 967740138 w 912"/>
              <a:gd name="T1" fmla="*/ 0 h 912"/>
              <a:gd name="T2" fmla="*/ 0 w 912"/>
              <a:gd name="T3" fmla="*/ 1451610008 h 912"/>
              <a:gd name="T4" fmla="*/ 967740138 w 912"/>
              <a:gd name="T5" fmla="*/ 2147483647 h 912"/>
              <a:gd name="T6" fmla="*/ 2147483647 w 912"/>
              <a:gd name="T7" fmla="*/ 1451610008 h 912"/>
              <a:gd name="T8" fmla="*/ 967740138 w 912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912"/>
              <a:gd name="T17" fmla="*/ 912 w 91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912">
                <a:moveTo>
                  <a:pt x="384" y="0"/>
                </a:moveTo>
                <a:lnTo>
                  <a:pt x="0" y="576"/>
                </a:lnTo>
                <a:lnTo>
                  <a:pt x="384" y="912"/>
                </a:lnTo>
                <a:lnTo>
                  <a:pt x="912" y="576"/>
                </a:lnTo>
                <a:lnTo>
                  <a:pt x="384" y="0"/>
                </a:lnTo>
                <a:close/>
              </a:path>
            </a:pathLst>
          </a:cu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7" name="Freeform 37"/>
          <p:cNvSpPr>
            <a:spLocks/>
          </p:cNvSpPr>
          <p:nvPr/>
        </p:nvSpPr>
        <p:spPr bwMode="auto">
          <a:xfrm>
            <a:off x="4799013" y="3657600"/>
            <a:ext cx="1587" cy="1446213"/>
          </a:xfrm>
          <a:custGeom>
            <a:avLst/>
            <a:gdLst>
              <a:gd name="T0" fmla="*/ 2518569 w 1"/>
              <a:gd name="T1" fmla="*/ 0 h 911"/>
              <a:gd name="T2" fmla="*/ 0 w 1"/>
              <a:gd name="T3" fmla="*/ 2147483647 h 911"/>
              <a:gd name="T4" fmla="*/ 0 60000 65536"/>
              <a:gd name="T5" fmla="*/ 0 60000 65536"/>
              <a:gd name="T6" fmla="*/ 0 w 1"/>
              <a:gd name="T7" fmla="*/ 0 h 911"/>
              <a:gd name="T8" fmla="*/ 1 w 1"/>
              <a:gd name="T9" fmla="*/ 911 h 9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11">
                <a:moveTo>
                  <a:pt x="1" y="0"/>
                </a:moveTo>
                <a:lnTo>
                  <a:pt x="0" y="911"/>
                </a:lnTo>
              </a:path>
            </a:pathLst>
          </a:cu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8" name="Freeform 38"/>
          <p:cNvSpPr>
            <a:spLocks/>
          </p:cNvSpPr>
          <p:nvPr/>
        </p:nvSpPr>
        <p:spPr bwMode="auto">
          <a:xfrm>
            <a:off x="4191000" y="4570413"/>
            <a:ext cx="1443038" cy="1587"/>
          </a:xfrm>
          <a:custGeom>
            <a:avLst/>
            <a:gdLst>
              <a:gd name="T0" fmla="*/ 0 w 909"/>
              <a:gd name="T1" fmla="*/ 2518569 h 1"/>
              <a:gd name="T2" fmla="*/ 2147483647 w 909"/>
              <a:gd name="T3" fmla="*/ 0 h 1"/>
              <a:gd name="T4" fmla="*/ 0 60000 65536"/>
              <a:gd name="T5" fmla="*/ 0 60000 65536"/>
              <a:gd name="T6" fmla="*/ 0 w 909"/>
              <a:gd name="T7" fmla="*/ 0 h 1"/>
              <a:gd name="T8" fmla="*/ 909 w 90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9" h="1">
                <a:moveTo>
                  <a:pt x="0" y="1"/>
                </a:moveTo>
                <a:lnTo>
                  <a:pt x="909" y="0"/>
                </a:lnTo>
              </a:path>
            </a:pathLst>
          </a:custGeom>
          <a:noFill/>
          <a:ln w="9525">
            <a:solidFill>
              <a:schemeClr val="bg2"/>
            </a:solidFill>
            <a:prstDash val="lg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03" name="Freeform 39"/>
          <p:cNvSpPr>
            <a:spLocks/>
          </p:cNvSpPr>
          <p:nvPr/>
        </p:nvSpPr>
        <p:spPr bwMode="auto">
          <a:xfrm>
            <a:off x="4191000" y="3657600"/>
            <a:ext cx="609600" cy="1447800"/>
          </a:xfrm>
          <a:custGeom>
            <a:avLst/>
            <a:gdLst>
              <a:gd name="T0" fmla="*/ 967740089 w 384"/>
              <a:gd name="T1" fmla="*/ 0 h 912"/>
              <a:gd name="T2" fmla="*/ 0 w 384"/>
              <a:gd name="T3" fmla="*/ 1451610008 h 912"/>
              <a:gd name="T4" fmla="*/ 967740089 w 384"/>
              <a:gd name="T5" fmla="*/ 2147483647 h 912"/>
              <a:gd name="T6" fmla="*/ 967740089 w 384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912"/>
              <a:gd name="T14" fmla="*/ 384 w 38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912">
                <a:moveTo>
                  <a:pt x="384" y="0"/>
                </a:moveTo>
                <a:lnTo>
                  <a:pt x="0" y="576"/>
                </a:lnTo>
                <a:lnTo>
                  <a:pt x="384" y="912"/>
                </a:lnTo>
                <a:lnTo>
                  <a:pt x="384" y="0"/>
                </a:lnTo>
                <a:close/>
              </a:path>
            </a:pathLst>
          </a:custGeom>
          <a:solidFill>
            <a:srgbClr val="FFCC00">
              <a:alpha val="74901"/>
            </a:srgbClr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04" name="Freeform 40"/>
          <p:cNvSpPr>
            <a:spLocks/>
          </p:cNvSpPr>
          <p:nvPr/>
        </p:nvSpPr>
        <p:spPr bwMode="auto">
          <a:xfrm>
            <a:off x="4800600" y="3657600"/>
            <a:ext cx="838200" cy="1447800"/>
          </a:xfrm>
          <a:custGeom>
            <a:avLst/>
            <a:gdLst>
              <a:gd name="T0" fmla="*/ 0 w 528"/>
              <a:gd name="T1" fmla="*/ 0 h 912"/>
              <a:gd name="T2" fmla="*/ 0 w 528"/>
              <a:gd name="T3" fmla="*/ 2147483647 h 912"/>
              <a:gd name="T4" fmla="*/ 1330642282 w 528"/>
              <a:gd name="T5" fmla="*/ 1451610008 h 912"/>
              <a:gd name="T6" fmla="*/ 0 w 528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12"/>
              <a:gd name="T14" fmla="*/ 528 w 52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12">
                <a:moveTo>
                  <a:pt x="0" y="0"/>
                </a:moveTo>
                <a:lnTo>
                  <a:pt x="0" y="912"/>
                </a:lnTo>
                <a:lnTo>
                  <a:pt x="528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74901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4191000" y="4572000"/>
            <a:ext cx="1447800" cy="0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06" name="Freeform 42"/>
          <p:cNvSpPr>
            <a:spLocks/>
          </p:cNvSpPr>
          <p:nvPr/>
        </p:nvSpPr>
        <p:spPr bwMode="auto">
          <a:xfrm>
            <a:off x="4191000" y="3657600"/>
            <a:ext cx="609600" cy="1447800"/>
          </a:xfrm>
          <a:custGeom>
            <a:avLst/>
            <a:gdLst>
              <a:gd name="T0" fmla="*/ 967740089 w 384"/>
              <a:gd name="T1" fmla="*/ 0 h 912"/>
              <a:gd name="T2" fmla="*/ 0 w 384"/>
              <a:gd name="T3" fmla="*/ 1451610008 h 912"/>
              <a:gd name="T4" fmla="*/ 967740089 w 384"/>
              <a:gd name="T5" fmla="*/ 2147483647 h 912"/>
              <a:gd name="T6" fmla="*/ 967740089 w 384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912"/>
              <a:gd name="T14" fmla="*/ 384 w 38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912">
                <a:moveTo>
                  <a:pt x="384" y="0"/>
                </a:moveTo>
                <a:lnTo>
                  <a:pt x="0" y="576"/>
                </a:lnTo>
                <a:lnTo>
                  <a:pt x="384" y="912"/>
                </a:lnTo>
                <a:lnTo>
                  <a:pt x="384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07" name="Freeform 43"/>
          <p:cNvSpPr>
            <a:spLocks/>
          </p:cNvSpPr>
          <p:nvPr/>
        </p:nvSpPr>
        <p:spPr bwMode="auto">
          <a:xfrm>
            <a:off x="4800600" y="3657600"/>
            <a:ext cx="838200" cy="1447800"/>
          </a:xfrm>
          <a:custGeom>
            <a:avLst/>
            <a:gdLst>
              <a:gd name="T0" fmla="*/ 0 w 528"/>
              <a:gd name="T1" fmla="*/ 0 h 912"/>
              <a:gd name="T2" fmla="*/ 0 w 528"/>
              <a:gd name="T3" fmla="*/ 2147483647 h 912"/>
              <a:gd name="T4" fmla="*/ 1330642282 w 528"/>
              <a:gd name="T5" fmla="*/ 1451610008 h 912"/>
              <a:gd name="T6" fmla="*/ 0 w 528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912"/>
              <a:gd name="T14" fmla="*/ 528 w 52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912">
                <a:moveTo>
                  <a:pt x="0" y="0"/>
                </a:moveTo>
                <a:lnTo>
                  <a:pt x="0" y="912"/>
                </a:lnTo>
                <a:lnTo>
                  <a:pt x="528" y="576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4" name="Text Box 44"/>
          <p:cNvSpPr txBox="1">
            <a:spLocks noChangeArrowheads="1"/>
          </p:cNvSpPr>
          <p:nvPr/>
        </p:nvSpPr>
        <p:spPr bwMode="auto">
          <a:xfrm>
            <a:off x="4114800" y="53340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tetrahedron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87500" y="5330825"/>
            <a:ext cx="1752600" cy="917575"/>
            <a:chOff x="2928" y="2302"/>
            <a:chExt cx="1104" cy="578"/>
          </a:xfrm>
        </p:grpSpPr>
        <p:sp>
          <p:nvSpPr>
            <p:cNvPr id="28726" name="Rectangle 46"/>
            <p:cNvSpPr>
              <a:spLocks noChangeArrowheads="1"/>
            </p:cNvSpPr>
            <p:nvPr/>
          </p:nvSpPr>
          <p:spPr bwMode="auto">
            <a:xfrm>
              <a:off x="2928" y="2304"/>
              <a:ext cx="110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Text Box 47"/>
            <p:cNvSpPr txBox="1">
              <a:spLocks noChangeArrowheads="1"/>
            </p:cNvSpPr>
            <p:nvPr/>
          </p:nvSpPr>
          <p:spPr bwMode="auto">
            <a:xfrm>
              <a:off x="3091" y="2302"/>
              <a:ext cx="80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tetrahedral</a:t>
              </a:r>
            </a:p>
            <a:p>
              <a:pPr algn="ctr"/>
              <a:r>
                <a:rPr lang="en-US">
                  <a:solidFill>
                    <a:schemeClr val="bg2"/>
                  </a:solidFill>
                </a:rPr>
                <a:t>shape of</a:t>
              </a:r>
            </a:p>
            <a:p>
              <a:pPr algn="ctr"/>
              <a:r>
                <a:rPr lang="en-US">
                  <a:solidFill>
                    <a:schemeClr val="bg2"/>
                  </a:solidFill>
                </a:rPr>
                <a:t>methane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721475" y="3352800"/>
            <a:ext cx="1387475" cy="1798638"/>
            <a:chOff x="1584" y="2736"/>
            <a:chExt cx="874" cy="1133"/>
          </a:xfrm>
        </p:grpSpPr>
        <p:sp>
          <p:nvSpPr>
            <p:cNvPr id="28716" name="Freeform 49"/>
            <p:cNvSpPr>
              <a:spLocks/>
            </p:cNvSpPr>
            <p:nvPr/>
          </p:nvSpPr>
          <p:spPr bwMode="auto">
            <a:xfrm>
              <a:off x="1985" y="3401"/>
              <a:ext cx="66" cy="181"/>
            </a:xfrm>
            <a:custGeom>
              <a:avLst/>
              <a:gdLst>
                <a:gd name="T0" fmla="*/ 41 w 66"/>
                <a:gd name="T1" fmla="*/ 6 h 181"/>
                <a:gd name="T2" fmla="*/ 66 w 66"/>
                <a:gd name="T3" fmla="*/ 168 h 181"/>
                <a:gd name="T4" fmla="*/ 0 w 66"/>
                <a:gd name="T5" fmla="*/ 181 h 181"/>
                <a:gd name="T6" fmla="*/ 7 w 66"/>
                <a:gd name="T7" fmla="*/ 0 h 181"/>
                <a:gd name="T8" fmla="*/ 41 w 66"/>
                <a:gd name="T9" fmla="*/ 6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81"/>
                <a:gd name="T17" fmla="*/ 66 w 66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81">
                  <a:moveTo>
                    <a:pt x="41" y="6"/>
                  </a:moveTo>
                  <a:lnTo>
                    <a:pt x="66" y="168"/>
                  </a:lnTo>
                  <a:lnTo>
                    <a:pt x="0" y="181"/>
                  </a:lnTo>
                  <a:lnTo>
                    <a:pt x="7" y="0"/>
                  </a:lnTo>
                  <a:lnTo>
                    <a:pt x="41" y="6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7" name="Freeform 50"/>
            <p:cNvSpPr>
              <a:spLocks/>
            </p:cNvSpPr>
            <p:nvPr/>
          </p:nvSpPr>
          <p:spPr bwMode="auto">
            <a:xfrm>
              <a:off x="1763" y="3351"/>
              <a:ext cx="109" cy="92"/>
            </a:xfrm>
            <a:custGeom>
              <a:avLst/>
              <a:gdLst>
                <a:gd name="T0" fmla="*/ 0 w 109"/>
                <a:gd name="T1" fmla="*/ 59 h 92"/>
                <a:gd name="T2" fmla="*/ 79 w 109"/>
                <a:gd name="T3" fmla="*/ 0 h 92"/>
                <a:gd name="T4" fmla="*/ 109 w 109"/>
                <a:gd name="T5" fmla="*/ 38 h 92"/>
                <a:gd name="T6" fmla="*/ 9 w 109"/>
                <a:gd name="T7" fmla="*/ 92 h 92"/>
                <a:gd name="T8" fmla="*/ 0 w 109"/>
                <a:gd name="T9" fmla="*/ 59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92"/>
                <a:gd name="T17" fmla="*/ 109 w 10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92">
                  <a:moveTo>
                    <a:pt x="0" y="59"/>
                  </a:moveTo>
                  <a:lnTo>
                    <a:pt x="79" y="0"/>
                  </a:lnTo>
                  <a:lnTo>
                    <a:pt x="109" y="38"/>
                  </a:lnTo>
                  <a:lnTo>
                    <a:pt x="9" y="92"/>
                  </a:lnTo>
                  <a:lnTo>
                    <a:pt x="0" y="59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8" name="Freeform 51"/>
            <p:cNvSpPr>
              <a:spLocks/>
            </p:cNvSpPr>
            <p:nvPr/>
          </p:nvSpPr>
          <p:spPr bwMode="auto">
            <a:xfrm>
              <a:off x="1970" y="2954"/>
              <a:ext cx="45" cy="199"/>
            </a:xfrm>
            <a:custGeom>
              <a:avLst/>
              <a:gdLst>
                <a:gd name="T0" fmla="*/ 21 w 45"/>
                <a:gd name="T1" fmla="*/ 199 h 199"/>
                <a:gd name="T2" fmla="*/ 0 w 45"/>
                <a:gd name="T3" fmla="*/ 6 h 199"/>
                <a:gd name="T4" fmla="*/ 39 w 45"/>
                <a:gd name="T5" fmla="*/ 0 h 199"/>
                <a:gd name="T6" fmla="*/ 45 w 45"/>
                <a:gd name="T7" fmla="*/ 199 h 199"/>
                <a:gd name="T8" fmla="*/ 21 w 45"/>
                <a:gd name="T9" fmla="*/ 199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99"/>
                <a:gd name="T17" fmla="*/ 45 w 45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99">
                  <a:moveTo>
                    <a:pt x="21" y="199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45" y="199"/>
                  </a:lnTo>
                  <a:lnTo>
                    <a:pt x="21" y="199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9" name="Freeform 52"/>
            <p:cNvSpPr>
              <a:spLocks/>
            </p:cNvSpPr>
            <p:nvPr/>
          </p:nvSpPr>
          <p:spPr bwMode="auto">
            <a:xfrm>
              <a:off x="2117" y="3324"/>
              <a:ext cx="162" cy="81"/>
            </a:xfrm>
            <a:custGeom>
              <a:avLst/>
              <a:gdLst>
                <a:gd name="T0" fmla="*/ 0 w 162"/>
                <a:gd name="T1" fmla="*/ 0 h 81"/>
                <a:gd name="T2" fmla="*/ 162 w 162"/>
                <a:gd name="T3" fmla="*/ 57 h 81"/>
                <a:gd name="T4" fmla="*/ 156 w 162"/>
                <a:gd name="T5" fmla="*/ 81 h 81"/>
                <a:gd name="T6" fmla="*/ 0 w 162"/>
                <a:gd name="T7" fmla="*/ 33 h 81"/>
                <a:gd name="T8" fmla="*/ 0 w 162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81"/>
                <a:gd name="T17" fmla="*/ 162 w 16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81">
                  <a:moveTo>
                    <a:pt x="0" y="0"/>
                  </a:moveTo>
                  <a:lnTo>
                    <a:pt x="162" y="57"/>
                  </a:lnTo>
                  <a:lnTo>
                    <a:pt x="156" y="81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8720" name="Group 53"/>
            <p:cNvGrpSpPr>
              <a:grpSpLocks/>
            </p:cNvGrpSpPr>
            <p:nvPr/>
          </p:nvGrpSpPr>
          <p:grpSpPr bwMode="auto">
            <a:xfrm>
              <a:off x="1584" y="2736"/>
              <a:ext cx="874" cy="1133"/>
              <a:chOff x="1584" y="2736"/>
              <a:chExt cx="874" cy="1133"/>
            </a:xfrm>
          </p:grpSpPr>
          <p:sp>
            <p:nvSpPr>
              <p:cNvPr id="62518" name="Oval 54"/>
              <p:cNvSpPr>
                <a:spLocks noChangeAspect="1" noChangeArrowheads="1"/>
              </p:cNvSpPr>
              <p:nvPr/>
            </p:nvSpPr>
            <p:spPr bwMode="auto">
              <a:xfrm>
                <a:off x="1824" y="3120"/>
                <a:ext cx="328" cy="32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tx1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22" name="Oval 55"/>
              <p:cNvSpPr>
                <a:spLocks noChangeAspect="1" noChangeArrowheads="1"/>
              </p:cNvSpPr>
              <p:nvPr/>
            </p:nvSpPr>
            <p:spPr bwMode="auto">
              <a:xfrm>
                <a:off x="2256" y="3312"/>
                <a:ext cx="202" cy="202"/>
              </a:xfrm>
              <a:prstGeom prst="ellipse">
                <a:avLst/>
              </a:prstGeom>
              <a:gradFill rotWithShape="1">
                <a:gsLst>
                  <a:gs pos="0">
                    <a:srgbClr val="FFEEA7"/>
                  </a:gs>
                  <a:gs pos="100000">
                    <a:srgbClr val="FFFF99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Oval 56"/>
              <p:cNvSpPr>
                <a:spLocks noChangeAspect="1" noChangeArrowheads="1"/>
              </p:cNvSpPr>
              <p:nvPr/>
            </p:nvSpPr>
            <p:spPr bwMode="auto">
              <a:xfrm>
                <a:off x="1872" y="2736"/>
                <a:ext cx="242" cy="242"/>
              </a:xfrm>
              <a:prstGeom prst="ellipse">
                <a:avLst/>
              </a:prstGeom>
              <a:gradFill rotWithShape="1">
                <a:gsLst>
                  <a:gs pos="0">
                    <a:srgbClr val="FFEEA7"/>
                  </a:gs>
                  <a:gs pos="50000">
                    <a:srgbClr val="FFFF99"/>
                  </a:gs>
                  <a:gs pos="100000">
                    <a:srgbClr val="FFEEA7"/>
                  </a:gs>
                </a:gsLst>
                <a:lin ang="5400000" scaled="1"/>
              </a:gra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Oval 57"/>
              <p:cNvSpPr>
                <a:spLocks noChangeAspect="1" noChangeArrowheads="1"/>
              </p:cNvSpPr>
              <p:nvPr/>
            </p:nvSpPr>
            <p:spPr bwMode="auto">
              <a:xfrm>
                <a:off x="1584" y="3360"/>
                <a:ext cx="202" cy="202"/>
              </a:xfrm>
              <a:prstGeom prst="ellipse">
                <a:avLst/>
              </a:prstGeom>
              <a:gradFill rotWithShape="1">
                <a:gsLst>
                  <a:gs pos="0">
                    <a:srgbClr val="FFEEA7"/>
                  </a:gs>
                  <a:gs pos="100000">
                    <a:srgbClr val="FFFF99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Oval 58"/>
              <p:cNvSpPr>
                <a:spLocks noChangeAspect="1" noChangeArrowheads="1"/>
              </p:cNvSpPr>
              <p:nvPr/>
            </p:nvSpPr>
            <p:spPr bwMode="auto">
              <a:xfrm>
                <a:off x="1872" y="3552"/>
                <a:ext cx="317" cy="317"/>
              </a:xfrm>
              <a:prstGeom prst="ellipse">
                <a:avLst/>
              </a:prstGeom>
              <a:gradFill rotWithShape="1">
                <a:gsLst>
                  <a:gs pos="0">
                    <a:srgbClr val="FFEEA7"/>
                  </a:gs>
                  <a:gs pos="100000">
                    <a:srgbClr val="FFFF99"/>
                  </a:gs>
                </a:gsLst>
                <a:path path="rect">
                  <a:fillToRect t="100000" r="100000"/>
                </a:path>
              </a:gradFill>
              <a:ln w="9525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1371600" y="3352800"/>
            <a:ext cx="2120900" cy="1981200"/>
            <a:chOff x="2792" y="1056"/>
            <a:chExt cx="1336" cy="1248"/>
          </a:xfrm>
        </p:grpSpPr>
        <p:sp>
          <p:nvSpPr>
            <p:cNvPr id="28698" name="Freeform 60"/>
            <p:cNvSpPr>
              <a:spLocks/>
            </p:cNvSpPr>
            <p:nvPr/>
          </p:nvSpPr>
          <p:spPr bwMode="auto">
            <a:xfrm>
              <a:off x="3036" y="1788"/>
              <a:ext cx="297" cy="347"/>
            </a:xfrm>
            <a:custGeom>
              <a:avLst/>
              <a:gdLst>
                <a:gd name="T0" fmla="*/ 297 w 297"/>
                <a:gd name="T1" fmla="*/ 0 h 347"/>
                <a:gd name="T2" fmla="*/ 0 w 297"/>
                <a:gd name="T3" fmla="*/ 56 h 347"/>
                <a:gd name="T4" fmla="*/ 212 w 297"/>
                <a:gd name="T5" fmla="*/ 347 h 347"/>
                <a:gd name="T6" fmla="*/ 297 w 297"/>
                <a:gd name="T7" fmla="*/ 0 h 3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"/>
                <a:gd name="T13" fmla="*/ 0 h 347"/>
                <a:gd name="T14" fmla="*/ 297 w 297"/>
                <a:gd name="T15" fmla="*/ 347 h 3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" h="347">
                  <a:moveTo>
                    <a:pt x="297" y="0"/>
                  </a:moveTo>
                  <a:lnTo>
                    <a:pt x="0" y="56"/>
                  </a:lnTo>
                  <a:lnTo>
                    <a:pt x="212" y="34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9" name="Freeform 61"/>
            <p:cNvSpPr>
              <a:spLocks/>
            </p:cNvSpPr>
            <p:nvPr/>
          </p:nvSpPr>
          <p:spPr bwMode="auto">
            <a:xfrm>
              <a:off x="3245" y="1298"/>
              <a:ext cx="213" cy="834"/>
            </a:xfrm>
            <a:custGeom>
              <a:avLst/>
              <a:gdLst>
                <a:gd name="T0" fmla="*/ 0 w 213"/>
                <a:gd name="T1" fmla="*/ 834 h 834"/>
                <a:gd name="T2" fmla="*/ 202 w 213"/>
                <a:gd name="T3" fmla="*/ 468 h 834"/>
                <a:gd name="T4" fmla="*/ 213 w 213"/>
                <a:gd name="T5" fmla="*/ 0 h 834"/>
                <a:gd name="T6" fmla="*/ 0 w 213"/>
                <a:gd name="T7" fmla="*/ 834 h 8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834"/>
                <a:gd name="T14" fmla="*/ 213 w 213"/>
                <a:gd name="T15" fmla="*/ 834 h 8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834">
                  <a:moveTo>
                    <a:pt x="0" y="834"/>
                  </a:moveTo>
                  <a:lnTo>
                    <a:pt x="202" y="468"/>
                  </a:lnTo>
                  <a:lnTo>
                    <a:pt x="213" y="0"/>
                  </a:lnTo>
                  <a:lnTo>
                    <a:pt x="0" y="834"/>
                  </a:lnTo>
                  <a:close/>
                </a:path>
              </a:pathLst>
            </a:custGeom>
            <a:gradFill rotWithShape="1">
              <a:gsLst>
                <a:gs pos="0">
                  <a:srgbClr val="FFEEA7"/>
                </a:gs>
                <a:gs pos="100000">
                  <a:srgbClr val="FFDAA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0" name="Freeform 62"/>
            <p:cNvSpPr>
              <a:spLocks/>
            </p:cNvSpPr>
            <p:nvPr/>
          </p:nvSpPr>
          <p:spPr bwMode="auto">
            <a:xfrm>
              <a:off x="3036" y="1296"/>
              <a:ext cx="852" cy="837"/>
            </a:xfrm>
            <a:custGeom>
              <a:avLst/>
              <a:gdLst>
                <a:gd name="T0" fmla="*/ 420 w 852"/>
                <a:gd name="T1" fmla="*/ 0 h 837"/>
                <a:gd name="T2" fmla="*/ 0 w 852"/>
                <a:gd name="T3" fmla="*/ 543 h 837"/>
                <a:gd name="T4" fmla="*/ 210 w 852"/>
                <a:gd name="T5" fmla="*/ 837 h 837"/>
                <a:gd name="T6" fmla="*/ 852 w 852"/>
                <a:gd name="T7" fmla="*/ 672 h 837"/>
                <a:gd name="T8" fmla="*/ 420 w 852"/>
                <a:gd name="T9" fmla="*/ 0 h 8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2"/>
                <a:gd name="T16" fmla="*/ 0 h 837"/>
                <a:gd name="T17" fmla="*/ 852 w 852"/>
                <a:gd name="T18" fmla="*/ 837 h 8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837">
                  <a:moveTo>
                    <a:pt x="420" y="0"/>
                  </a:moveTo>
                  <a:lnTo>
                    <a:pt x="0" y="543"/>
                  </a:lnTo>
                  <a:lnTo>
                    <a:pt x="210" y="837"/>
                  </a:lnTo>
                  <a:lnTo>
                    <a:pt x="852" y="672"/>
                  </a:lnTo>
                  <a:lnTo>
                    <a:pt x="420" y="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1" name="Freeform 63"/>
            <p:cNvSpPr>
              <a:spLocks/>
            </p:cNvSpPr>
            <p:nvPr/>
          </p:nvSpPr>
          <p:spPr bwMode="auto">
            <a:xfrm>
              <a:off x="3039" y="1296"/>
              <a:ext cx="417" cy="543"/>
            </a:xfrm>
            <a:custGeom>
              <a:avLst/>
              <a:gdLst>
                <a:gd name="T0" fmla="*/ 0 w 417"/>
                <a:gd name="T1" fmla="*/ 543 h 543"/>
                <a:gd name="T2" fmla="*/ 296 w 417"/>
                <a:gd name="T3" fmla="*/ 491 h 543"/>
                <a:gd name="T4" fmla="*/ 417 w 417"/>
                <a:gd name="T5" fmla="*/ 0 h 543"/>
                <a:gd name="T6" fmla="*/ 0 w 417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543"/>
                <a:gd name="T14" fmla="*/ 417 w 417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543">
                  <a:moveTo>
                    <a:pt x="0" y="543"/>
                  </a:moveTo>
                  <a:lnTo>
                    <a:pt x="296" y="491"/>
                  </a:lnTo>
                  <a:lnTo>
                    <a:pt x="417" y="0"/>
                  </a:lnTo>
                  <a:lnTo>
                    <a:pt x="0" y="543"/>
                  </a:ln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EEA7"/>
                </a:gs>
              </a:gsLst>
              <a:lin ang="0" scaled="1"/>
            </a:gradFill>
            <a:ln w="9525">
              <a:noFill/>
              <a:prstDash val="lg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2" name="Freeform 64"/>
            <p:cNvSpPr>
              <a:spLocks/>
            </p:cNvSpPr>
            <p:nvPr/>
          </p:nvSpPr>
          <p:spPr bwMode="auto">
            <a:xfrm>
              <a:off x="3036" y="1764"/>
              <a:ext cx="408" cy="369"/>
            </a:xfrm>
            <a:custGeom>
              <a:avLst/>
              <a:gdLst>
                <a:gd name="T0" fmla="*/ 0 w 408"/>
                <a:gd name="T1" fmla="*/ 77 h 369"/>
                <a:gd name="T2" fmla="*/ 408 w 408"/>
                <a:gd name="T3" fmla="*/ 0 h 369"/>
                <a:gd name="T4" fmla="*/ 207 w 408"/>
                <a:gd name="T5" fmla="*/ 369 h 369"/>
                <a:gd name="T6" fmla="*/ 0 w 408"/>
                <a:gd name="T7" fmla="*/ 77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369"/>
                <a:gd name="T14" fmla="*/ 408 w 408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369">
                  <a:moveTo>
                    <a:pt x="0" y="77"/>
                  </a:moveTo>
                  <a:lnTo>
                    <a:pt x="408" y="0"/>
                  </a:lnTo>
                  <a:lnTo>
                    <a:pt x="207" y="369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Freeform 65"/>
            <p:cNvSpPr>
              <a:spLocks/>
            </p:cNvSpPr>
            <p:nvPr/>
          </p:nvSpPr>
          <p:spPr bwMode="auto">
            <a:xfrm>
              <a:off x="3449" y="1296"/>
              <a:ext cx="439" cy="672"/>
            </a:xfrm>
            <a:custGeom>
              <a:avLst/>
              <a:gdLst>
                <a:gd name="T0" fmla="*/ 7 w 439"/>
                <a:gd name="T1" fmla="*/ 0 h 672"/>
                <a:gd name="T2" fmla="*/ 0 w 439"/>
                <a:gd name="T3" fmla="*/ 470 h 672"/>
                <a:gd name="T4" fmla="*/ 439 w 439"/>
                <a:gd name="T5" fmla="*/ 672 h 672"/>
                <a:gd name="T6" fmla="*/ 7 w 439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672"/>
                <a:gd name="T14" fmla="*/ 439 w 439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672">
                  <a:moveTo>
                    <a:pt x="7" y="0"/>
                  </a:moveTo>
                  <a:lnTo>
                    <a:pt x="0" y="470"/>
                  </a:lnTo>
                  <a:lnTo>
                    <a:pt x="439" y="67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597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4" name="Freeform 66"/>
            <p:cNvSpPr>
              <a:spLocks/>
            </p:cNvSpPr>
            <p:nvPr/>
          </p:nvSpPr>
          <p:spPr bwMode="auto">
            <a:xfrm>
              <a:off x="3251" y="1763"/>
              <a:ext cx="634" cy="369"/>
            </a:xfrm>
            <a:custGeom>
              <a:avLst/>
              <a:gdLst>
                <a:gd name="T0" fmla="*/ 193 w 634"/>
                <a:gd name="T1" fmla="*/ 0 h 369"/>
                <a:gd name="T2" fmla="*/ 634 w 634"/>
                <a:gd name="T3" fmla="*/ 204 h 369"/>
                <a:gd name="T4" fmla="*/ 0 w 634"/>
                <a:gd name="T5" fmla="*/ 369 h 369"/>
                <a:gd name="T6" fmla="*/ 193 w 634"/>
                <a:gd name="T7" fmla="*/ 0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4"/>
                <a:gd name="T13" fmla="*/ 0 h 369"/>
                <a:gd name="T14" fmla="*/ 634 w 634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4" h="369">
                  <a:moveTo>
                    <a:pt x="193" y="0"/>
                  </a:moveTo>
                  <a:lnTo>
                    <a:pt x="634" y="204"/>
                  </a:lnTo>
                  <a:lnTo>
                    <a:pt x="0" y="36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CC8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5" name="Freeform 67"/>
            <p:cNvSpPr>
              <a:spLocks/>
            </p:cNvSpPr>
            <p:nvPr/>
          </p:nvSpPr>
          <p:spPr bwMode="auto">
            <a:xfrm>
              <a:off x="3248" y="1296"/>
              <a:ext cx="208" cy="836"/>
            </a:xfrm>
            <a:custGeom>
              <a:avLst/>
              <a:gdLst>
                <a:gd name="T0" fmla="*/ 208 w 208"/>
                <a:gd name="T1" fmla="*/ 0 h 836"/>
                <a:gd name="T2" fmla="*/ 0 w 208"/>
                <a:gd name="T3" fmla="*/ 836 h 836"/>
                <a:gd name="T4" fmla="*/ 0 60000 65536"/>
                <a:gd name="T5" fmla="*/ 0 60000 65536"/>
                <a:gd name="T6" fmla="*/ 0 w 208"/>
                <a:gd name="T7" fmla="*/ 0 h 836"/>
                <a:gd name="T8" fmla="*/ 208 w 208"/>
                <a:gd name="T9" fmla="*/ 836 h 8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" h="836">
                  <a:moveTo>
                    <a:pt x="208" y="0"/>
                  </a:moveTo>
                  <a:lnTo>
                    <a:pt x="0" y="836"/>
                  </a:lnTo>
                </a:path>
              </a:pathLst>
            </a:cu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6" name="Freeform 68"/>
            <p:cNvSpPr>
              <a:spLocks/>
            </p:cNvSpPr>
            <p:nvPr/>
          </p:nvSpPr>
          <p:spPr bwMode="auto">
            <a:xfrm>
              <a:off x="3041" y="1848"/>
              <a:ext cx="847" cy="119"/>
            </a:xfrm>
            <a:custGeom>
              <a:avLst/>
              <a:gdLst>
                <a:gd name="T0" fmla="*/ 0 w 847"/>
                <a:gd name="T1" fmla="*/ 0 h 119"/>
                <a:gd name="T2" fmla="*/ 847 w 847"/>
                <a:gd name="T3" fmla="*/ 119 h 119"/>
                <a:gd name="T4" fmla="*/ 0 60000 65536"/>
                <a:gd name="T5" fmla="*/ 0 60000 65536"/>
                <a:gd name="T6" fmla="*/ 0 w 847"/>
                <a:gd name="T7" fmla="*/ 0 h 119"/>
                <a:gd name="T8" fmla="*/ 847 w 847"/>
                <a:gd name="T9" fmla="*/ 119 h 1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7" h="119">
                  <a:moveTo>
                    <a:pt x="0" y="0"/>
                  </a:moveTo>
                  <a:lnTo>
                    <a:pt x="847" y="119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7" name="Text Box 69"/>
            <p:cNvSpPr txBox="1">
              <a:spLocks noChangeArrowheads="1"/>
            </p:cNvSpPr>
            <p:nvPr/>
          </p:nvSpPr>
          <p:spPr bwMode="auto">
            <a:xfrm>
              <a:off x="3464" y="1536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28708" name="Text Box 70"/>
            <p:cNvSpPr txBox="1">
              <a:spLocks noChangeArrowheads="1"/>
            </p:cNvSpPr>
            <p:nvPr/>
          </p:nvSpPr>
          <p:spPr bwMode="auto">
            <a:xfrm>
              <a:off x="2792" y="168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09" name="Text Box 71"/>
            <p:cNvSpPr txBox="1">
              <a:spLocks noChangeArrowheads="1"/>
            </p:cNvSpPr>
            <p:nvPr/>
          </p:nvSpPr>
          <p:spPr bwMode="auto">
            <a:xfrm>
              <a:off x="3896" y="181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10" name="Text Box 72"/>
            <p:cNvSpPr txBox="1">
              <a:spLocks noChangeArrowheads="1"/>
            </p:cNvSpPr>
            <p:nvPr/>
          </p:nvSpPr>
          <p:spPr bwMode="auto">
            <a:xfrm>
              <a:off x="3360" y="1056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8711" name="Freeform 73"/>
            <p:cNvSpPr>
              <a:spLocks/>
            </p:cNvSpPr>
            <p:nvPr/>
          </p:nvSpPr>
          <p:spPr bwMode="auto">
            <a:xfrm>
              <a:off x="3447" y="1296"/>
              <a:ext cx="9" cy="468"/>
            </a:xfrm>
            <a:custGeom>
              <a:avLst/>
              <a:gdLst>
                <a:gd name="T0" fmla="*/ 9 w 9"/>
                <a:gd name="T1" fmla="*/ 0 h 468"/>
                <a:gd name="T2" fmla="*/ 0 w 9"/>
                <a:gd name="T3" fmla="*/ 468 h 468"/>
                <a:gd name="T4" fmla="*/ 0 60000 65536"/>
                <a:gd name="T5" fmla="*/ 0 60000 65536"/>
                <a:gd name="T6" fmla="*/ 0 w 9"/>
                <a:gd name="T7" fmla="*/ 0 h 468"/>
                <a:gd name="T8" fmla="*/ 9 w 9"/>
                <a:gd name="T9" fmla="*/ 468 h 4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468">
                  <a:moveTo>
                    <a:pt x="9" y="0"/>
                  </a:moveTo>
                  <a:lnTo>
                    <a:pt x="0" y="46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2" name="Freeform 74"/>
            <p:cNvSpPr>
              <a:spLocks/>
            </p:cNvSpPr>
            <p:nvPr/>
          </p:nvSpPr>
          <p:spPr bwMode="auto">
            <a:xfrm>
              <a:off x="3249" y="1764"/>
              <a:ext cx="192" cy="366"/>
            </a:xfrm>
            <a:custGeom>
              <a:avLst/>
              <a:gdLst>
                <a:gd name="T0" fmla="*/ 192 w 192"/>
                <a:gd name="T1" fmla="*/ 0 h 366"/>
                <a:gd name="T2" fmla="*/ 0 w 192"/>
                <a:gd name="T3" fmla="*/ 366 h 366"/>
                <a:gd name="T4" fmla="*/ 0 w 192"/>
                <a:gd name="T5" fmla="*/ 363 h 366"/>
                <a:gd name="T6" fmla="*/ 0 60000 65536"/>
                <a:gd name="T7" fmla="*/ 0 60000 65536"/>
                <a:gd name="T8" fmla="*/ 0 60000 65536"/>
                <a:gd name="T9" fmla="*/ 0 w 192"/>
                <a:gd name="T10" fmla="*/ 0 h 366"/>
                <a:gd name="T11" fmla="*/ 192 w 192"/>
                <a:gd name="T12" fmla="*/ 366 h 3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66">
                  <a:moveTo>
                    <a:pt x="192" y="0"/>
                  </a:moveTo>
                  <a:lnTo>
                    <a:pt x="0" y="366"/>
                  </a:lnTo>
                  <a:lnTo>
                    <a:pt x="0" y="363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3" name="Freeform 75"/>
            <p:cNvSpPr>
              <a:spLocks/>
            </p:cNvSpPr>
            <p:nvPr/>
          </p:nvSpPr>
          <p:spPr bwMode="auto">
            <a:xfrm>
              <a:off x="3038" y="1764"/>
              <a:ext cx="408" cy="78"/>
            </a:xfrm>
            <a:custGeom>
              <a:avLst/>
              <a:gdLst>
                <a:gd name="T0" fmla="*/ 408 w 408"/>
                <a:gd name="T1" fmla="*/ 0 h 78"/>
                <a:gd name="T2" fmla="*/ 0 w 408"/>
                <a:gd name="T3" fmla="*/ 78 h 78"/>
                <a:gd name="T4" fmla="*/ 0 60000 65536"/>
                <a:gd name="T5" fmla="*/ 0 60000 65536"/>
                <a:gd name="T6" fmla="*/ 0 w 408"/>
                <a:gd name="T7" fmla="*/ 0 h 78"/>
                <a:gd name="T8" fmla="*/ 408 w 408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78">
                  <a:moveTo>
                    <a:pt x="408" y="0"/>
                  </a:moveTo>
                  <a:lnTo>
                    <a:pt x="0" y="7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4" name="Freeform 76"/>
            <p:cNvSpPr>
              <a:spLocks/>
            </p:cNvSpPr>
            <p:nvPr/>
          </p:nvSpPr>
          <p:spPr bwMode="auto">
            <a:xfrm>
              <a:off x="3446" y="1766"/>
              <a:ext cx="442" cy="202"/>
            </a:xfrm>
            <a:custGeom>
              <a:avLst/>
              <a:gdLst>
                <a:gd name="T0" fmla="*/ 0 w 442"/>
                <a:gd name="T1" fmla="*/ 0 h 202"/>
                <a:gd name="T2" fmla="*/ 442 w 442"/>
                <a:gd name="T3" fmla="*/ 202 h 202"/>
                <a:gd name="T4" fmla="*/ 0 60000 65536"/>
                <a:gd name="T5" fmla="*/ 0 60000 65536"/>
                <a:gd name="T6" fmla="*/ 0 w 442"/>
                <a:gd name="T7" fmla="*/ 0 h 202"/>
                <a:gd name="T8" fmla="*/ 442 w 442"/>
                <a:gd name="T9" fmla="*/ 202 h 2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2" h="202">
                  <a:moveTo>
                    <a:pt x="0" y="0"/>
                  </a:moveTo>
                  <a:lnTo>
                    <a:pt x="442" y="202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15" name="Text Box 77"/>
            <p:cNvSpPr txBox="1">
              <a:spLocks noChangeArrowheads="1"/>
            </p:cNvSpPr>
            <p:nvPr/>
          </p:nvSpPr>
          <p:spPr bwMode="auto">
            <a:xfrm>
              <a:off x="3024" y="205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H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98" grpId="0" animBg="1"/>
      <p:bldP spid="62499" grpId="0" animBg="1"/>
      <p:bldP spid="62503" grpId="0" animBg="1"/>
      <p:bldP spid="62504" grpId="0" animBg="1"/>
      <p:bldP spid="62505" grpId="0" animBg="1"/>
      <p:bldP spid="62506" grpId="0" animBg="1"/>
      <p:bldP spid="625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3400" y="4648200"/>
            <a:ext cx="83058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2438400"/>
            <a:ext cx="83058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Methane &amp; Carbon Tetrachloride</a:t>
            </a:r>
          </a:p>
        </p:txBody>
      </p:sp>
      <p:pic>
        <p:nvPicPr>
          <p:cNvPr id="63493" name="Picture 5" descr="untitled-18"/>
          <p:cNvPicPr>
            <a:picLocks noChangeAspect="1" noChangeArrowheads="1"/>
          </p:cNvPicPr>
          <p:nvPr/>
        </p:nvPicPr>
        <p:blipFill>
          <a:blip r:embed="rId3" cstate="print">
            <a:lum bright="2000" contrast="12000"/>
          </a:blip>
          <a:srcRect l="74585" t="33679" r="3427" b="11887"/>
          <a:stretch>
            <a:fillRect/>
          </a:stretch>
        </p:blipFill>
        <p:spPr bwMode="auto">
          <a:xfrm>
            <a:off x="6858000" y="2441575"/>
            <a:ext cx="19780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0550" y="1568450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molecular </a:t>
            </a:r>
          </a:p>
          <a:p>
            <a:r>
              <a:rPr lang="en-US"/>
              <a:t> formula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346325" y="156845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structural </a:t>
            </a:r>
          </a:p>
          <a:p>
            <a:r>
              <a:rPr lang="en-US"/>
              <a:t> formula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708525" y="156845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molecular</a:t>
            </a:r>
          </a:p>
          <a:p>
            <a:r>
              <a:rPr lang="en-US"/>
              <a:t>   shape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994525" y="156845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ball-and-stick</a:t>
            </a:r>
          </a:p>
          <a:p>
            <a:r>
              <a:rPr lang="en-US"/>
              <a:t>     model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27075" y="3135313"/>
            <a:ext cx="6445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CH</a:t>
            </a:r>
            <a:r>
              <a:rPr lang="en-US" sz="2000" b="1" baseline="-25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33600" y="2667000"/>
            <a:ext cx="1371600" cy="1447800"/>
            <a:chOff x="240" y="672"/>
            <a:chExt cx="864" cy="912"/>
          </a:xfrm>
        </p:grpSpPr>
        <p:sp>
          <p:nvSpPr>
            <p:cNvPr id="29780" name="Text Box 12"/>
            <p:cNvSpPr txBox="1">
              <a:spLocks noChangeArrowheads="1"/>
            </p:cNvSpPr>
            <p:nvPr/>
          </p:nvSpPr>
          <p:spPr bwMode="auto">
            <a:xfrm>
              <a:off x="566" y="101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29781" name="Text Box 13"/>
            <p:cNvSpPr txBox="1">
              <a:spLocks noChangeArrowheads="1"/>
            </p:cNvSpPr>
            <p:nvPr/>
          </p:nvSpPr>
          <p:spPr bwMode="auto">
            <a:xfrm>
              <a:off x="576" y="133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82" name="Text Box 14"/>
            <p:cNvSpPr txBox="1">
              <a:spLocks noChangeArrowheads="1"/>
            </p:cNvSpPr>
            <p:nvPr/>
          </p:nvSpPr>
          <p:spPr bwMode="auto">
            <a:xfrm>
              <a:off x="576" y="672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83" name="Text Box 15"/>
            <p:cNvSpPr txBox="1">
              <a:spLocks noChangeArrowheads="1"/>
            </p:cNvSpPr>
            <p:nvPr/>
          </p:nvSpPr>
          <p:spPr bwMode="auto">
            <a:xfrm>
              <a:off x="872" y="100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84" name="Text Box 16"/>
            <p:cNvSpPr txBox="1">
              <a:spLocks noChangeArrowheads="1"/>
            </p:cNvSpPr>
            <p:nvPr/>
          </p:nvSpPr>
          <p:spPr bwMode="auto">
            <a:xfrm>
              <a:off x="240" y="1008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85" name="Line 17"/>
            <p:cNvSpPr>
              <a:spLocks noChangeShapeType="1"/>
            </p:cNvSpPr>
            <p:nvPr/>
          </p:nvSpPr>
          <p:spPr bwMode="auto">
            <a:xfrm>
              <a:off x="480" y="1152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86" name="Line 18"/>
            <p:cNvSpPr>
              <a:spLocks noChangeShapeType="1"/>
            </p:cNvSpPr>
            <p:nvPr/>
          </p:nvSpPr>
          <p:spPr bwMode="auto">
            <a:xfrm>
              <a:off x="768" y="1152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87" name="Line 19"/>
            <p:cNvSpPr>
              <a:spLocks noChangeShapeType="1"/>
            </p:cNvSpPr>
            <p:nvPr/>
          </p:nvSpPr>
          <p:spPr bwMode="auto">
            <a:xfrm rot="-5400000">
              <a:off x="624" y="960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88" name="Line 20"/>
            <p:cNvSpPr>
              <a:spLocks noChangeShapeType="1"/>
            </p:cNvSpPr>
            <p:nvPr/>
          </p:nvSpPr>
          <p:spPr bwMode="auto">
            <a:xfrm rot="-5400000">
              <a:off x="624" y="1296"/>
              <a:ext cx="96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8" name="Freeform 21"/>
          <p:cNvSpPr>
            <a:spLocks/>
          </p:cNvSpPr>
          <p:nvPr/>
        </p:nvSpPr>
        <p:spPr bwMode="auto">
          <a:xfrm>
            <a:off x="6172200" y="2971800"/>
            <a:ext cx="152400" cy="304800"/>
          </a:xfrm>
          <a:custGeom>
            <a:avLst/>
            <a:gdLst>
              <a:gd name="T0" fmla="*/ 0 w 96"/>
              <a:gd name="T1" fmla="*/ 0 h 192"/>
              <a:gd name="T2" fmla="*/ 241935022 w 96"/>
              <a:gd name="T3" fmla="*/ 483870045 h 192"/>
              <a:gd name="T4" fmla="*/ 0 60000 65536"/>
              <a:gd name="T5" fmla="*/ 0 60000 65536"/>
              <a:gd name="T6" fmla="*/ 0 w 96"/>
              <a:gd name="T7" fmla="*/ 0 h 192"/>
              <a:gd name="T8" fmla="*/ 96 w 96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92">
                <a:moveTo>
                  <a:pt x="0" y="0"/>
                </a:moveTo>
                <a:cubicBezTo>
                  <a:pt x="40" y="80"/>
                  <a:pt x="80" y="160"/>
                  <a:pt x="96" y="192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16463" y="2724150"/>
            <a:ext cx="1389062" cy="1466850"/>
            <a:chOff x="2971" y="2388"/>
            <a:chExt cx="875" cy="924"/>
          </a:xfrm>
        </p:grpSpPr>
        <p:sp>
          <p:nvSpPr>
            <p:cNvPr id="29767" name="Freeform 23"/>
            <p:cNvSpPr>
              <a:spLocks/>
            </p:cNvSpPr>
            <p:nvPr/>
          </p:nvSpPr>
          <p:spPr bwMode="auto">
            <a:xfrm>
              <a:off x="3234" y="2388"/>
              <a:ext cx="609" cy="918"/>
            </a:xfrm>
            <a:custGeom>
              <a:avLst/>
              <a:gdLst>
                <a:gd name="T0" fmla="*/ 117 w 609"/>
                <a:gd name="T1" fmla="*/ 0 h 918"/>
                <a:gd name="T2" fmla="*/ 0 w 609"/>
                <a:gd name="T3" fmla="*/ 918 h 918"/>
                <a:gd name="T4" fmla="*/ 609 w 609"/>
                <a:gd name="T5" fmla="*/ 630 h 918"/>
                <a:gd name="T6" fmla="*/ 117 w 609"/>
                <a:gd name="T7" fmla="*/ 0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9"/>
                <a:gd name="T13" fmla="*/ 0 h 918"/>
                <a:gd name="T14" fmla="*/ 609 w 60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9" h="918">
                  <a:moveTo>
                    <a:pt x="117" y="0"/>
                  </a:moveTo>
                  <a:lnTo>
                    <a:pt x="0" y="918"/>
                  </a:lnTo>
                  <a:lnTo>
                    <a:pt x="609" y="63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C9D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68" name="Freeform 24"/>
            <p:cNvSpPr>
              <a:spLocks/>
            </p:cNvSpPr>
            <p:nvPr/>
          </p:nvSpPr>
          <p:spPr bwMode="auto">
            <a:xfrm>
              <a:off x="3360" y="2880"/>
              <a:ext cx="354" cy="110"/>
            </a:xfrm>
            <a:custGeom>
              <a:avLst/>
              <a:gdLst>
                <a:gd name="T0" fmla="*/ 18 w 354"/>
                <a:gd name="T1" fmla="*/ 0 h 110"/>
                <a:gd name="T2" fmla="*/ 354 w 354"/>
                <a:gd name="T3" fmla="*/ 110 h 110"/>
                <a:gd name="T4" fmla="*/ 0 w 354"/>
                <a:gd name="T5" fmla="*/ 47 h 110"/>
                <a:gd name="T6" fmla="*/ 18 w 3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110"/>
                <a:gd name="T14" fmla="*/ 354 w 3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110">
                  <a:moveTo>
                    <a:pt x="18" y="0"/>
                  </a:moveTo>
                  <a:lnTo>
                    <a:pt x="354" y="110"/>
                  </a:lnTo>
                  <a:lnTo>
                    <a:pt x="0" y="4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69" name="Freeform 25"/>
            <p:cNvSpPr>
              <a:spLocks/>
            </p:cNvSpPr>
            <p:nvPr/>
          </p:nvSpPr>
          <p:spPr bwMode="auto">
            <a:xfrm>
              <a:off x="3245" y="2936"/>
              <a:ext cx="58" cy="234"/>
            </a:xfrm>
            <a:custGeom>
              <a:avLst/>
              <a:gdLst>
                <a:gd name="T0" fmla="*/ 58 w 58"/>
                <a:gd name="T1" fmla="*/ 0 h 234"/>
                <a:gd name="T2" fmla="*/ 0 w 58"/>
                <a:gd name="T3" fmla="*/ 231 h 234"/>
                <a:gd name="T4" fmla="*/ 21 w 58"/>
                <a:gd name="T5" fmla="*/ 234 h 234"/>
                <a:gd name="T6" fmla="*/ 58 w 5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4"/>
                <a:gd name="T14" fmla="*/ 58 w 5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4">
                  <a:moveTo>
                    <a:pt x="58" y="0"/>
                  </a:moveTo>
                  <a:lnTo>
                    <a:pt x="0" y="231"/>
                  </a:lnTo>
                  <a:lnTo>
                    <a:pt x="21" y="2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70" name="Freeform 26"/>
            <p:cNvSpPr>
              <a:spLocks/>
            </p:cNvSpPr>
            <p:nvPr/>
          </p:nvSpPr>
          <p:spPr bwMode="auto">
            <a:xfrm>
              <a:off x="3110" y="2901"/>
              <a:ext cx="172" cy="87"/>
            </a:xfrm>
            <a:custGeom>
              <a:avLst/>
              <a:gdLst>
                <a:gd name="T0" fmla="*/ 0 w 172"/>
                <a:gd name="T1" fmla="*/ 87 h 87"/>
                <a:gd name="T2" fmla="*/ 165 w 172"/>
                <a:gd name="T3" fmla="*/ 0 h 87"/>
                <a:gd name="T4" fmla="*/ 172 w 172"/>
                <a:gd name="T5" fmla="*/ 15 h 87"/>
                <a:gd name="T6" fmla="*/ 0 w 1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87"/>
                <a:gd name="T14" fmla="*/ 172 w 1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87">
                  <a:moveTo>
                    <a:pt x="0" y="87"/>
                  </a:moveTo>
                  <a:lnTo>
                    <a:pt x="165" y="0"/>
                  </a:lnTo>
                  <a:lnTo>
                    <a:pt x="172" y="1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71" name="Line 27"/>
            <p:cNvSpPr>
              <a:spLocks noChangeShapeType="1"/>
            </p:cNvSpPr>
            <p:nvPr/>
          </p:nvSpPr>
          <p:spPr bwMode="auto">
            <a:xfrm>
              <a:off x="3120" y="3024"/>
              <a:ext cx="576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72" name="Freeform 28"/>
            <p:cNvSpPr>
              <a:spLocks/>
            </p:cNvSpPr>
            <p:nvPr/>
          </p:nvSpPr>
          <p:spPr bwMode="auto">
            <a:xfrm>
              <a:off x="2982" y="2388"/>
              <a:ext cx="864" cy="915"/>
            </a:xfrm>
            <a:custGeom>
              <a:avLst/>
              <a:gdLst>
                <a:gd name="T0" fmla="*/ 369 w 864"/>
                <a:gd name="T1" fmla="*/ 0 h 915"/>
                <a:gd name="T2" fmla="*/ 0 w 864"/>
                <a:gd name="T3" fmla="*/ 606 h 915"/>
                <a:gd name="T4" fmla="*/ 249 w 864"/>
                <a:gd name="T5" fmla="*/ 915 h 915"/>
                <a:gd name="T6" fmla="*/ 864 w 864"/>
                <a:gd name="T7" fmla="*/ 630 h 915"/>
                <a:gd name="T8" fmla="*/ 369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73" name="Text Box 29"/>
            <p:cNvSpPr txBox="1">
              <a:spLocks noChangeArrowheads="1"/>
            </p:cNvSpPr>
            <p:nvPr/>
          </p:nvSpPr>
          <p:spPr bwMode="auto">
            <a:xfrm>
              <a:off x="3254" y="240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74" name="Text Box 30"/>
            <p:cNvSpPr txBox="1">
              <a:spLocks noChangeArrowheads="1"/>
            </p:cNvSpPr>
            <p:nvPr/>
          </p:nvSpPr>
          <p:spPr bwMode="auto">
            <a:xfrm>
              <a:off x="3648" y="288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75" name="Text Box 31"/>
            <p:cNvSpPr txBox="1">
              <a:spLocks noChangeArrowheads="1"/>
            </p:cNvSpPr>
            <p:nvPr/>
          </p:nvSpPr>
          <p:spPr bwMode="auto">
            <a:xfrm>
              <a:off x="3163" y="31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76" name="Text Box 32"/>
            <p:cNvSpPr txBox="1">
              <a:spLocks noChangeArrowheads="1"/>
            </p:cNvSpPr>
            <p:nvPr/>
          </p:nvSpPr>
          <p:spPr bwMode="auto">
            <a:xfrm>
              <a:off x="2971" y="288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29777" name="Text Box 33"/>
            <p:cNvSpPr txBox="1">
              <a:spLocks noChangeArrowheads="1"/>
            </p:cNvSpPr>
            <p:nvPr/>
          </p:nvSpPr>
          <p:spPr bwMode="auto">
            <a:xfrm>
              <a:off x="3305" y="2707"/>
              <a:ext cx="3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109.5</a:t>
              </a:r>
              <a:r>
                <a:rPr lang="en-US" sz="1200" baseline="30000">
                  <a:solidFill>
                    <a:schemeClr val="bg2"/>
                  </a:solidFill>
                </a:rPr>
                <a:t>o</a:t>
              </a:r>
            </a:p>
          </p:txBody>
        </p:sp>
        <p:sp>
          <p:nvSpPr>
            <p:cNvPr id="29778" name="Freeform 34"/>
            <p:cNvSpPr>
              <a:spLocks/>
            </p:cNvSpPr>
            <p:nvPr/>
          </p:nvSpPr>
          <p:spPr bwMode="auto">
            <a:xfrm>
              <a:off x="3360" y="2670"/>
              <a:ext cx="169" cy="225"/>
            </a:xfrm>
            <a:custGeom>
              <a:avLst/>
              <a:gdLst>
                <a:gd name="T0" fmla="*/ 0 w 169"/>
                <a:gd name="T1" fmla="*/ 0 h 225"/>
                <a:gd name="T2" fmla="*/ 144 w 169"/>
                <a:gd name="T3" fmla="*/ 78 h 225"/>
                <a:gd name="T4" fmla="*/ 150 w 169"/>
                <a:gd name="T5" fmla="*/ 225 h 225"/>
                <a:gd name="T6" fmla="*/ 0 60000 65536"/>
                <a:gd name="T7" fmla="*/ 0 60000 65536"/>
                <a:gd name="T8" fmla="*/ 0 60000 65536"/>
                <a:gd name="T9" fmla="*/ 0 w 169"/>
                <a:gd name="T10" fmla="*/ 0 h 225"/>
                <a:gd name="T11" fmla="*/ 169 w 169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5">
                  <a:moveTo>
                    <a:pt x="0" y="0"/>
                  </a:moveTo>
                  <a:cubicBezTo>
                    <a:pt x="24" y="13"/>
                    <a:pt x="119" y="41"/>
                    <a:pt x="144" y="78"/>
                  </a:cubicBezTo>
                  <a:cubicBezTo>
                    <a:pt x="169" y="115"/>
                    <a:pt x="149" y="195"/>
                    <a:pt x="150" y="2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 type="stealth" w="med" len="med"/>
              <a:tailEnd type="stealth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79" name="Text Box 35"/>
            <p:cNvSpPr txBox="1">
              <a:spLocks noChangeArrowheads="1"/>
            </p:cNvSpPr>
            <p:nvPr/>
          </p:nvSpPr>
          <p:spPr bwMode="auto">
            <a:xfrm>
              <a:off x="3216" y="278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</a:t>
              </a:r>
            </a:p>
          </p:txBody>
        </p:sp>
      </p:grpSp>
      <p:pic>
        <p:nvPicPr>
          <p:cNvPr id="63524" name="Picture 36" descr="fig9_1"/>
          <p:cNvPicPr>
            <a:picLocks noChangeAspect="1" noChangeArrowheads="1"/>
          </p:cNvPicPr>
          <p:nvPr/>
        </p:nvPicPr>
        <p:blipFill>
          <a:blip r:embed="rId4" cstate="print"/>
          <a:srcRect l="46956" r="26956"/>
          <a:stretch>
            <a:fillRect/>
          </a:stretch>
        </p:blipFill>
        <p:spPr bwMode="auto">
          <a:xfrm>
            <a:off x="7010400" y="4724400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727075" y="5410200"/>
            <a:ext cx="7143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CCl</a:t>
            </a:r>
            <a:r>
              <a:rPr lang="en-US" sz="2000" b="1" baseline="-25000">
                <a:solidFill>
                  <a:schemeClr val="bg2"/>
                </a:solidFill>
              </a:rPr>
              <a:t>4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029200" y="4724400"/>
            <a:ext cx="2076450" cy="1927225"/>
            <a:chOff x="3168" y="2976"/>
            <a:chExt cx="1308" cy="1214"/>
          </a:xfrm>
        </p:grpSpPr>
        <p:pic>
          <p:nvPicPr>
            <p:cNvPr id="29765" name="Picture 39" descr="fig9_1"/>
            <p:cNvPicPr>
              <a:picLocks noChangeAspect="1" noChangeArrowheads="1"/>
            </p:cNvPicPr>
            <p:nvPr/>
          </p:nvPicPr>
          <p:blipFill>
            <a:blip r:embed="rId4" cstate="print"/>
            <a:srcRect l="73044"/>
            <a:stretch>
              <a:fillRect/>
            </a:stretch>
          </p:blipFill>
          <p:spPr bwMode="auto">
            <a:xfrm>
              <a:off x="3312" y="2976"/>
              <a:ext cx="99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66" name="Text Box 40"/>
            <p:cNvSpPr txBox="1">
              <a:spLocks noChangeArrowheads="1"/>
            </p:cNvSpPr>
            <p:nvPr/>
          </p:nvSpPr>
          <p:spPr bwMode="auto">
            <a:xfrm>
              <a:off x="3168" y="3959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space-filling model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139950" y="4876800"/>
            <a:ext cx="1441450" cy="1447800"/>
            <a:chOff x="1348" y="3072"/>
            <a:chExt cx="908" cy="912"/>
          </a:xfrm>
        </p:grpSpPr>
        <p:grpSp>
          <p:nvGrpSpPr>
            <p:cNvPr id="29719" name="Group 42"/>
            <p:cNvGrpSpPr>
              <a:grpSpLocks/>
            </p:cNvGrpSpPr>
            <p:nvPr/>
          </p:nvGrpSpPr>
          <p:grpSpPr bwMode="auto">
            <a:xfrm>
              <a:off x="1348" y="3072"/>
              <a:ext cx="908" cy="912"/>
              <a:chOff x="240" y="672"/>
              <a:chExt cx="908" cy="912"/>
            </a:xfrm>
          </p:grpSpPr>
          <p:sp>
            <p:nvSpPr>
              <p:cNvPr id="29756" name="Text Box 43"/>
              <p:cNvSpPr txBox="1">
                <a:spLocks noChangeArrowheads="1"/>
              </p:cNvSpPr>
              <p:nvPr/>
            </p:nvSpPr>
            <p:spPr bwMode="auto">
              <a:xfrm>
                <a:off x="566" y="1015"/>
                <a:ext cx="2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2"/>
                    </a:solidFill>
                  </a:rPr>
                  <a:t>C</a:t>
                </a:r>
              </a:p>
            </p:txBody>
          </p:sp>
          <p:sp>
            <p:nvSpPr>
              <p:cNvPr id="29757" name="Text Box 44"/>
              <p:cNvSpPr txBox="1">
                <a:spLocks noChangeArrowheads="1"/>
              </p:cNvSpPr>
              <p:nvPr/>
            </p:nvSpPr>
            <p:spPr bwMode="auto">
              <a:xfrm>
                <a:off x="576" y="1334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29758" name="Text Box 45"/>
              <p:cNvSpPr txBox="1">
                <a:spLocks noChangeArrowheads="1"/>
              </p:cNvSpPr>
              <p:nvPr/>
            </p:nvSpPr>
            <p:spPr bwMode="auto">
              <a:xfrm>
                <a:off x="576" y="672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29759" name="Text Box 46"/>
              <p:cNvSpPr txBox="1">
                <a:spLocks noChangeArrowheads="1"/>
              </p:cNvSpPr>
              <p:nvPr/>
            </p:nvSpPr>
            <p:spPr bwMode="auto">
              <a:xfrm>
                <a:off x="872" y="1008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29760" name="Text Box 47"/>
              <p:cNvSpPr txBox="1">
                <a:spLocks noChangeArrowheads="1"/>
              </p:cNvSpPr>
              <p:nvPr/>
            </p:nvSpPr>
            <p:spPr bwMode="auto">
              <a:xfrm>
                <a:off x="240" y="1008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29761" name="Line 48"/>
              <p:cNvSpPr>
                <a:spLocks noChangeShapeType="1"/>
              </p:cNvSpPr>
              <p:nvPr/>
            </p:nvSpPr>
            <p:spPr bwMode="auto">
              <a:xfrm>
                <a:off x="480" y="11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62" name="Line 49"/>
              <p:cNvSpPr>
                <a:spLocks noChangeShapeType="1"/>
              </p:cNvSpPr>
              <p:nvPr/>
            </p:nvSpPr>
            <p:spPr bwMode="auto">
              <a:xfrm>
                <a:off x="768" y="11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63" name="Line 50"/>
              <p:cNvSpPr>
                <a:spLocks noChangeShapeType="1"/>
              </p:cNvSpPr>
              <p:nvPr/>
            </p:nvSpPr>
            <p:spPr bwMode="auto">
              <a:xfrm rot="-5400000">
                <a:off x="624" y="9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64" name="Line 51"/>
              <p:cNvSpPr>
                <a:spLocks noChangeShapeType="1"/>
              </p:cNvSpPr>
              <p:nvPr/>
            </p:nvSpPr>
            <p:spPr bwMode="auto">
              <a:xfrm rot="-5400000">
                <a:off x="624" y="129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9720" name="Group 52"/>
            <p:cNvGrpSpPr>
              <a:grpSpLocks noChangeAspect="1"/>
            </p:cNvGrpSpPr>
            <p:nvPr/>
          </p:nvGrpSpPr>
          <p:grpSpPr bwMode="auto">
            <a:xfrm>
              <a:off x="1440" y="3408"/>
              <a:ext cx="58" cy="29"/>
              <a:chOff x="1008" y="3840"/>
              <a:chExt cx="96" cy="48"/>
            </a:xfrm>
          </p:grpSpPr>
          <p:sp>
            <p:nvSpPr>
              <p:cNvPr id="29754" name="Oval 53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5" name="Oval 54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1" name="Group 55"/>
            <p:cNvGrpSpPr>
              <a:grpSpLocks noChangeAspect="1"/>
            </p:cNvGrpSpPr>
            <p:nvPr/>
          </p:nvGrpSpPr>
          <p:grpSpPr bwMode="auto">
            <a:xfrm>
              <a:off x="1440" y="3619"/>
              <a:ext cx="58" cy="29"/>
              <a:chOff x="1008" y="3840"/>
              <a:chExt cx="96" cy="48"/>
            </a:xfrm>
          </p:grpSpPr>
          <p:sp>
            <p:nvSpPr>
              <p:cNvPr id="29752" name="Oval 56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3" name="Oval 57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2" name="Group 58"/>
            <p:cNvGrpSpPr>
              <a:grpSpLocks noChangeAspect="1"/>
            </p:cNvGrpSpPr>
            <p:nvPr/>
          </p:nvGrpSpPr>
          <p:grpSpPr bwMode="auto">
            <a:xfrm rot="5400000">
              <a:off x="1348" y="3518"/>
              <a:ext cx="58" cy="29"/>
              <a:chOff x="1008" y="3840"/>
              <a:chExt cx="96" cy="48"/>
            </a:xfrm>
          </p:grpSpPr>
          <p:sp>
            <p:nvSpPr>
              <p:cNvPr id="29750" name="Oval 59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1" name="Oval 60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3" name="Group 61"/>
            <p:cNvGrpSpPr>
              <a:grpSpLocks noChangeAspect="1"/>
            </p:cNvGrpSpPr>
            <p:nvPr/>
          </p:nvGrpSpPr>
          <p:grpSpPr bwMode="auto">
            <a:xfrm>
              <a:off x="1776" y="3955"/>
              <a:ext cx="58" cy="29"/>
              <a:chOff x="1008" y="3840"/>
              <a:chExt cx="96" cy="48"/>
            </a:xfrm>
          </p:grpSpPr>
          <p:sp>
            <p:nvSpPr>
              <p:cNvPr id="29748" name="Oval 62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Oval 63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4" name="Group 64"/>
            <p:cNvGrpSpPr>
              <a:grpSpLocks noChangeAspect="1"/>
            </p:cNvGrpSpPr>
            <p:nvPr/>
          </p:nvGrpSpPr>
          <p:grpSpPr bwMode="auto">
            <a:xfrm>
              <a:off x="2102" y="3619"/>
              <a:ext cx="58" cy="29"/>
              <a:chOff x="1008" y="3840"/>
              <a:chExt cx="96" cy="48"/>
            </a:xfrm>
          </p:grpSpPr>
          <p:sp>
            <p:nvSpPr>
              <p:cNvPr id="29746" name="Oval 65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Oval 66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5" name="Group 67"/>
            <p:cNvGrpSpPr>
              <a:grpSpLocks noChangeAspect="1"/>
            </p:cNvGrpSpPr>
            <p:nvPr/>
          </p:nvGrpSpPr>
          <p:grpSpPr bwMode="auto">
            <a:xfrm>
              <a:off x="2102" y="3408"/>
              <a:ext cx="58" cy="29"/>
              <a:chOff x="1008" y="3840"/>
              <a:chExt cx="96" cy="48"/>
            </a:xfrm>
          </p:grpSpPr>
          <p:sp>
            <p:nvSpPr>
              <p:cNvPr id="29744" name="Oval 68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5" name="Oval 69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6" name="Group 70"/>
            <p:cNvGrpSpPr>
              <a:grpSpLocks noChangeAspect="1"/>
            </p:cNvGrpSpPr>
            <p:nvPr/>
          </p:nvGrpSpPr>
          <p:grpSpPr bwMode="auto">
            <a:xfrm>
              <a:off x="1776" y="3072"/>
              <a:ext cx="58" cy="29"/>
              <a:chOff x="1008" y="3840"/>
              <a:chExt cx="96" cy="48"/>
            </a:xfrm>
          </p:grpSpPr>
          <p:sp>
            <p:nvSpPr>
              <p:cNvPr id="29742" name="Oval 71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Oval 72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7" name="Group 73"/>
            <p:cNvGrpSpPr>
              <a:grpSpLocks noChangeAspect="1"/>
            </p:cNvGrpSpPr>
            <p:nvPr/>
          </p:nvGrpSpPr>
          <p:grpSpPr bwMode="auto">
            <a:xfrm rot="5400000">
              <a:off x="1684" y="3182"/>
              <a:ext cx="58" cy="29"/>
              <a:chOff x="1008" y="3840"/>
              <a:chExt cx="96" cy="48"/>
            </a:xfrm>
          </p:grpSpPr>
          <p:sp>
            <p:nvSpPr>
              <p:cNvPr id="29740" name="Oval 74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Oval 75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8" name="Group 76"/>
            <p:cNvGrpSpPr>
              <a:grpSpLocks noChangeAspect="1"/>
            </p:cNvGrpSpPr>
            <p:nvPr/>
          </p:nvGrpSpPr>
          <p:grpSpPr bwMode="auto">
            <a:xfrm rot="5400000">
              <a:off x="1906" y="3182"/>
              <a:ext cx="58" cy="29"/>
              <a:chOff x="1008" y="3840"/>
              <a:chExt cx="96" cy="48"/>
            </a:xfrm>
          </p:grpSpPr>
          <p:sp>
            <p:nvSpPr>
              <p:cNvPr id="29738" name="Oval 77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9" name="Oval 78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9" name="Group 79"/>
            <p:cNvGrpSpPr>
              <a:grpSpLocks noChangeAspect="1"/>
            </p:cNvGrpSpPr>
            <p:nvPr/>
          </p:nvGrpSpPr>
          <p:grpSpPr bwMode="auto">
            <a:xfrm rot="5400000">
              <a:off x="2212" y="3518"/>
              <a:ext cx="58" cy="29"/>
              <a:chOff x="1008" y="3840"/>
              <a:chExt cx="96" cy="48"/>
            </a:xfrm>
          </p:grpSpPr>
          <p:sp>
            <p:nvSpPr>
              <p:cNvPr id="29736" name="Oval 80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7" name="Oval 81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0" name="Group 82"/>
            <p:cNvGrpSpPr>
              <a:grpSpLocks noChangeAspect="1"/>
            </p:cNvGrpSpPr>
            <p:nvPr/>
          </p:nvGrpSpPr>
          <p:grpSpPr bwMode="auto">
            <a:xfrm rot="5400000">
              <a:off x="1684" y="3844"/>
              <a:ext cx="58" cy="29"/>
              <a:chOff x="1008" y="3840"/>
              <a:chExt cx="96" cy="48"/>
            </a:xfrm>
          </p:grpSpPr>
          <p:sp>
            <p:nvSpPr>
              <p:cNvPr id="29734" name="Oval 83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Oval 84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1" name="Group 85"/>
            <p:cNvGrpSpPr>
              <a:grpSpLocks noChangeAspect="1"/>
            </p:cNvGrpSpPr>
            <p:nvPr/>
          </p:nvGrpSpPr>
          <p:grpSpPr bwMode="auto">
            <a:xfrm rot="5400000">
              <a:off x="1906" y="3844"/>
              <a:ext cx="58" cy="29"/>
              <a:chOff x="1008" y="3840"/>
              <a:chExt cx="96" cy="48"/>
            </a:xfrm>
          </p:grpSpPr>
          <p:sp>
            <p:nvSpPr>
              <p:cNvPr id="29732" name="Oval 86"/>
              <p:cNvSpPr>
                <a:spLocks noChangeAspect="1" noChangeArrowheads="1"/>
              </p:cNvSpPr>
              <p:nvPr/>
            </p:nvSpPr>
            <p:spPr bwMode="auto">
              <a:xfrm>
                <a:off x="1008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Oval 87"/>
              <p:cNvSpPr>
                <a:spLocks noChangeAspect="1" noChangeArrowheads="1"/>
              </p:cNvSpPr>
              <p:nvPr/>
            </p:nvSpPr>
            <p:spPr bwMode="auto">
              <a:xfrm>
                <a:off x="1056" y="3840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3881438" y="4962525"/>
            <a:ext cx="1147762" cy="1285875"/>
            <a:chOff x="1920" y="3126"/>
            <a:chExt cx="723" cy="810"/>
          </a:xfrm>
        </p:grpSpPr>
        <p:sp>
          <p:nvSpPr>
            <p:cNvPr id="29715" name="Freeform 89"/>
            <p:cNvSpPr>
              <a:spLocks/>
            </p:cNvSpPr>
            <p:nvPr/>
          </p:nvSpPr>
          <p:spPr bwMode="auto">
            <a:xfrm>
              <a:off x="1920" y="3132"/>
              <a:ext cx="549" cy="609"/>
            </a:xfrm>
            <a:custGeom>
              <a:avLst/>
              <a:gdLst>
                <a:gd name="T0" fmla="*/ 441 w 549"/>
                <a:gd name="T1" fmla="*/ 0 h 609"/>
                <a:gd name="T2" fmla="*/ 549 w 549"/>
                <a:gd name="T3" fmla="*/ 564 h 609"/>
                <a:gd name="T4" fmla="*/ 0 w 549"/>
                <a:gd name="T5" fmla="*/ 609 h 609"/>
                <a:gd name="T6" fmla="*/ 441 w 549"/>
                <a:gd name="T7" fmla="*/ 0 h 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9"/>
                <a:gd name="T13" fmla="*/ 0 h 609"/>
                <a:gd name="T14" fmla="*/ 549 w 549"/>
                <a:gd name="T15" fmla="*/ 609 h 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9" h="609">
                  <a:moveTo>
                    <a:pt x="441" y="0"/>
                  </a:moveTo>
                  <a:lnTo>
                    <a:pt x="549" y="564"/>
                  </a:lnTo>
                  <a:lnTo>
                    <a:pt x="0" y="609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5D9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90"/>
            <p:cNvSpPr>
              <a:spLocks/>
            </p:cNvSpPr>
            <p:nvPr/>
          </p:nvSpPr>
          <p:spPr bwMode="auto">
            <a:xfrm>
              <a:off x="2358" y="3126"/>
              <a:ext cx="282" cy="570"/>
            </a:xfrm>
            <a:custGeom>
              <a:avLst/>
              <a:gdLst>
                <a:gd name="T0" fmla="*/ 0 w 282"/>
                <a:gd name="T1" fmla="*/ 0 h 570"/>
                <a:gd name="T2" fmla="*/ 282 w 282"/>
                <a:gd name="T3" fmla="*/ 546 h 570"/>
                <a:gd name="T4" fmla="*/ 111 w 282"/>
                <a:gd name="T5" fmla="*/ 570 h 570"/>
                <a:gd name="T6" fmla="*/ 0 w 282"/>
                <a:gd name="T7" fmla="*/ 0 h 5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570"/>
                <a:gd name="T14" fmla="*/ 282 w 282"/>
                <a:gd name="T15" fmla="*/ 570 h 5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570">
                  <a:moveTo>
                    <a:pt x="0" y="0"/>
                  </a:moveTo>
                  <a:lnTo>
                    <a:pt x="282" y="546"/>
                  </a:lnTo>
                  <a:lnTo>
                    <a:pt x="111" y="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91"/>
            <p:cNvSpPr>
              <a:spLocks/>
            </p:cNvSpPr>
            <p:nvPr/>
          </p:nvSpPr>
          <p:spPr bwMode="auto">
            <a:xfrm>
              <a:off x="2469" y="3666"/>
              <a:ext cx="174" cy="270"/>
            </a:xfrm>
            <a:custGeom>
              <a:avLst/>
              <a:gdLst>
                <a:gd name="T0" fmla="*/ 0 w 174"/>
                <a:gd name="T1" fmla="*/ 27 h 270"/>
                <a:gd name="T2" fmla="*/ 45 w 174"/>
                <a:gd name="T3" fmla="*/ 270 h 270"/>
                <a:gd name="T4" fmla="*/ 174 w 174"/>
                <a:gd name="T5" fmla="*/ 0 h 270"/>
                <a:gd name="T6" fmla="*/ 0 w 174"/>
                <a:gd name="T7" fmla="*/ 27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270"/>
                <a:gd name="T14" fmla="*/ 174 w 174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270">
                  <a:moveTo>
                    <a:pt x="0" y="27"/>
                  </a:moveTo>
                  <a:lnTo>
                    <a:pt x="45" y="270"/>
                  </a:lnTo>
                  <a:lnTo>
                    <a:pt x="17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AA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92"/>
            <p:cNvSpPr>
              <a:spLocks/>
            </p:cNvSpPr>
            <p:nvPr/>
          </p:nvSpPr>
          <p:spPr bwMode="auto">
            <a:xfrm>
              <a:off x="1923" y="3696"/>
              <a:ext cx="594" cy="240"/>
            </a:xfrm>
            <a:custGeom>
              <a:avLst/>
              <a:gdLst>
                <a:gd name="T0" fmla="*/ 546 w 594"/>
                <a:gd name="T1" fmla="*/ 0 h 240"/>
                <a:gd name="T2" fmla="*/ 594 w 594"/>
                <a:gd name="T3" fmla="*/ 240 h 240"/>
                <a:gd name="T4" fmla="*/ 0 w 594"/>
                <a:gd name="T5" fmla="*/ 45 h 240"/>
                <a:gd name="T6" fmla="*/ 546 w 59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4"/>
                <a:gd name="T13" fmla="*/ 0 h 240"/>
                <a:gd name="T14" fmla="*/ 594 w 594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4" h="240">
                  <a:moveTo>
                    <a:pt x="546" y="0"/>
                  </a:moveTo>
                  <a:lnTo>
                    <a:pt x="594" y="240"/>
                  </a:lnTo>
                  <a:lnTo>
                    <a:pt x="0" y="4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83E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5" grpId="0"/>
      <p:bldP spid="63496" grpId="0"/>
      <p:bldP spid="63497" grpId="0"/>
      <p:bldP spid="635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Molecular Geometry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97579">
            <a:off x="6383338" y="1676400"/>
            <a:ext cx="1389062" cy="1466850"/>
            <a:chOff x="2971" y="2388"/>
            <a:chExt cx="875" cy="924"/>
          </a:xfrm>
        </p:grpSpPr>
        <p:sp>
          <p:nvSpPr>
            <p:cNvPr id="30800" name="Freeform 4"/>
            <p:cNvSpPr>
              <a:spLocks/>
            </p:cNvSpPr>
            <p:nvPr/>
          </p:nvSpPr>
          <p:spPr bwMode="auto">
            <a:xfrm>
              <a:off x="3234" y="2388"/>
              <a:ext cx="609" cy="918"/>
            </a:xfrm>
            <a:custGeom>
              <a:avLst/>
              <a:gdLst>
                <a:gd name="T0" fmla="*/ 117 w 609"/>
                <a:gd name="T1" fmla="*/ 0 h 918"/>
                <a:gd name="T2" fmla="*/ 0 w 609"/>
                <a:gd name="T3" fmla="*/ 918 h 918"/>
                <a:gd name="T4" fmla="*/ 609 w 609"/>
                <a:gd name="T5" fmla="*/ 630 h 918"/>
                <a:gd name="T6" fmla="*/ 117 w 609"/>
                <a:gd name="T7" fmla="*/ 0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9"/>
                <a:gd name="T13" fmla="*/ 0 h 918"/>
                <a:gd name="T14" fmla="*/ 609 w 60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9" h="918">
                  <a:moveTo>
                    <a:pt x="117" y="0"/>
                  </a:moveTo>
                  <a:lnTo>
                    <a:pt x="0" y="918"/>
                  </a:lnTo>
                  <a:lnTo>
                    <a:pt x="609" y="63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C9D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1" name="Freeform 5"/>
            <p:cNvSpPr>
              <a:spLocks/>
            </p:cNvSpPr>
            <p:nvPr/>
          </p:nvSpPr>
          <p:spPr bwMode="auto">
            <a:xfrm>
              <a:off x="3360" y="2880"/>
              <a:ext cx="354" cy="110"/>
            </a:xfrm>
            <a:custGeom>
              <a:avLst/>
              <a:gdLst>
                <a:gd name="T0" fmla="*/ 18 w 354"/>
                <a:gd name="T1" fmla="*/ 0 h 110"/>
                <a:gd name="T2" fmla="*/ 354 w 354"/>
                <a:gd name="T3" fmla="*/ 110 h 110"/>
                <a:gd name="T4" fmla="*/ 0 w 354"/>
                <a:gd name="T5" fmla="*/ 47 h 110"/>
                <a:gd name="T6" fmla="*/ 18 w 3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4"/>
                <a:gd name="T13" fmla="*/ 0 h 110"/>
                <a:gd name="T14" fmla="*/ 354 w 3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4" h="110">
                  <a:moveTo>
                    <a:pt x="18" y="0"/>
                  </a:moveTo>
                  <a:lnTo>
                    <a:pt x="354" y="110"/>
                  </a:lnTo>
                  <a:lnTo>
                    <a:pt x="0" y="4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2" name="Freeform 6"/>
            <p:cNvSpPr>
              <a:spLocks/>
            </p:cNvSpPr>
            <p:nvPr/>
          </p:nvSpPr>
          <p:spPr bwMode="auto">
            <a:xfrm>
              <a:off x="3245" y="2936"/>
              <a:ext cx="58" cy="234"/>
            </a:xfrm>
            <a:custGeom>
              <a:avLst/>
              <a:gdLst>
                <a:gd name="T0" fmla="*/ 58 w 58"/>
                <a:gd name="T1" fmla="*/ 0 h 234"/>
                <a:gd name="T2" fmla="*/ 0 w 58"/>
                <a:gd name="T3" fmla="*/ 231 h 234"/>
                <a:gd name="T4" fmla="*/ 21 w 58"/>
                <a:gd name="T5" fmla="*/ 234 h 234"/>
                <a:gd name="T6" fmla="*/ 58 w 58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4"/>
                <a:gd name="T14" fmla="*/ 58 w 58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4">
                  <a:moveTo>
                    <a:pt x="58" y="0"/>
                  </a:moveTo>
                  <a:lnTo>
                    <a:pt x="0" y="231"/>
                  </a:lnTo>
                  <a:lnTo>
                    <a:pt x="21" y="2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3" name="Freeform 7"/>
            <p:cNvSpPr>
              <a:spLocks/>
            </p:cNvSpPr>
            <p:nvPr/>
          </p:nvSpPr>
          <p:spPr bwMode="auto">
            <a:xfrm>
              <a:off x="3110" y="2901"/>
              <a:ext cx="172" cy="87"/>
            </a:xfrm>
            <a:custGeom>
              <a:avLst/>
              <a:gdLst>
                <a:gd name="T0" fmla="*/ 0 w 172"/>
                <a:gd name="T1" fmla="*/ 87 h 87"/>
                <a:gd name="T2" fmla="*/ 165 w 172"/>
                <a:gd name="T3" fmla="*/ 0 h 87"/>
                <a:gd name="T4" fmla="*/ 172 w 172"/>
                <a:gd name="T5" fmla="*/ 15 h 87"/>
                <a:gd name="T6" fmla="*/ 0 w 1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87"/>
                <a:gd name="T14" fmla="*/ 172 w 1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87">
                  <a:moveTo>
                    <a:pt x="0" y="87"/>
                  </a:moveTo>
                  <a:lnTo>
                    <a:pt x="165" y="0"/>
                  </a:lnTo>
                  <a:lnTo>
                    <a:pt x="172" y="1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4" name="Line 8"/>
            <p:cNvSpPr>
              <a:spLocks noChangeShapeType="1"/>
            </p:cNvSpPr>
            <p:nvPr/>
          </p:nvSpPr>
          <p:spPr bwMode="auto">
            <a:xfrm>
              <a:off x="3120" y="3024"/>
              <a:ext cx="576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5" name="Freeform 9"/>
            <p:cNvSpPr>
              <a:spLocks/>
            </p:cNvSpPr>
            <p:nvPr/>
          </p:nvSpPr>
          <p:spPr bwMode="auto">
            <a:xfrm>
              <a:off x="2982" y="2388"/>
              <a:ext cx="864" cy="915"/>
            </a:xfrm>
            <a:custGeom>
              <a:avLst/>
              <a:gdLst>
                <a:gd name="T0" fmla="*/ 369 w 864"/>
                <a:gd name="T1" fmla="*/ 0 h 915"/>
                <a:gd name="T2" fmla="*/ 0 w 864"/>
                <a:gd name="T3" fmla="*/ 606 h 915"/>
                <a:gd name="T4" fmla="*/ 249 w 864"/>
                <a:gd name="T5" fmla="*/ 915 h 915"/>
                <a:gd name="T6" fmla="*/ 864 w 864"/>
                <a:gd name="T7" fmla="*/ 630 h 915"/>
                <a:gd name="T8" fmla="*/ 369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06" name="Text Box 10"/>
            <p:cNvSpPr txBox="1">
              <a:spLocks noChangeArrowheads="1"/>
            </p:cNvSpPr>
            <p:nvPr/>
          </p:nvSpPr>
          <p:spPr bwMode="auto">
            <a:xfrm>
              <a:off x="3254" y="240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30807" name="Text Box 11"/>
            <p:cNvSpPr txBox="1">
              <a:spLocks noChangeArrowheads="1"/>
            </p:cNvSpPr>
            <p:nvPr/>
          </p:nvSpPr>
          <p:spPr bwMode="auto">
            <a:xfrm>
              <a:off x="3648" y="288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30808" name="Text Box 12"/>
            <p:cNvSpPr txBox="1">
              <a:spLocks noChangeArrowheads="1"/>
            </p:cNvSpPr>
            <p:nvPr/>
          </p:nvSpPr>
          <p:spPr bwMode="auto">
            <a:xfrm>
              <a:off x="3163" y="31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30809" name="Text Box 13"/>
            <p:cNvSpPr txBox="1">
              <a:spLocks noChangeArrowheads="1"/>
            </p:cNvSpPr>
            <p:nvPr/>
          </p:nvSpPr>
          <p:spPr bwMode="auto">
            <a:xfrm>
              <a:off x="2971" y="288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30810" name="Text Box 14"/>
            <p:cNvSpPr txBox="1">
              <a:spLocks noChangeArrowheads="1"/>
            </p:cNvSpPr>
            <p:nvPr/>
          </p:nvSpPr>
          <p:spPr bwMode="auto">
            <a:xfrm>
              <a:off x="3305" y="2707"/>
              <a:ext cx="3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109.5</a:t>
              </a:r>
              <a:r>
                <a:rPr lang="en-US" sz="1200" baseline="30000">
                  <a:solidFill>
                    <a:schemeClr val="bg2"/>
                  </a:solidFill>
                </a:rPr>
                <a:t>o</a:t>
              </a:r>
            </a:p>
          </p:txBody>
        </p:sp>
        <p:sp>
          <p:nvSpPr>
            <p:cNvPr id="30811" name="Freeform 15"/>
            <p:cNvSpPr>
              <a:spLocks/>
            </p:cNvSpPr>
            <p:nvPr/>
          </p:nvSpPr>
          <p:spPr bwMode="auto">
            <a:xfrm>
              <a:off x="3360" y="2670"/>
              <a:ext cx="169" cy="225"/>
            </a:xfrm>
            <a:custGeom>
              <a:avLst/>
              <a:gdLst>
                <a:gd name="T0" fmla="*/ 0 w 169"/>
                <a:gd name="T1" fmla="*/ 0 h 225"/>
                <a:gd name="T2" fmla="*/ 144 w 169"/>
                <a:gd name="T3" fmla="*/ 78 h 225"/>
                <a:gd name="T4" fmla="*/ 150 w 169"/>
                <a:gd name="T5" fmla="*/ 225 h 225"/>
                <a:gd name="T6" fmla="*/ 0 60000 65536"/>
                <a:gd name="T7" fmla="*/ 0 60000 65536"/>
                <a:gd name="T8" fmla="*/ 0 60000 65536"/>
                <a:gd name="T9" fmla="*/ 0 w 169"/>
                <a:gd name="T10" fmla="*/ 0 h 225"/>
                <a:gd name="T11" fmla="*/ 169 w 169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5">
                  <a:moveTo>
                    <a:pt x="0" y="0"/>
                  </a:moveTo>
                  <a:cubicBezTo>
                    <a:pt x="24" y="13"/>
                    <a:pt x="119" y="41"/>
                    <a:pt x="144" y="78"/>
                  </a:cubicBezTo>
                  <a:cubicBezTo>
                    <a:pt x="169" y="115"/>
                    <a:pt x="149" y="195"/>
                    <a:pt x="150" y="225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miter lim="800000"/>
              <a:headEnd type="stealth" w="med" len="med"/>
              <a:tailEnd type="stealth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12" name="Text Box 16"/>
            <p:cNvSpPr txBox="1">
              <a:spLocks noChangeArrowheads="1"/>
            </p:cNvSpPr>
            <p:nvPr/>
          </p:nvSpPr>
          <p:spPr bwMode="auto">
            <a:xfrm>
              <a:off x="3216" y="278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477000" y="3886200"/>
            <a:ext cx="1352550" cy="1331913"/>
            <a:chOff x="3124" y="1632"/>
            <a:chExt cx="852" cy="839"/>
          </a:xfrm>
        </p:grpSpPr>
        <p:sp>
          <p:nvSpPr>
            <p:cNvPr id="30787" name="Freeform 18"/>
            <p:cNvSpPr>
              <a:spLocks/>
            </p:cNvSpPr>
            <p:nvPr/>
          </p:nvSpPr>
          <p:spPr bwMode="auto">
            <a:xfrm>
              <a:off x="3124" y="2124"/>
              <a:ext cx="297" cy="347"/>
            </a:xfrm>
            <a:custGeom>
              <a:avLst/>
              <a:gdLst>
                <a:gd name="T0" fmla="*/ 297 w 297"/>
                <a:gd name="T1" fmla="*/ 0 h 347"/>
                <a:gd name="T2" fmla="*/ 0 w 297"/>
                <a:gd name="T3" fmla="*/ 56 h 347"/>
                <a:gd name="T4" fmla="*/ 212 w 297"/>
                <a:gd name="T5" fmla="*/ 347 h 347"/>
                <a:gd name="T6" fmla="*/ 297 w 297"/>
                <a:gd name="T7" fmla="*/ 0 h 3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"/>
                <a:gd name="T13" fmla="*/ 0 h 347"/>
                <a:gd name="T14" fmla="*/ 297 w 297"/>
                <a:gd name="T15" fmla="*/ 347 h 3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" h="347">
                  <a:moveTo>
                    <a:pt x="297" y="0"/>
                  </a:moveTo>
                  <a:lnTo>
                    <a:pt x="0" y="56"/>
                  </a:lnTo>
                  <a:lnTo>
                    <a:pt x="212" y="34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8" name="Freeform 19"/>
            <p:cNvSpPr>
              <a:spLocks/>
            </p:cNvSpPr>
            <p:nvPr/>
          </p:nvSpPr>
          <p:spPr bwMode="auto">
            <a:xfrm>
              <a:off x="3333" y="1634"/>
              <a:ext cx="213" cy="834"/>
            </a:xfrm>
            <a:custGeom>
              <a:avLst/>
              <a:gdLst>
                <a:gd name="T0" fmla="*/ 0 w 213"/>
                <a:gd name="T1" fmla="*/ 834 h 834"/>
                <a:gd name="T2" fmla="*/ 202 w 213"/>
                <a:gd name="T3" fmla="*/ 468 h 834"/>
                <a:gd name="T4" fmla="*/ 213 w 213"/>
                <a:gd name="T5" fmla="*/ 0 h 834"/>
                <a:gd name="T6" fmla="*/ 0 w 213"/>
                <a:gd name="T7" fmla="*/ 834 h 8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834"/>
                <a:gd name="T14" fmla="*/ 213 w 213"/>
                <a:gd name="T15" fmla="*/ 834 h 8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834">
                  <a:moveTo>
                    <a:pt x="0" y="834"/>
                  </a:moveTo>
                  <a:lnTo>
                    <a:pt x="202" y="468"/>
                  </a:lnTo>
                  <a:lnTo>
                    <a:pt x="213" y="0"/>
                  </a:lnTo>
                  <a:lnTo>
                    <a:pt x="0" y="834"/>
                  </a:lnTo>
                  <a:close/>
                </a:path>
              </a:pathLst>
            </a:custGeom>
            <a:gradFill rotWithShape="1">
              <a:gsLst>
                <a:gs pos="0">
                  <a:srgbClr val="FFEEA7"/>
                </a:gs>
                <a:gs pos="100000">
                  <a:srgbClr val="FFDAA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9" name="Freeform 20"/>
            <p:cNvSpPr>
              <a:spLocks/>
            </p:cNvSpPr>
            <p:nvPr/>
          </p:nvSpPr>
          <p:spPr bwMode="auto">
            <a:xfrm>
              <a:off x="3124" y="1632"/>
              <a:ext cx="852" cy="837"/>
            </a:xfrm>
            <a:custGeom>
              <a:avLst/>
              <a:gdLst>
                <a:gd name="T0" fmla="*/ 420 w 852"/>
                <a:gd name="T1" fmla="*/ 0 h 837"/>
                <a:gd name="T2" fmla="*/ 0 w 852"/>
                <a:gd name="T3" fmla="*/ 543 h 837"/>
                <a:gd name="T4" fmla="*/ 210 w 852"/>
                <a:gd name="T5" fmla="*/ 837 h 837"/>
                <a:gd name="T6" fmla="*/ 852 w 852"/>
                <a:gd name="T7" fmla="*/ 672 h 837"/>
                <a:gd name="T8" fmla="*/ 420 w 852"/>
                <a:gd name="T9" fmla="*/ 0 h 8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2"/>
                <a:gd name="T16" fmla="*/ 0 h 837"/>
                <a:gd name="T17" fmla="*/ 852 w 852"/>
                <a:gd name="T18" fmla="*/ 837 h 8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2" h="837">
                  <a:moveTo>
                    <a:pt x="420" y="0"/>
                  </a:moveTo>
                  <a:lnTo>
                    <a:pt x="0" y="543"/>
                  </a:lnTo>
                  <a:lnTo>
                    <a:pt x="210" y="837"/>
                  </a:lnTo>
                  <a:lnTo>
                    <a:pt x="852" y="672"/>
                  </a:lnTo>
                  <a:lnTo>
                    <a:pt x="420" y="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0" name="Freeform 21"/>
            <p:cNvSpPr>
              <a:spLocks/>
            </p:cNvSpPr>
            <p:nvPr/>
          </p:nvSpPr>
          <p:spPr bwMode="auto">
            <a:xfrm>
              <a:off x="3127" y="1632"/>
              <a:ext cx="417" cy="543"/>
            </a:xfrm>
            <a:custGeom>
              <a:avLst/>
              <a:gdLst>
                <a:gd name="T0" fmla="*/ 0 w 417"/>
                <a:gd name="T1" fmla="*/ 543 h 543"/>
                <a:gd name="T2" fmla="*/ 296 w 417"/>
                <a:gd name="T3" fmla="*/ 491 h 543"/>
                <a:gd name="T4" fmla="*/ 417 w 417"/>
                <a:gd name="T5" fmla="*/ 0 h 543"/>
                <a:gd name="T6" fmla="*/ 0 w 417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543"/>
                <a:gd name="T14" fmla="*/ 417 w 417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543">
                  <a:moveTo>
                    <a:pt x="0" y="543"/>
                  </a:moveTo>
                  <a:lnTo>
                    <a:pt x="296" y="491"/>
                  </a:lnTo>
                  <a:lnTo>
                    <a:pt x="417" y="0"/>
                  </a:lnTo>
                  <a:lnTo>
                    <a:pt x="0" y="543"/>
                  </a:ln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EEA7"/>
                </a:gs>
              </a:gsLst>
              <a:lin ang="0" scaled="1"/>
            </a:gradFill>
            <a:ln w="9525">
              <a:noFill/>
              <a:prstDash val="lg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1" name="Freeform 22"/>
            <p:cNvSpPr>
              <a:spLocks/>
            </p:cNvSpPr>
            <p:nvPr/>
          </p:nvSpPr>
          <p:spPr bwMode="auto">
            <a:xfrm>
              <a:off x="3124" y="2100"/>
              <a:ext cx="408" cy="369"/>
            </a:xfrm>
            <a:custGeom>
              <a:avLst/>
              <a:gdLst>
                <a:gd name="T0" fmla="*/ 0 w 408"/>
                <a:gd name="T1" fmla="*/ 77 h 369"/>
                <a:gd name="T2" fmla="*/ 408 w 408"/>
                <a:gd name="T3" fmla="*/ 0 h 369"/>
                <a:gd name="T4" fmla="*/ 207 w 408"/>
                <a:gd name="T5" fmla="*/ 369 h 369"/>
                <a:gd name="T6" fmla="*/ 0 w 408"/>
                <a:gd name="T7" fmla="*/ 77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369"/>
                <a:gd name="T14" fmla="*/ 408 w 408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369">
                  <a:moveTo>
                    <a:pt x="0" y="77"/>
                  </a:moveTo>
                  <a:lnTo>
                    <a:pt x="408" y="0"/>
                  </a:lnTo>
                  <a:lnTo>
                    <a:pt x="207" y="369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2" name="Freeform 23"/>
            <p:cNvSpPr>
              <a:spLocks/>
            </p:cNvSpPr>
            <p:nvPr/>
          </p:nvSpPr>
          <p:spPr bwMode="auto">
            <a:xfrm>
              <a:off x="3537" y="1632"/>
              <a:ext cx="439" cy="672"/>
            </a:xfrm>
            <a:custGeom>
              <a:avLst/>
              <a:gdLst>
                <a:gd name="T0" fmla="*/ 7 w 439"/>
                <a:gd name="T1" fmla="*/ 0 h 672"/>
                <a:gd name="T2" fmla="*/ 0 w 439"/>
                <a:gd name="T3" fmla="*/ 470 h 672"/>
                <a:gd name="T4" fmla="*/ 439 w 439"/>
                <a:gd name="T5" fmla="*/ 672 h 672"/>
                <a:gd name="T6" fmla="*/ 7 w 439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672"/>
                <a:gd name="T14" fmla="*/ 439 w 439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672">
                  <a:moveTo>
                    <a:pt x="7" y="0"/>
                  </a:moveTo>
                  <a:lnTo>
                    <a:pt x="0" y="470"/>
                  </a:lnTo>
                  <a:lnTo>
                    <a:pt x="439" y="67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D597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3" name="Freeform 24"/>
            <p:cNvSpPr>
              <a:spLocks/>
            </p:cNvSpPr>
            <p:nvPr/>
          </p:nvSpPr>
          <p:spPr bwMode="auto">
            <a:xfrm>
              <a:off x="3339" y="2099"/>
              <a:ext cx="634" cy="369"/>
            </a:xfrm>
            <a:custGeom>
              <a:avLst/>
              <a:gdLst>
                <a:gd name="T0" fmla="*/ 193 w 634"/>
                <a:gd name="T1" fmla="*/ 0 h 369"/>
                <a:gd name="T2" fmla="*/ 634 w 634"/>
                <a:gd name="T3" fmla="*/ 204 h 369"/>
                <a:gd name="T4" fmla="*/ 0 w 634"/>
                <a:gd name="T5" fmla="*/ 369 h 369"/>
                <a:gd name="T6" fmla="*/ 193 w 634"/>
                <a:gd name="T7" fmla="*/ 0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4"/>
                <a:gd name="T13" fmla="*/ 0 h 369"/>
                <a:gd name="T14" fmla="*/ 634 w 634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4" h="369">
                  <a:moveTo>
                    <a:pt x="193" y="0"/>
                  </a:moveTo>
                  <a:lnTo>
                    <a:pt x="634" y="204"/>
                  </a:lnTo>
                  <a:lnTo>
                    <a:pt x="0" y="36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CC8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4" name="Freeform 25"/>
            <p:cNvSpPr>
              <a:spLocks/>
            </p:cNvSpPr>
            <p:nvPr/>
          </p:nvSpPr>
          <p:spPr bwMode="auto">
            <a:xfrm>
              <a:off x="3336" y="1632"/>
              <a:ext cx="208" cy="836"/>
            </a:xfrm>
            <a:custGeom>
              <a:avLst/>
              <a:gdLst>
                <a:gd name="T0" fmla="*/ 208 w 208"/>
                <a:gd name="T1" fmla="*/ 0 h 836"/>
                <a:gd name="T2" fmla="*/ 0 w 208"/>
                <a:gd name="T3" fmla="*/ 836 h 836"/>
                <a:gd name="T4" fmla="*/ 0 60000 65536"/>
                <a:gd name="T5" fmla="*/ 0 60000 65536"/>
                <a:gd name="T6" fmla="*/ 0 w 208"/>
                <a:gd name="T7" fmla="*/ 0 h 836"/>
                <a:gd name="T8" fmla="*/ 208 w 208"/>
                <a:gd name="T9" fmla="*/ 836 h 8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" h="836">
                  <a:moveTo>
                    <a:pt x="208" y="0"/>
                  </a:moveTo>
                  <a:lnTo>
                    <a:pt x="0" y="836"/>
                  </a:lnTo>
                </a:path>
              </a:pathLst>
            </a:cu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5" name="Freeform 26"/>
            <p:cNvSpPr>
              <a:spLocks/>
            </p:cNvSpPr>
            <p:nvPr/>
          </p:nvSpPr>
          <p:spPr bwMode="auto">
            <a:xfrm>
              <a:off x="3129" y="2184"/>
              <a:ext cx="847" cy="119"/>
            </a:xfrm>
            <a:custGeom>
              <a:avLst/>
              <a:gdLst>
                <a:gd name="T0" fmla="*/ 0 w 847"/>
                <a:gd name="T1" fmla="*/ 0 h 119"/>
                <a:gd name="T2" fmla="*/ 847 w 847"/>
                <a:gd name="T3" fmla="*/ 119 h 119"/>
                <a:gd name="T4" fmla="*/ 0 60000 65536"/>
                <a:gd name="T5" fmla="*/ 0 60000 65536"/>
                <a:gd name="T6" fmla="*/ 0 w 847"/>
                <a:gd name="T7" fmla="*/ 0 h 119"/>
                <a:gd name="T8" fmla="*/ 847 w 847"/>
                <a:gd name="T9" fmla="*/ 119 h 1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7" h="119">
                  <a:moveTo>
                    <a:pt x="0" y="0"/>
                  </a:moveTo>
                  <a:lnTo>
                    <a:pt x="847" y="119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6" name="Freeform 27"/>
            <p:cNvSpPr>
              <a:spLocks/>
            </p:cNvSpPr>
            <p:nvPr/>
          </p:nvSpPr>
          <p:spPr bwMode="auto">
            <a:xfrm>
              <a:off x="3535" y="1632"/>
              <a:ext cx="9" cy="468"/>
            </a:xfrm>
            <a:custGeom>
              <a:avLst/>
              <a:gdLst>
                <a:gd name="T0" fmla="*/ 9 w 9"/>
                <a:gd name="T1" fmla="*/ 0 h 468"/>
                <a:gd name="T2" fmla="*/ 0 w 9"/>
                <a:gd name="T3" fmla="*/ 468 h 468"/>
                <a:gd name="T4" fmla="*/ 0 60000 65536"/>
                <a:gd name="T5" fmla="*/ 0 60000 65536"/>
                <a:gd name="T6" fmla="*/ 0 w 9"/>
                <a:gd name="T7" fmla="*/ 0 h 468"/>
                <a:gd name="T8" fmla="*/ 9 w 9"/>
                <a:gd name="T9" fmla="*/ 468 h 4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468">
                  <a:moveTo>
                    <a:pt x="9" y="0"/>
                  </a:moveTo>
                  <a:lnTo>
                    <a:pt x="0" y="46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7" name="Freeform 28"/>
            <p:cNvSpPr>
              <a:spLocks/>
            </p:cNvSpPr>
            <p:nvPr/>
          </p:nvSpPr>
          <p:spPr bwMode="auto">
            <a:xfrm>
              <a:off x="3337" y="2100"/>
              <a:ext cx="192" cy="366"/>
            </a:xfrm>
            <a:custGeom>
              <a:avLst/>
              <a:gdLst>
                <a:gd name="T0" fmla="*/ 192 w 192"/>
                <a:gd name="T1" fmla="*/ 0 h 366"/>
                <a:gd name="T2" fmla="*/ 0 w 192"/>
                <a:gd name="T3" fmla="*/ 366 h 366"/>
                <a:gd name="T4" fmla="*/ 0 w 192"/>
                <a:gd name="T5" fmla="*/ 363 h 366"/>
                <a:gd name="T6" fmla="*/ 0 60000 65536"/>
                <a:gd name="T7" fmla="*/ 0 60000 65536"/>
                <a:gd name="T8" fmla="*/ 0 60000 65536"/>
                <a:gd name="T9" fmla="*/ 0 w 192"/>
                <a:gd name="T10" fmla="*/ 0 h 366"/>
                <a:gd name="T11" fmla="*/ 192 w 192"/>
                <a:gd name="T12" fmla="*/ 366 h 3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66">
                  <a:moveTo>
                    <a:pt x="192" y="0"/>
                  </a:moveTo>
                  <a:lnTo>
                    <a:pt x="0" y="366"/>
                  </a:lnTo>
                  <a:lnTo>
                    <a:pt x="0" y="363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8" name="Freeform 29"/>
            <p:cNvSpPr>
              <a:spLocks/>
            </p:cNvSpPr>
            <p:nvPr/>
          </p:nvSpPr>
          <p:spPr bwMode="auto">
            <a:xfrm>
              <a:off x="3126" y="2100"/>
              <a:ext cx="408" cy="78"/>
            </a:xfrm>
            <a:custGeom>
              <a:avLst/>
              <a:gdLst>
                <a:gd name="T0" fmla="*/ 408 w 408"/>
                <a:gd name="T1" fmla="*/ 0 h 78"/>
                <a:gd name="T2" fmla="*/ 0 w 408"/>
                <a:gd name="T3" fmla="*/ 78 h 78"/>
                <a:gd name="T4" fmla="*/ 0 60000 65536"/>
                <a:gd name="T5" fmla="*/ 0 60000 65536"/>
                <a:gd name="T6" fmla="*/ 0 w 408"/>
                <a:gd name="T7" fmla="*/ 0 h 78"/>
                <a:gd name="T8" fmla="*/ 408 w 408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78">
                  <a:moveTo>
                    <a:pt x="408" y="0"/>
                  </a:moveTo>
                  <a:lnTo>
                    <a:pt x="0" y="78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99" name="Freeform 30"/>
            <p:cNvSpPr>
              <a:spLocks/>
            </p:cNvSpPr>
            <p:nvPr/>
          </p:nvSpPr>
          <p:spPr bwMode="auto">
            <a:xfrm>
              <a:off x="3534" y="2102"/>
              <a:ext cx="442" cy="202"/>
            </a:xfrm>
            <a:custGeom>
              <a:avLst/>
              <a:gdLst>
                <a:gd name="T0" fmla="*/ 0 w 442"/>
                <a:gd name="T1" fmla="*/ 0 h 202"/>
                <a:gd name="T2" fmla="*/ 442 w 442"/>
                <a:gd name="T3" fmla="*/ 202 h 202"/>
                <a:gd name="T4" fmla="*/ 0 60000 65536"/>
                <a:gd name="T5" fmla="*/ 0 60000 65536"/>
                <a:gd name="T6" fmla="*/ 0 w 442"/>
                <a:gd name="T7" fmla="*/ 0 h 202"/>
                <a:gd name="T8" fmla="*/ 442 w 442"/>
                <a:gd name="T9" fmla="*/ 202 h 2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2" h="202">
                  <a:moveTo>
                    <a:pt x="0" y="0"/>
                  </a:moveTo>
                  <a:lnTo>
                    <a:pt x="442" y="202"/>
                  </a:lnTo>
                </a:path>
              </a:pathLst>
            </a:cu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25" name="Group 31"/>
          <p:cNvGrpSpPr>
            <a:grpSpLocks/>
          </p:cNvGrpSpPr>
          <p:nvPr/>
        </p:nvGrpSpPr>
        <p:grpSpPr bwMode="auto">
          <a:xfrm>
            <a:off x="685800" y="1828800"/>
            <a:ext cx="1676400" cy="609600"/>
            <a:chOff x="624" y="3312"/>
            <a:chExt cx="1056" cy="384"/>
          </a:xfrm>
        </p:grpSpPr>
        <p:sp>
          <p:nvSpPr>
            <p:cNvPr id="30783" name="Line 32"/>
            <p:cNvSpPr>
              <a:spLocks noChangeShapeType="1"/>
            </p:cNvSpPr>
            <p:nvPr/>
          </p:nvSpPr>
          <p:spPr bwMode="auto">
            <a:xfrm>
              <a:off x="720" y="35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Oval 33"/>
            <p:cNvSpPr>
              <a:spLocks noChangeArrowheads="1"/>
            </p:cNvSpPr>
            <p:nvPr/>
          </p:nvSpPr>
          <p:spPr bwMode="auto">
            <a:xfrm>
              <a:off x="960" y="3312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Oval 34"/>
            <p:cNvSpPr>
              <a:spLocks noChangeAspect="1" noChangeArrowheads="1"/>
            </p:cNvSpPr>
            <p:nvPr/>
          </p:nvSpPr>
          <p:spPr bwMode="auto">
            <a:xfrm>
              <a:off x="624" y="3408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Oval 35"/>
            <p:cNvSpPr>
              <a:spLocks noChangeAspect="1" noChangeArrowheads="1"/>
            </p:cNvSpPr>
            <p:nvPr/>
          </p:nvSpPr>
          <p:spPr bwMode="auto">
            <a:xfrm>
              <a:off x="1490" y="3408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36"/>
          <p:cNvGrpSpPr>
            <a:grpSpLocks/>
          </p:cNvGrpSpPr>
          <p:nvPr/>
        </p:nvGrpSpPr>
        <p:grpSpPr bwMode="auto">
          <a:xfrm>
            <a:off x="2743200" y="1905000"/>
            <a:ext cx="1676400" cy="1447800"/>
            <a:chOff x="1920" y="3168"/>
            <a:chExt cx="1056" cy="912"/>
          </a:xfrm>
        </p:grpSpPr>
        <p:sp>
          <p:nvSpPr>
            <p:cNvPr id="30774" name="AutoShape 37"/>
            <p:cNvSpPr>
              <a:spLocks noChangeAspect="1" noChangeArrowheads="1"/>
            </p:cNvSpPr>
            <p:nvPr/>
          </p:nvSpPr>
          <p:spPr bwMode="auto">
            <a:xfrm rot="10800000">
              <a:off x="1968" y="3216"/>
              <a:ext cx="1008" cy="82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75" name="Group 38"/>
            <p:cNvGrpSpPr>
              <a:grpSpLocks/>
            </p:cNvGrpSpPr>
            <p:nvPr/>
          </p:nvGrpSpPr>
          <p:grpSpPr bwMode="auto">
            <a:xfrm>
              <a:off x="1920" y="3168"/>
              <a:ext cx="1056" cy="912"/>
              <a:chOff x="1920" y="3168"/>
              <a:chExt cx="1056" cy="912"/>
            </a:xfrm>
          </p:grpSpPr>
          <p:sp>
            <p:nvSpPr>
              <p:cNvPr id="30776" name="Line 39"/>
              <p:cNvSpPr>
                <a:spLocks noChangeShapeType="1"/>
              </p:cNvSpPr>
              <p:nvPr/>
            </p:nvSpPr>
            <p:spPr bwMode="auto">
              <a:xfrm>
                <a:off x="2016" y="3264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Line 40"/>
              <p:cNvSpPr>
                <a:spLocks noChangeShapeType="1"/>
              </p:cNvSpPr>
              <p:nvPr/>
            </p:nvSpPr>
            <p:spPr bwMode="auto">
              <a:xfrm flipV="1">
                <a:off x="2448" y="3264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Line 41"/>
              <p:cNvSpPr>
                <a:spLocks noChangeShapeType="1"/>
              </p:cNvSpPr>
              <p:nvPr/>
            </p:nvSpPr>
            <p:spPr bwMode="auto">
              <a:xfrm>
                <a:off x="2448" y="35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Oval 42"/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Oval 43"/>
              <p:cNvSpPr>
                <a:spLocks noChangeAspect="1" noChangeArrowheads="1"/>
              </p:cNvSpPr>
              <p:nvPr/>
            </p:nvSpPr>
            <p:spPr bwMode="auto">
              <a:xfrm>
                <a:off x="2786" y="3168"/>
                <a:ext cx="190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Oval 44"/>
              <p:cNvSpPr>
                <a:spLocks noChangeAspect="1" noChangeArrowheads="1"/>
              </p:cNvSpPr>
              <p:nvPr/>
            </p:nvSpPr>
            <p:spPr bwMode="auto">
              <a:xfrm>
                <a:off x="1920" y="3168"/>
                <a:ext cx="190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Oval 45"/>
              <p:cNvSpPr>
                <a:spLocks noChangeAspect="1" noChangeArrowheads="1"/>
              </p:cNvSpPr>
              <p:nvPr/>
            </p:nvSpPr>
            <p:spPr bwMode="auto">
              <a:xfrm>
                <a:off x="2354" y="3890"/>
                <a:ext cx="190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27" name="Group 46"/>
          <p:cNvGrpSpPr>
            <a:grpSpLocks/>
          </p:cNvGrpSpPr>
          <p:nvPr/>
        </p:nvGrpSpPr>
        <p:grpSpPr bwMode="auto">
          <a:xfrm>
            <a:off x="6248400" y="1600200"/>
            <a:ext cx="1673225" cy="1670050"/>
            <a:chOff x="4178" y="1538"/>
            <a:chExt cx="1054" cy="1052"/>
          </a:xfrm>
        </p:grpSpPr>
        <p:sp>
          <p:nvSpPr>
            <p:cNvPr id="30765" name="Line 47"/>
            <p:cNvSpPr>
              <a:spLocks noChangeShapeType="1"/>
            </p:cNvSpPr>
            <p:nvPr/>
          </p:nvSpPr>
          <p:spPr bwMode="auto">
            <a:xfrm>
              <a:off x="4898" y="2208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48"/>
            <p:cNvSpPr>
              <a:spLocks noChangeShapeType="1"/>
            </p:cNvSpPr>
            <p:nvPr/>
          </p:nvSpPr>
          <p:spPr bwMode="auto">
            <a:xfrm flipH="1">
              <a:off x="4466" y="225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49"/>
            <p:cNvSpPr>
              <a:spLocks noChangeShapeType="1"/>
            </p:cNvSpPr>
            <p:nvPr/>
          </p:nvSpPr>
          <p:spPr bwMode="auto">
            <a:xfrm flipH="1">
              <a:off x="4274" y="211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50"/>
            <p:cNvSpPr>
              <a:spLocks noChangeShapeType="1"/>
            </p:cNvSpPr>
            <p:nvPr/>
          </p:nvSpPr>
          <p:spPr bwMode="auto">
            <a:xfrm flipV="1">
              <a:off x="4706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Oval 51"/>
            <p:cNvSpPr>
              <a:spLocks noChangeAspect="1" noChangeArrowheads="1"/>
            </p:cNvSpPr>
            <p:nvPr/>
          </p:nvSpPr>
          <p:spPr bwMode="auto">
            <a:xfrm>
              <a:off x="4610" y="1538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52"/>
            <p:cNvSpPr>
              <a:spLocks noChangeAspect="1" noChangeArrowheads="1"/>
            </p:cNvSpPr>
            <p:nvPr/>
          </p:nvSpPr>
          <p:spPr bwMode="auto">
            <a:xfrm>
              <a:off x="4178" y="2112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53"/>
            <p:cNvSpPr>
              <a:spLocks noChangeArrowheads="1"/>
            </p:cNvSpPr>
            <p:nvPr/>
          </p:nvSpPr>
          <p:spPr bwMode="auto">
            <a:xfrm>
              <a:off x="4514" y="192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54"/>
            <p:cNvSpPr>
              <a:spLocks noChangeAspect="1" noChangeArrowheads="1"/>
            </p:cNvSpPr>
            <p:nvPr/>
          </p:nvSpPr>
          <p:spPr bwMode="auto">
            <a:xfrm>
              <a:off x="4370" y="2400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55"/>
            <p:cNvSpPr>
              <a:spLocks noChangeAspect="1" noChangeArrowheads="1"/>
            </p:cNvSpPr>
            <p:nvPr/>
          </p:nvSpPr>
          <p:spPr bwMode="auto">
            <a:xfrm>
              <a:off x="5042" y="2208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8" name="Text Box 56"/>
          <p:cNvSpPr txBox="1">
            <a:spLocks noChangeArrowheads="1"/>
          </p:cNvSpPr>
          <p:nvPr/>
        </p:nvSpPr>
        <p:spPr bwMode="auto">
          <a:xfrm>
            <a:off x="1085850" y="27797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30729" name="Text Box 57"/>
          <p:cNvSpPr txBox="1">
            <a:spLocks noChangeArrowheads="1"/>
          </p:cNvSpPr>
          <p:nvPr/>
        </p:nvSpPr>
        <p:spPr bwMode="auto">
          <a:xfrm>
            <a:off x="4419600" y="26670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Trigonal planar</a:t>
            </a:r>
          </a:p>
        </p:txBody>
      </p:sp>
      <p:sp>
        <p:nvSpPr>
          <p:cNvPr id="30730" name="Text Box 58"/>
          <p:cNvSpPr txBox="1">
            <a:spLocks noChangeArrowheads="1"/>
          </p:cNvSpPr>
          <p:nvPr/>
        </p:nvSpPr>
        <p:spPr bwMode="auto">
          <a:xfrm>
            <a:off x="6477000" y="33528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Tetrahedral</a:t>
            </a:r>
          </a:p>
        </p:txBody>
      </p:sp>
      <p:sp>
        <p:nvSpPr>
          <p:cNvPr id="30731" name="Text Box 59"/>
          <p:cNvSpPr txBox="1">
            <a:spLocks noChangeArrowheads="1"/>
          </p:cNvSpPr>
          <p:nvPr/>
        </p:nvSpPr>
        <p:spPr bwMode="auto">
          <a:xfrm>
            <a:off x="1447800" y="5888038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Trigonal pyramidal</a:t>
            </a:r>
          </a:p>
        </p:txBody>
      </p:sp>
      <p:sp>
        <p:nvSpPr>
          <p:cNvPr id="30732" name="Text Box 60"/>
          <p:cNvSpPr txBox="1">
            <a:spLocks noChangeArrowheads="1"/>
          </p:cNvSpPr>
          <p:nvPr/>
        </p:nvSpPr>
        <p:spPr bwMode="auto">
          <a:xfrm>
            <a:off x="4648200" y="572135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Bent</a:t>
            </a:r>
          </a:p>
        </p:txBody>
      </p:sp>
      <p:sp>
        <p:nvSpPr>
          <p:cNvPr id="30733" name="Freeform 61"/>
          <p:cNvSpPr>
            <a:spLocks/>
          </p:cNvSpPr>
          <p:nvPr/>
        </p:nvSpPr>
        <p:spPr bwMode="auto">
          <a:xfrm>
            <a:off x="7348538" y="1835150"/>
            <a:ext cx="477837" cy="715963"/>
          </a:xfrm>
          <a:custGeom>
            <a:avLst/>
            <a:gdLst>
              <a:gd name="T0" fmla="*/ 0 w 301"/>
              <a:gd name="T1" fmla="*/ 0 h 451"/>
              <a:gd name="T2" fmla="*/ 612396484 w 301"/>
              <a:gd name="T3" fmla="*/ 420867266 h 451"/>
              <a:gd name="T4" fmla="*/ 758565335 w 301"/>
              <a:gd name="T5" fmla="*/ 1136592145 h 451"/>
              <a:gd name="T6" fmla="*/ 0 60000 65536"/>
              <a:gd name="T7" fmla="*/ 0 60000 65536"/>
              <a:gd name="T8" fmla="*/ 0 60000 65536"/>
              <a:gd name="T9" fmla="*/ 0 w 301"/>
              <a:gd name="T10" fmla="*/ 0 h 451"/>
              <a:gd name="T11" fmla="*/ 301 w 301"/>
              <a:gd name="T12" fmla="*/ 451 h 4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" h="451">
                <a:moveTo>
                  <a:pt x="0" y="0"/>
                </a:moveTo>
                <a:cubicBezTo>
                  <a:pt x="41" y="25"/>
                  <a:pt x="193" y="92"/>
                  <a:pt x="243" y="167"/>
                </a:cubicBezTo>
                <a:cubicBezTo>
                  <a:pt x="293" y="242"/>
                  <a:pt x="289" y="392"/>
                  <a:pt x="301" y="4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Text Box 62"/>
          <p:cNvSpPr txBox="1">
            <a:spLocks noChangeArrowheads="1"/>
          </p:cNvSpPr>
          <p:nvPr/>
        </p:nvSpPr>
        <p:spPr bwMode="auto">
          <a:xfrm>
            <a:off x="7542213" y="1981200"/>
            <a:ext cx="6905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109.5</a:t>
            </a:r>
            <a:r>
              <a:rPr lang="en-US" sz="1400" baseline="30000"/>
              <a:t>o</a:t>
            </a:r>
          </a:p>
        </p:txBody>
      </p:sp>
      <p:grpSp>
        <p:nvGrpSpPr>
          <p:cNvPr id="30735" name="Group 63"/>
          <p:cNvGrpSpPr>
            <a:grpSpLocks/>
          </p:cNvGrpSpPr>
          <p:nvPr/>
        </p:nvGrpSpPr>
        <p:grpSpPr bwMode="auto">
          <a:xfrm>
            <a:off x="1600200" y="3581400"/>
            <a:ext cx="1673225" cy="2292350"/>
            <a:chOff x="1008" y="2256"/>
            <a:chExt cx="1054" cy="1444"/>
          </a:xfrm>
        </p:grpSpPr>
        <p:sp>
          <p:nvSpPr>
            <p:cNvPr id="30753" name="Freeform 64"/>
            <p:cNvSpPr>
              <a:spLocks/>
            </p:cNvSpPr>
            <p:nvPr/>
          </p:nvSpPr>
          <p:spPr bwMode="auto">
            <a:xfrm>
              <a:off x="1328" y="2256"/>
              <a:ext cx="400" cy="528"/>
            </a:xfrm>
            <a:custGeom>
              <a:avLst/>
              <a:gdLst>
                <a:gd name="T0" fmla="*/ 152 w 400"/>
                <a:gd name="T1" fmla="*/ 528 h 528"/>
                <a:gd name="T2" fmla="*/ 8 w 400"/>
                <a:gd name="T3" fmla="*/ 144 h 528"/>
                <a:gd name="T4" fmla="*/ 200 w 400"/>
                <a:gd name="T5" fmla="*/ 0 h 528"/>
                <a:gd name="T6" fmla="*/ 392 w 400"/>
                <a:gd name="T7" fmla="*/ 144 h 528"/>
                <a:gd name="T8" fmla="*/ 248 w 400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gradFill rotWithShape="1">
              <a:gsLst>
                <a:gs pos="0">
                  <a:srgbClr val="D6D1FB"/>
                </a:gs>
                <a:gs pos="100000">
                  <a:srgbClr val="E3E0F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65"/>
            <p:cNvSpPr>
              <a:spLocks noChangeShapeType="1"/>
            </p:cNvSpPr>
            <p:nvPr/>
          </p:nvSpPr>
          <p:spPr bwMode="auto">
            <a:xfrm flipH="1">
              <a:off x="1296" y="312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66"/>
            <p:cNvSpPr>
              <a:spLocks noChangeShapeType="1"/>
            </p:cNvSpPr>
            <p:nvPr/>
          </p:nvSpPr>
          <p:spPr bwMode="auto">
            <a:xfrm>
              <a:off x="1728" y="307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67"/>
            <p:cNvSpPr>
              <a:spLocks noChangeShapeType="1"/>
            </p:cNvSpPr>
            <p:nvPr/>
          </p:nvSpPr>
          <p:spPr bwMode="auto">
            <a:xfrm flipH="1">
              <a:off x="1104" y="2978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Oval 68"/>
            <p:cNvSpPr>
              <a:spLocks noChangeAspect="1" noChangeArrowheads="1"/>
            </p:cNvSpPr>
            <p:nvPr/>
          </p:nvSpPr>
          <p:spPr bwMode="auto">
            <a:xfrm>
              <a:off x="1008" y="2978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69"/>
            <p:cNvSpPr>
              <a:spLocks noChangeAspect="1" noChangeArrowheads="1"/>
            </p:cNvSpPr>
            <p:nvPr/>
          </p:nvSpPr>
          <p:spPr bwMode="auto">
            <a:xfrm>
              <a:off x="1200" y="3266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70"/>
            <p:cNvSpPr>
              <a:spLocks noChangeAspect="1" noChangeArrowheads="1"/>
            </p:cNvSpPr>
            <p:nvPr/>
          </p:nvSpPr>
          <p:spPr bwMode="auto">
            <a:xfrm>
              <a:off x="1872" y="3074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71"/>
            <p:cNvSpPr>
              <a:spLocks noChangeArrowheads="1"/>
            </p:cNvSpPr>
            <p:nvPr/>
          </p:nvSpPr>
          <p:spPr bwMode="auto">
            <a:xfrm>
              <a:off x="1344" y="278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72"/>
            <p:cNvSpPr>
              <a:spLocks noChangeArrowheads="1"/>
            </p:cNvSpPr>
            <p:nvPr/>
          </p:nvSpPr>
          <p:spPr bwMode="auto">
            <a:xfrm>
              <a:off x="1536" y="2400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73"/>
            <p:cNvSpPr>
              <a:spLocks noChangeArrowheads="1"/>
            </p:cNvSpPr>
            <p:nvPr/>
          </p:nvSpPr>
          <p:spPr bwMode="auto">
            <a:xfrm>
              <a:off x="1440" y="2400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Freeform 74"/>
            <p:cNvSpPr>
              <a:spLocks/>
            </p:cNvSpPr>
            <p:nvPr/>
          </p:nvSpPr>
          <p:spPr bwMode="auto">
            <a:xfrm rot="6691272">
              <a:off x="1493" y="3172"/>
              <a:ext cx="334" cy="425"/>
            </a:xfrm>
            <a:custGeom>
              <a:avLst/>
              <a:gdLst>
                <a:gd name="T0" fmla="*/ 0 w 334"/>
                <a:gd name="T1" fmla="*/ 0 h 425"/>
                <a:gd name="T2" fmla="*/ 281 w 334"/>
                <a:gd name="T3" fmla="*/ 89 h 425"/>
                <a:gd name="T4" fmla="*/ 315 w 334"/>
                <a:gd name="T5" fmla="*/ 425 h 425"/>
                <a:gd name="T6" fmla="*/ 0 60000 65536"/>
                <a:gd name="T7" fmla="*/ 0 60000 65536"/>
                <a:gd name="T8" fmla="*/ 0 60000 65536"/>
                <a:gd name="T9" fmla="*/ 0 w 334"/>
                <a:gd name="T10" fmla="*/ 0 h 425"/>
                <a:gd name="T11" fmla="*/ 334 w 334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4" h="425">
                  <a:moveTo>
                    <a:pt x="0" y="0"/>
                  </a:moveTo>
                  <a:cubicBezTo>
                    <a:pt x="47" y="12"/>
                    <a:pt x="228" y="18"/>
                    <a:pt x="281" y="89"/>
                  </a:cubicBezTo>
                  <a:cubicBezTo>
                    <a:pt x="334" y="160"/>
                    <a:pt x="308" y="355"/>
                    <a:pt x="315" y="4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Text Box 75"/>
            <p:cNvSpPr txBox="1">
              <a:spLocks noChangeArrowheads="1"/>
            </p:cNvSpPr>
            <p:nvPr/>
          </p:nvSpPr>
          <p:spPr bwMode="auto">
            <a:xfrm>
              <a:off x="1485" y="3508"/>
              <a:ext cx="43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107.3</a:t>
              </a:r>
              <a:r>
                <a:rPr lang="en-US" sz="1400" baseline="30000"/>
                <a:t>o</a:t>
              </a:r>
            </a:p>
          </p:txBody>
        </p:sp>
      </p:grpSp>
      <p:grpSp>
        <p:nvGrpSpPr>
          <p:cNvPr id="30736" name="Group 76"/>
          <p:cNvGrpSpPr>
            <a:grpSpLocks/>
          </p:cNvGrpSpPr>
          <p:nvPr/>
        </p:nvGrpSpPr>
        <p:grpSpPr bwMode="auto">
          <a:xfrm>
            <a:off x="3886200" y="3429000"/>
            <a:ext cx="1978025" cy="2292350"/>
            <a:chOff x="2448" y="2160"/>
            <a:chExt cx="1246" cy="1444"/>
          </a:xfrm>
        </p:grpSpPr>
        <p:sp>
          <p:nvSpPr>
            <p:cNvPr id="30740" name="Freeform 77"/>
            <p:cNvSpPr>
              <a:spLocks/>
            </p:cNvSpPr>
            <p:nvPr/>
          </p:nvSpPr>
          <p:spPr bwMode="auto">
            <a:xfrm rot="-5400000">
              <a:off x="2512" y="2624"/>
              <a:ext cx="400" cy="528"/>
            </a:xfrm>
            <a:custGeom>
              <a:avLst/>
              <a:gdLst>
                <a:gd name="T0" fmla="*/ 152 w 400"/>
                <a:gd name="T1" fmla="*/ 528 h 528"/>
                <a:gd name="T2" fmla="*/ 8 w 400"/>
                <a:gd name="T3" fmla="*/ 144 h 528"/>
                <a:gd name="T4" fmla="*/ 200 w 400"/>
                <a:gd name="T5" fmla="*/ 0 h 528"/>
                <a:gd name="T6" fmla="*/ 392 w 400"/>
                <a:gd name="T7" fmla="*/ 144 h 528"/>
                <a:gd name="T8" fmla="*/ 248 w 400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gradFill rotWithShape="1">
              <a:gsLst>
                <a:gs pos="0">
                  <a:srgbClr val="D6D1FB"/>
                </a:gs>
                <a:gs pos="100000">
                  <a:srgbClr val="E3E0F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78"/>
            <p:cNvSpPr>
              <a:spLocks/>
            </p:cNvSpPr>
            <p:nvPr/>
          </p:nvSpPr>
          <p:spPr bwMode="auto">
            <a:xfrm rot="-756533">
              <a:off x="2880" y="2160"/>
              <a:ext cx="400" cy="528"/>
            </a:xfrm>
            <a:custGeom>
              <a:avLst/>
              <a:gdLst>
                <a:gd name="T0" fmla="*/ 152 w 400"/>
                <a:gd name="T1" fmla="*/ 528 h 528"/>
                <a:gd name="T2" fmla="*/ 8 w 400"/>
                <a:gd name="T3" fmla="*/ 144 h 528"/>
                <a:gd name="T4" fmla="*/ 200 w 400"/>
                <a:gd name="T5" fmla="*/ 0 h 528"/>
                <a:gd name="T6" fmla="*/ 392 w 400"/>
                <a:gd name="T7" fmla="*/ 144 h 528"/>
                <a:gd name="T8" fmla="*/ 248 w 400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gradFill rotWithShape="1">
              <a:gsLst>
                <a:gs pos="0">
                  <a:srgbClr val="D6D1FB"/>
                </a:gs>
                <a:gs pos="100000">
                  <a:srgbClr val="E3E0F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79"/>
            <p:cNvSpPr>
              <a:spLocks noChangeShapeType="1"/>
            </p:cNvSpPr>
            <p:nvPr/>
          </p:nvSpPr>
          <p:spPr bwMode="auto">
            <a:xfrm>
              <a:off x="3360" y="2978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80"/>
            <p:cNvSpPr>
              <a:spLocks noChangeShapeType="1"/>
            </p:cNvSpPr>
            <p:nvPr/>
          </p:nvSpPr>
          <p:spPr bwMode="auto">
            <a:xfrm flipH="1">
              <a:off x="2928" y="302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Oval 81"/>
            <p:cNvSpPr>
              <a:spLocks noChangeArrowheads="1"/>
            </p:cNvSpPr>
            <p:nvPr/>
          </p:nvSpPr>
          <p:spPr bwMode="auto">
            <a:xfrm>
              <a:off x="2976" y="2690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82"/>
            <p:cNvSpPr>
              <a:spLocks noChangeAspect="1" noChangeArrowheads="1"/>
            </p:cNvSpPr>
            <p:nvPr/>
          </p:nvSpPr>
          <p:spPr bwMode="auto">
            <a:xfrm>
              <a:off x="2832" y="3170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83"/>
            <p:cNvSpPr>
              <a:spLocks noChangeAspect="1" noChangeArrowheads="1"/>
            </p:cNvSpPr>
            <p:nvPr/>
          </p:nvSpPr>
          <p:spPr bwMode="auto">
            <a:xfrm>
              <a:off x="3504" y="2978"/>
              <a:ext cx="190" cy="1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Oval 84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85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86"/>
            <p:cNvSpPr>
              <a:spLocks noChangeArrowheads="1"/>
            </p:cNvSpPr>
            <p:nvPr/>
          </p:nvSpPr>
          <p:spPr bwMode="auto">
            <a:xfrm>
              <a:off x="2592" y="2832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87"/>
            <p:cNvSpPr>
              <a:spLocks noChangeArrowheads="1"/>
            </p:cNvSpPr>
            <p:nvPr/>
          </p:nvSpPr>
          <p:spPr bwMode="auto">
            <a:xfrm>
              <a:off x="2592" y="2928"/>
              <a:ext cx="48" cy="4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Freeform 88"/>
            <p:cNvSpPr>
              <a:spLocks/>
            </p:cNvSpPr>
            <p:nvPr/>
          </p:nvSpPr>
          <p:spPr bwMode="auto">
            <a:xfrm rot="6691272">
              <a:off x="3118" y="3074"/>
              <a:ext cx="334" cy="425"/>
            </a:xfrm>
            <a:custGeom>
              <a:avLst/>
              <a:gdLst>
                <a:gd name="T0" fmla="*/ 0 w 334"/>
                <a:gd name="T1" fmla="*/ 0 h 425"/>
                <a:gd name="T2" fmla="*/ 281 w 334"/>
                <a:gd name="T3" fmla="*/ 89 h 425"/>
                <a:gd name="T4" fmla="*/ 315 w 334"/>
                <a:gd name="T5" fmla="*/ 425 h 425"/>
                <a:gd name="T6" fmla="*/ 0 60000 65536"/>
                <a:gd name="T7" fmla="*/ 0 60000 65536"/>
                <a:gd name="T8" fmla="*/ 0 60000 65536"/>
                <a:gd name="T9" fmla="*/ 0 w 334"/>
                <a:gd name="T10" fmla="*/ 0 h 425"/>
                <a:gd name="T11" fmla="*/ 334 w 334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4" h="425">
                  <a:moveTo>
                    <a:pt x="0" y="0"/>
                  </a:moveTo>
                  <a:cubicBezTo>
                    <a:pt x="47" y="12"/>
                    <a:pt x="228" y="18"/>
                    <a:pt x="281" y="89"/>
                  </a:cubicBezTo>
                  <a:cubicBezTo>
                    <a:pt x="334" y="160"/>
                    <a:pt x="308" y="355"/>
                    <a:pt x="315" y="4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Text Box 89"/>
            <p:cNvSpPr txBox="1">
              <a:spLocks noChangeArrowheads="1"/>
            </p:cNvSpPr>
            <p:nvPr/>
          </p:nvSpPr>
          <p:spPr bwMode="auto">
            <a:xfrm>
              <a:off x="3168" y="3412"/>
              <a:ext cx="43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104.5</a:t>
              </a:r>
              <a:r>
                <a:rPr lang="en-US" sz="1400" baseline="30000"/>
                <a:t>o</a:t>
              </a:r>
            </a:p>
          </p:txBody>
        </p:sp>
      </p:grpSp>
      <p:sp>
        <p:nvSpPr>
          <p:cNvPr id="30737" name="Text Box 90"/>
          <p:cNvSpPr txBox="1">
            <a:spLocks noChangeArrowheads="1"/>
          </p:cNvSpPr>
          <p:nvPr/>
        </p:nvSpPr>
        <p:spPr bwMode="auto">
          <a:xfrm>
            <a:off x="4217988" y="6284913"/>
            <a:ext cx="4621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  CH</a:t>
            </a:r>
            <a:r>
              <a:rPr lang="en-US" baseline="-25000"/>
              <a:t>4</a:t>
            </a:r>
            <a:r>
              <a:rPr lang="en-US"/>
              <a:t>   AsCl</a:t>
            </a:r>
            <a:r>
              <a:rPr lang="en-US" baseline="-25000"/>
              <a:t>3</a:t>
            </a:r>
            <a:r>
              <a:rPr lang="en-US"/>
              <a:t>   AsF</a:t>
            </a:r>
            <a:r>
              <a:rPr lang="en-US" baseline="-25000"/>
              <a:t>5</a:t>
            </a:r>
            <a:r>
              <a:rPr lang="en-US"/>
              <a:t>    BeH</a:t>
            </a:r>
            <a:r>
              <a:rPr lang="en-US" baseline="-25000"/>
              <a:t>2</a:t>
            </a:r>
            <a:r>
              <a:rPr lang="en-US"/>
              <a:t>    BF</a:t>
            </a:r>
            <a:r>
              <a:rPr lang="en-US" baseline="-25000"/>
              <a:t>3</a:t>
            </a:r>
            <a:r>
              <a:rPr lang="en-US"/>
              <a:t>   CO</a:t>
            </a:r>
            <a:r>
              <a:rPr lang="en-US" baseline="-25000"/>
              <a:t>2</a:t>
            </a:r>
          </a:p>
        </p:txBody>
      </p:sp>
      <p:sp>
        <p:nvSpPr>
          <p:cNvPr id="30738" name="Freeform 91"/>
          <p:cNvSpPr>
            <a:spLocks/>
          </p:cNvSpPr>
          <p:nvPr/>
        </p:nvSpPr>
        <p:spPr bwMode="auto">
          <a:xfrm>
            <a:off x="1090613" y="1617663"/>
            <a:ext cx="871537" cy="431800"/>
          </a:xfrm>
          <a:custGeom>
            <a:avLst/>
            <a:gdLst>
              <a:gd name="T0" fmla="*/ 0 w 549"/>
              <a:gd name="T1" fmla="*/ 662801788 h 272"/>
              <a:gd name="T2" fmla="*/ 728323819 w 549"/>
              <a:gd name="T3" fmla="*/ 2520950 h 272"/>
              <a:gd name="T4" fmla="*/ 1383563975 w 549"/>
              <a:gd name="T5" fmla="*/ 685482391 h 272"/>
              <a:gd name="T6" fmla="*/ 0 60000 65536"/>
              <a:gd name="T7" fmla="*/ 0 60000 65536"/>
              <a:gd name="T8" fmla="*/ 0 60000 65536"/>
              <a:gd name="T9" fmla="*/ 0 w 549"/>
              <a:gd name="T10" fmla="*/ 0 h 272"/>
              <a:gd name="T11" fmla="*/ 549 w 549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272">
                <a:moveTo>
                  <a:pt x="0" y="263"/>
                </a:moveTo>
                <a:cubicBezTo>
                  <a:pt x="48" y="221"/>
                  <a:pt x="198" y="0"/>
                  <a:pt x="289" y="1"/>
                </a:cubicBezTo>
                <a:cubicBezTo>
                  <a:pt x="380" y="2"/>
                  <a:pt x="495" y="216"/>
                  <a:pt x="549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Text Box 92"/>
          <p:cNvSpPr txBox="1">
            <a:spLocks noChangeArrowheads="1"/>
          </p:cNvSpPr>
          <p:nvPr/>
        </p:nvSpPr>
        <p:spPr bwMode="auto">
          <a:xfrm>
            <a:off x="1295400" y="13716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180</a:t>
            </a:r>
            <a:r>
              <a:rPr lang="en-US" sz="1400" baseline="30000"/>
              <a:t>o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838200" y="806450"/>
            <a:ext cx="1981200" cy="2332038"/>
            <a:chOff x="528" y="1459"/>
            <a:chExt cx="1248" cy="1469"/>
          </a:xfrm>
        </p:grpSpPr>
        <p:sp>
          <p:nvSpPr>
            <p:cNvPr id="31794" name="Text Box 3"/>
            <p:cNvSpPr txBox="1">
              <a:spLocks noChangeArrowheads="1"/>
            </p:cNvSpPr>
            <p:nvPr/>
          </p:nvSpPr>
          <p:spPr bwMode="auto">
            <a:xfrm>
              <a:off x="998" y="2026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  <p:sp>
          <p:nvSpPr>
            <p:cNvPr id="31795" name="Line 4"/>
            <p:cNvSpPr>
              <a:spLocks noChangeShapeType="1"/>
            </p:cNvSpPr>
            <p:nvPr/>
          </p:nvSpPr>
          <p:spPr bwMode="auto">
            <a:xfrm flipV="1">
              <a:off x="1152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5"/>
            <p:cNvSpPr>
              <a:spLocks/>
            </p:cNvSpPr>
            <p:nvPr/>
          </p:nvSpPr>
          <p:spPr bwMode="auto">
            <a:xfrm>
              <a:off x="831" y="2304"/>
              <a:ext cx="225" cy="170"/>
            </a:xfrm>
            <a:custGeom>
              <a:avLst/>
              <a:gdLst>
                <a:gd name="T0" fmla="*/ 225 w 225"/>
                <a:gd name="T1" fmla="*/ 0 h 170"/>
                <a:gd name="T2" fmla="*/ 0 w 225"/>
                <a:gd name="T3" fmla="*/ 170 h 170"/>
                <a:gd name="T4" fmla="*/ 0 60000 65536"/>
                <a:gd name="T5" fmla="*/ 0 60000 65536"/>
                <a:gd name="T6" fmla="*/ 0 w 225"/>
                <a:gd name="T7" fmla="*/ 0 h 170"/>
                <a:gd name="T8" fmla="*/ 225 w 225"/>
                <a:gd name="T9" fmla="*/ 170 h 1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" h="170">
                  <a:moveTo>
                    <a:pt x="225" y="0"/>
                  </a:moveTo>
                  <a:lnTo>
                    <a:pt x="0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AutoShape 6"/>
            <p:cNvSpPr>
              <a:spLocks noChangeArrowheads="1"/>
            </p:cNvSpPr>
            <p:nvPr/>
          </p:nvSpPr>
          <p:spPr bwMode="auto">
            <a:xfrm rot="1576671">
              <a:off x="1056" y="2304"/>
              <a:ext cx="48" cy="336"/>
            </a:xfrm>
            <a:prstGeom prst="triangle">
              <a:avLst>
                <a:gd name="adj" fmla="val 41667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Line 7"/>
            <p:cNvSpPr>
              <a:spLocks noChangeShapeType="1"/>
            </p:cNvSpPr>
            <p:nvPr/>
          </p:nvSpPr>
          <p:spPr bwMode="auto">
            <a:xfrm>
              <a:off x="1248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8"/>
            <p:cNvSpPr>
              <a:spLocks/>
            </p:cNvSpPr>
            <p:nvPr/>
          </p:nvSpPr>
          <p:spPr bwMode="auto">
            <a:xfrm>
              <a:off x="1104" y="2400"/>
              <a:ext cx="192" cy="112"/>
            </a:xfrm>
            <a:custGeom>
              <a:avLst/>
              <a:gdLst>
                <a:gd name="T0" fmla="*/ 0 w 192"/>
                <a:gd name="T1" fmla="*/ 96 h 112"/>
                <a:gd name="T2" fmla="*/ 144 w 192"/>
                <a:gd name="T3" fmla="*/ 96 h 112"/>
                <a:gd name="T4" fmla="*/ 192 w 192"/>
                <a:gd name="T5" fmla="*/ 0 h 112"/>
                <a:gd name="T6" fmla="*/ 0 60000 65536"/>
                <a:gd name="T7" fmla="*/ 0 60000 65536"/>
                <a:gd name="T8" fmla="*/ 0 60000 65536"/>
                <a:gd name="T9" fmla="*/ 0 w 192"/>
                <a:gd name="T10" fmla="*/ 0 h 112"/>
                <a:gd name="T11" fmla="*/ 192 w 192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12">
                  <a:moveTo>
                    <a:pt x="0" y="96"/>
                  </a:moveTo>
                  <a:cubicBezTo>
                    <a:pt x="56" y="104"/>
                    <a:pt x="112" y="112"/>
                    <a:pt x="144" y="96"/>
                  </a:cubicBezTo>
                  <a:cubicBezTo>
                    <a:pt x="176" y="80"/>
                    <a:pt x="184" y="40"/>
                    <a:pt x="192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Text Box 9"/>
            <p:cNvSpPr txBox="1">
              <a:spLocks noChangeArrowheads="1"/>
            </p:cNvSpPr>
            <p:nvPr/>
          </p:nvSpPr>
          <p:spPr bwMode="auto">
            <a:xfrm>
              <a:off x="1104" y="2467"/>
              <a:ext cx="3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109.5</a:t>
              </a:r>
              <a:r>
                <a:rPr lang="en-US" sz="1200" baseline="30000"/>
                <a:t>o</a:t>
              </a:r>
            </a:p>
          </p:txBody>
        </p:sp>
        <p:sp>
          <p:nvSpPr>
            <p:cNvPr id="31801" name="Text Box 10"/>
            <p:cNvSpPr txBox="1">
              <a:spLocks noChangeArrowheads="1"/>
            </p:cNvSpPr>
            <p:nvPr/>
          </p:nvSpPr>
          <p:spPr bwMode="auto">
            <a:xfrm>
              <a:off x="998" y="145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31802" name="Text Box 11"/>
            <p:cNvSpPr txBox="1">
              <a:spLocks noChangeArrowheads="1"/>
            </p:cNvSpPr>
            <p:nvPr/>
          </p:nvSpPr>
          <p:spPr bwMode="auto">
            <a:xfrm>
              <a:off x="1475" y="2352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31803" name="Text Box 12"/>
            <p:cNvSpPr txBox="1">
              <a:spLocks noChangeArrowheads="1"/>
            </p:cNvSpPr>
            <p:nvPr/>
          </p:nvSpPr>
          <p:spPr bwMode="auto">
            <a:xfrm>
              <a:off x="528" y="237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31804" name="Text Box 13"/>
            <p:cNvSpPr txBox="1">
              <a:spLocks noChangeArrowheads="1"/>
            </p:cNvSpPr>
            <p:nvPr/>
          </p:nvSpPr>
          <p:spPr bwMode="auto">
            <a:xfrm>
              <a:off x="851" y="2563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</p:grp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3657600" y="700088"/>
            <a:ext cx="1981200" cy="2422525"/>
            <a:chOff x="2160" y="1392"/>
            <a:chExt cx="1248" cy="1526"/>
          </a:xfrm>
        </p:grpSpPr>
        <p:sp>
          <p:nvSpPr>
            <p:cNvPr id="31782" name="Text Box 15"/>
            <p:cNvSpPr txBox="1">
              <a:spLocks noChangeArrowheads="1"/>
            </p:cNvSpPr>
            <p:nvPr/>
          </p:nvSpPr>
          <p:spPr bwMode="auto">
            <a:xfrm>
              <a:off x="2630" y="2016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N</a:t>
              </a:r>
            </a:p>
          </p:txBody>
        </p:sp>
        <p:sp>
          <p:nvSpPr>
            <p:cNvPr id="31783" name="Line 16"/>
            <p:cNvSpPr>
              <a:spLocks noChangeShapeType="1"/>
            </p:cNvSpPr>
            <p:nvPr/>
          </p:nvSpPr>
          <p:spPr bwMode="auto">
            <a:xfrm flipV="1">
              <a:off x="2784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17"/>
            <p:cNvSpPr>
              <a:spLocks/>
            </p:cNvSpPr>
            <p:nvPr/>
          </p:nvSpPr>
          <p:spPr bwMode="auto">
            <a:xfrm>
              <a:off x="2463" y="2294"/>
              <a:ext cx="225" cy="170"/>
            </a:xfrm>
            <a:custGeom>
              <a:avLst/>
              <a:gdLst>
                <a:gd name="T0" fmla="*/ 225 w 225"/>
                <a:gd name="T1" fmla="*/ 0 h 170"/>
                <a:gd name="T2" fmla="*/ 0 w 225"/>
                <a:gd name="T3" fmla="*/ 170 h 170"/>
                <a:gd name="T4" fmla="*/ 0 60000 65536"/>
                <a:gd name="T5" fmla="*/ 0 60000 65536"/>
                <a:gd name="T6" fmla="*/ 0 w 225"/>
                <a:gd name="T7" fmla="*/ 0 h 170"/>
                <a:gd name="T8" fmla="*/ 225 w 225"/>
                <a:gd name="T9" fmla="*/ 170 h 1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" h="170">
                  <a:moveTo>
                    <a:pt x="225" y="0"/>
                  </a:moveTo>
                  <a:lnTo>
                    <a:pt x="0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AutoShape 18"/>
            <p:cNvSpPr>
              <a:spLocks noChangeArrowheads="1"/>
            </p:cNvSpPr>
            <p:nvPr/>
          </p:nvSpPr>
          <p:spPr bwMode="auto">
            <a:xfrm rot="1576671">
              <a:off x="2688" y="2294"/>
              <a:ext cx="48" cy="336"/>
            </a:xfrm>
            <a:prstGeom prst="triangle">
              <a:avLst>
                <a:gd name="adj" fmla="val 41667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Line 19"/>
            <p:cNvSpPr>
              <a:spLocks noChangeShapeType="1"/>
            </p:cNvSpPr>
            <p:nvPr/>
          </p:nvSpPr>
          <p:spPr bwMode="auto">
            <a:xfrm>
              <a:off x="2880" y="229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20"/>
            <p:cNvSpPr>
              <a:spLocks/>
            </p:cNvSpPr>
            <p:nvPr/>
          </p:nvSpPr>
          <p:spPr bwMode="auto">
            <a:xfrm>
              <a:off x="2736" y="2390"/>
              <a:ext cx="192" cy="112"/>
            </a:xfrm>
            <a:custGeom>
              <a:avLst/>
              <a:gdLst>
                <a:gd name="T0" fmla="*/ 0 w 192"/>
                <a:gd name="T1" fmla="*/ 96 h 112"/>
                <a:gd name="T2" fmla="*/ 144 w 192"/>
                <a:gd name="T3" fmla="*/ 96 h 112"/>
                <a:gd name="T4" fmla="*/ 192 w 192"/>
                <a:gd name="T5" fmla="*/ 0 h 112"/>
                <a:gd name="T6" fmla="*/ 0 60000 65536"/>
                <a:gd name="T7" fmla="*/ 0 60000 65536"/>
                <a:gd name="T8" fmla="*/ 0 60000 65536"/>
                <a:gd name="T9" fmla="*/ 0 w 192"/>
                <a:gd name="T10" fmla="*/ 0 h 112"/>
                <a:gd name="T11" fmla="*/ 192 w 192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12">
                  <a:moveTo>
                    <a:pt x="0" y="96"/>
                  </a:moveTo>
                  <a:cubicBezTo>
                    <a:pt x="56" y="104"/>
                    <a:pt x="112" y="112"/>
                    <a:pt x="144" y="96"/>
                  </a:cubicBezTo>
                  <a:cubicBezTo>
                    <a:pt x="176" y="80"/>
                    <a:pt x="184" y="40"/>
                    <a:pt x="192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Text Box 21"/>
            <p:cNvSpPr txBox="1">
              <a:spLocks noChangeArrowheads="1"/>
            </p:cNvSpPr>
            <p:nvPr/>
          </p:nvSpPr>
          <p:spPr bwMode="auto">
            <a:xfrm>
              <a:off x="2736" y="2457"/>
              <a:ext cx="3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107</a:t>
              </a:r>
              <a:r>
                <a:rPr lang="en-US" sz="1200" baseline="30000"/>
                <a:t>o</a:t>
              </a:r>
            </a:p>
          </p:txBody>
        </p:sp>
        <p:sp>
          <p:nvSpPr>
            <p:cNvPr id="31789" name="Text Box 22"/>
            <p:cNvSpPr txBox="1">
              <a:spLocks noChangeArrowheads="1"/>
            </p:cNvSpPr>
            <p:nvPr/>
          </p:nvSpPr>
          <p:spPr bwMode="auto">
            <a:xfrm>
              <a:off x="3107" y="2342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31790" name="Text Box 23"/>
            <p:cNvSpPr txBox="1">
              <a:spLocks noChangeArrowheads="1"/>
            </p:cNvSpPr>
            <p:nvPr/>
          </p:nvSpPr>
          <p:spPr bwMode="auto">
            <a:xfrm>
              <a:off x="2160" y="236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31791" name="Text Box 24"/>
            <p:cNvSpPr txBox="1">
              <a:spLocks noChangeArrowheads="1"/>
            </p:cNvSpPr>
            <p:nvPr/>
          </p:nvSpPr>
          <p:spPr bwMode="auto">
            <a:xfrm>
              <a:off x="2483" y="2553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31792" name="Freeform 25"/>
            <p:cNvSpPr>
              <a:spLocks/>
            </p:cNvSpPr>
            <p:nvPr/>
          </p:nvSpPr>
          <p:spPr bwMode="auto">
            <a:xfrm>
              <a:off x="2584" y="1536"/>
              <a:ext cx="400" cy="528"/>
            </a:xfrm>
            <a:custGeom>
              <a:avLst/>
              <a:gdLst>
                <a:gd name="T0" fmla="*/ 152 w 400"/>
                <a:gd name="T1" fmla="*/ 528 h 528"/>
                <a:gd name="T2" fmla="*/ 8 w 400"/>
                <a:gd name="T3" fmla="*/ 144 h 528"/>
                <a:gd name="T4" fmla="*/ 200 w 400"/>
                <a:gd name="T5" fmla="*/ 0 h 528"/>
                <a:gd name="T6" fmla="*/ 392 w 400"/>
                <a:gd name="T7" fmla="*/ 144 h 528"/>
                <a:gd name="T8" fmla="*/ 248 w 400"/>
                <a:gd name="T9" fmla="*/ 528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Text Box 26"/>
            <p:cNvSpPr txBox="1">
              <a:spLocks noChangeArrowheads="1"/>
            </p:cNvSpPr>
            <p:nvPr/>
          </p:nvSpPr>
          <p:spPr bwMode="auto">
            <a:xfrm>
              <a:off x="2640" y="1392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sp>
        <p:nvSpPr>
          <p:cNvPr id="31748" name="Text Box 27"/>
          <p:cNvSpPr txBox="1">
            <a:spLocks noChangeArrowheads="1"/>
          </p:cNvSpPr>
          <p:nvPr/>
        </p:nvSpPr>
        <p:spPr bwMode="auto">
          <a:xfrm>
            <a:off x="7070725" y="1690688"/>
            <a:ext cx="500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O</a:t>
            </a:r>
          </a:p>
        </p:txBody>
      </p:sp>
      <p:sp>
        <p:nvSpPr>
          <p:cNvPr id="31749" name="Line 28"/>
          <p:cNvSpPr>
            <a:spLocks noChangeShapeType="1"/>
          </p:cNvSpPr>
          <p:nvPr/>
        </p:nvSpPr>
        <p:spPr bwMode="auto">
          <a:xfrm flipV="1">
            <a:off x="7315200" y="1309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Freeform 29"/>
          <p:cNvSpPr>
            <a:spLocks/>
          </p:cNvSpPr>
          <p:nvPr/>
        </p:nvSpPr>
        <p:spPr bwMode="auto">
          <a:xfrm>
            <a:off x="6805613" y="2132013"/>
            <a:ext cx="357187" cy="269875"/>
          </a:xfrm>
          <a:custGeom>
            <a:avLst/>
            <a:gdLst>
              <a:gd name="T0" fmla="*/ 567033613 w 225"/>
              <a:gd name="T1" fmla="*/ 0 h 170"/>
              <a:gd name="T2" fmla="*/ 0 w 225"/>
              <a:gd name="T3" fmla="*/ 428426607 h 170"/>
              <a:gd name="T4" fmla="*/ 0 60000 65536"/>
              <a:gd name="T5" fmla="*/ 0 60000 65536"/>
              <a:gd name="T6" fmla="*/ 0 w 225"/>
              <a:gd name="T7" fmla="*/ 0 h 170"/>
              <a:gd name="T8" fmla="*/ 225 w 225"/>
              <a:gd name="T9" fmla="*/ 170 h 1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5" h="170">
                <a:moveTo>
                  <a:pt x="225" y="0"/>
                </a:moveTo>
                <a:lnTo>
                  <a:pt x="0" y="17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AutoShape 30"/>
          <p:cNvSpPr>
            <a:spLocks noChangeArrowheads="1"/>
          </p:cNvSpPr>
          <p:nvPr/>
        </p:nvSpPr>
        <p:spPr bwMode="auto">
          <a:xfrm rot="1576671">
            <a:off x="7162800" y="2132013"/>
            <a:ext cx="76200" cy="533400"/>
          </a:xfrm>
          <a:prstGeom prst="triangle">
            <a:avLst>
              <a:gd name="adj" fmla="val 41667"/>
            </a:avLst>
          </a:prstGeom>
          <a:gradFill rotWithShape="1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31"/>
          <p:cNvSpPr>
            <a:spLocks noChangeShapeType="1"/>
          </p:cNvSpPr>
          <p:nvPr/>
        </p:nvSpPr>
        <p:spPr bwMode="auto">
          <a:xfrm>
            <a:off x="7467600" y="213201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Freeform 32"/>
          <p:cNvSpPr>
            <a:spLocks/>
          </p:cNvSpPr>
          <p:nvPr/>
        </p:nvSpPr>
        <p:spPr bwMode="auto">
          <a:xfrm>
            <a:off x="7239000" y="2284413"/>
            <a:ext cx="304800" cy="177800"/>
          </a:xfrm>
          <a:custGeom>
            <a:avLst/>
            <a:gdLst>
              <a:gd name="T0" fmla="*/ 0 w 192"/>
              <a:gd name="T1" fmla="*/ 241935033 h 112"/>
              <a:gd name="T2" fmla="*/ 362902484 w 192"/>
              <a:gd name="T3" fmla="*/ 241935033 h 112"/>
              <a:gd name="T4" fmla="*/ 483870045 w 192"/>
              <a:gd name="T5" fmla="*/ 0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0" y="96"/>
                </a:moveTo>
                <a:cubicBezTo>
                  <a:pt x="56" y="104"/>
                  <a:pt x="112" y="112"/>
                  <a:pt x="144" y="96"/>
                </a:cubicBezTo>
                <a:cubicBezTo>
                  <a:pt x="176" y="80"/>
                  <a:pt x="184" y="40"/>
                  <a:pt x="19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33"/>
          <p:cNvSpPr txBox="1">
            <a:spLocks noChangeArrowheads="1"/>
          </p:cNvSpPr>
          <p:nvPr/>
        </p:nvSpPr>
        <p:spPr bwMode="auto">
          <a:xfrm>
            <a:off x="7239000" y="2390775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104.5</a:t>
            </a:r>
            <a:r>
              <a:rPr lang="en-US" sz="1200" baseline="30000"/>
              <a:t>o</a:t>
            </a:r>
          </a:p>
        </p:txBody>
      </p:sp>
      <p:sp>
        <p:nvSpPr>
          <p:cNvPr id="31755" name="Text Box 34"/>
          <p:cNvSpPr txBox="1">
            <a:spLocks noChangeArrowheads="1"/>
          </p:cNvSpPr>
          <p:nvPr/>
        </p:nvSpPr>
        <p:spPr bwMode="auto">
          <a:xfrm>
            <a:off x="7827963" y="220821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H</a:t>
            </a:r>
          </a:p>
        </p:txBody>
      </p:sp>
      <p:sp>
        <p:nvSpPr>
          <p:cNvPr id="31756" name="Text Box 35"/>
          <p:cNvSpPr txBox="1">
            <a:spLocks noChangeArrowheads="1"/>
          </p:cNvSpPr>
          <p:nvPr/>
        </p:nvSpPr>
        <p:spPr bwMode="auto">
          <a:xfrm>
            <a:off x="6837363" y="2543175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H</a:t>
            </a:r>
          </a:p>
        </p:txBody>
      </p:sp>
      <p:sp>
        <p:nvSpPr>
          <p:cNvPr id="31757" name="Freeform 36"/>
          <p:cNvSpPr>
            <a:spLocks/>
          </p:cNvSpPr>
          <p:nvPr/>
        </p:nvSpPr>
        <p:spPr bwMode="auto">
          <a:xfrm>
            <a:off x="6997700" y="928688"/>
            <a:ext cx="635000" cy="838200"/>
          </a:xfrm>
          <a:custGeom>
            <a:avLst/>
            <a:gdLst>
              <a:gd name="T0" fmla="*/ 383063732 w 400"/>
              <a:gd name="T1" fmla="*/ 1330642282 h 528"/>
              <a:gd name="T2" fmla="*/ 20161250 w 400"/>
              <a:gd name="T3" fmla="*/ 362902431 h 528"/>
              <a:gd name="T4" fmla="*/ 504031295 w 400"/>
              <a:gd name="T5" fmla="*/ 0 h 528"/>
              <a:gd name="T6" fmla="*/ 987901345 w 400"/>
              <a:gd name="T7" fmla="*/ 362902431 h 528"/>
              <a:gd name="T8" fmla="*/ 624998758 w 400"/>
              <a:gd name="T9" fmla="*/ 1330642282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"/>
              <a:gd name="T16" fmla="*/ 0 h 528"/>
              <a:gd name="T17" fmla="*/ 400 w 40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" h="528">
                <a:moveTo>
                  <a:pt x="152" y="528"/>
                </a:moveTo>
                <a:cubicBezTo>
                  <a:pt x="76" y="380"/>
                  <a:pt x="0" y="232"/>
                  <a:pt x="8" y="144"/>
                </a:cubicBezTo>
                <a:cubicBezTo>
                  <a:pt x="16" y="56"/>
                  <a:pt x="136" y="0"/>
                  <a:pt x="200" y="0"/>
                </a:cubicBezTo>
                <a:cubicBezTo>
                  <a:pt x="264" y="0"/>
                  <a:pt x="384" y="56"/>
                  <a:pt x="392" y="144"/>
                </a:cubicBezTo>
                <a:cubicBezTo>
                  <a:pt x="400" y="232"/>
                  <a:pt x="324" y="380"/>
                  <a:pt x="2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Text Box 37"/>
          <p:cNvSpPr txBox="1">
            <a:spLocks noChangeArrowheads="1"/>
          </p:cNvSpPr>
          <p:nvPr/>
        </p:nvSpPr>
        <p:spPr bwMode="auto">
          <a:xfrm>
            <a:off x="7086600" y="7000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31759" name="Freeform 38"/>
          <p:cNvSpPr>
            <a:spLocks noChangeAspect="1"/>
          </p:cNvSpPr>
          <p:nvPr/>
        </p:nvSpPr>
        <p:spPr bwMode="auto">
          <a:xfrm rot="-7349268">
            <a:off x="6654800" y="1990726"/>
            <a:ext cx="503237" cy="665162"/>
          </a:xfrm>
          <a:custGeom>
            <a:avLst/>
            <a:gdLst>
              <a:gd name="T0" fmla="*/ 240585034 w 400"/>
              <a:gd name="T1" fmla="*/ 837955394 h 528"/>
              <a:gd name="T2" fmla="*/ 12662702 w 400"/>
              <a:gd name="T3" fmla="*/ 228533511 h 528"/>
              <a:gd name="T4" fmla="*/ 316559959 w 400"/>
              <a:gd name="T5" fmla="*/ 0 h 528"/>
              <a:gd name="T6" fmla="*/ 620455962 w 400"/>
              <a:gd name="T7" fmla="*/ 228533511 h 528"/>
              <a:gd name="T8" fmla="*/ 392533704 w 400"/>
              <a:gd name="T9" fmla="*/ 837955394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"/>
              <a:gd name="T16" fmla="*/ 0 h 528"/>
              <a:gd name="T17" fmla="*/ 400 w 40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" h="528">
                <a:moveTo>
                  <a:pt x="152" y="528"/>
                </a:moveTo>
                <a:cubicBezTo>
                  <a:pt x="76" y="380"/>
                  <a:pt x="0" y="232"/>
                  <a:pt x="8" y="144"/>
                </a:cubicBezTo>
                <a:cubicBezTo>
                  <a:pt x="16" y="56"/>
                  <a:pt x="136" y="0"/>
                  <a:pt x="200" y="0"/>
                </a:cubicBezTo>
                <a:cubicBezTo>
                  <a:pt x="264" y="0"/>
                  <a:pt x="384" y="56"/>
                  <a:pt x="392" y="144"/>
                </a:cubicBezTo>
                <a:cubicBezTo>
                  <a:pt x="400" y="232"/>
                  <a:pt x="324" y="380"/>
                  <a:pt x="2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Text Box 39"/>
          <p:cNvSpPr txBox="1">
            <a:spLocks noChangeArrowheads="1"/>
          </p:cNvSpPr>
          <p:nvPr/>
        </p:nvSpPr>
        <p:spPr bwMode="auto">
          <a:xfrm rot="-7228883">
            <a:off x="6439694" y="2215357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31761" name="Text Box 40"/>
          <p:cNvSpPr txBox="1">
            <a:spLocks noChangeArrowheads="1"/>
          </p:cNvSpPr>
          <p:nvPr/>
        </p:nvSpPr>
        <p:spPr bwMode="auto">
          <a:xfrm>
            <a:off x="990600" y="3367088"/>
            <a:ext cx="161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4</a:t>
            </a:r>
            <a:r>
              <a:rPr lang="en-US"/>
              <a:t>, methane</a:t>
            </a:r>
          </a:p>
        </p:txBody>
      </p:sp>
      <p:sp>
        <p:nvSpPr>
          <p:cNvPr id="31762" name="Text Box 41"/>
          <p:cNvSpPr txBox="1">
            <a:spLocks noChangeArrowheads="1"/>
          </p:cNvSpPr>
          <p:nvPr/>
        </p:nvSpPr>
        <p:spPr bwMode="auto">
          <a:xfrm>
            <a:off x="3810000" y="3367088"/>
            <a:ext cx="166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3</a:t>
            </a:r>
            <a:r>
              <a:rPr lang="en-US"/>
              <a:t>, ammonia</a:t>
            </a:r>
          </a:p>
        </p:txBody>
      </p:sp>
      <p:sp>
        <p:nvSpPr>
          <p:cNvPr id="31763" name="Text Box 42"/>
          <p:cNvSpPr txBox="1">
            <a:spLocks noChangeArrowheads="1"/>
          </p:cNvSpPr>
          <p:nvPr/>
        </p:nvSpPr>
        <p:spPr bwMode="auto">
          <a:xfrm>
            <a:off x="6780213" y="336708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O, water</a:t>
            </a:r>
          </a:p>
        </p:txBody>
      </p:sp>
      <p:sp>
        <p:nvSpPr>
          <p:cNvPr id="66603" name="Freeform 43"/>
          <p:cNvSpPr>
            <a:spLocks/>
          </p:cNvSpPr>
          <p:nvPr/>
        </p:nvSpPr>
        <p:spPr bwMode="auto">
          <a:xfrm>
            <a:off x="2362200" y="4114800"/>
            <a:ext cx="635000" cy="838200"/>
          </a:xfrm>
          <a:custGeom>
            <a:avLst/>
            <a:gdLst>
              <a:gd name="T0" fmla="*/ 383063732 w 400"/>
              <a:gd name="T1" fmla="*/ 1330642282 h 528"/>
              <a:gd name="T2" fmla="*/ 20161250 w 400"/>
              <a:gd name="T3" fmla="*/ 362902431 h 528"/>
              <a:gd name="T4" fmla="*/ 504031295 w 400"/>
              <a:gd name="T5" fmla="*/ 0 h 528"/>
              <a:gd name="T6" fmla="*/ 987901345 w 400"/>
              <a:gd name="T7" fmla="*/ 362902431 h 528"/>
              <a:gd name="T8" fmla="*/ 624998758 w 400"/>
              <a:gd name="T9" fmla="*/ 1330642282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"/>
              <a:gd name="T16" fmla="*/ 0 h 528"/>
              <a:gd name="T17" fmla="*/ 400 w 40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" h="528">
                <a:moveTo>
                  <a:pt x="152" y="528"/>
                </a:moveTo>
                <a:cubicBezTo>
                  <a:pt x="76" y="380"/>
                  <a:pt x="0" y="232"/>
                  <a:pt x="8" y="144"/>
                </a:cubicBezTo>
                <a:cubicBezTo>
                  <a:pt x="16" y="56"/>
                  <a:pt x="136" y="0"/>
                  <a:pt x="200" y="0"/>
                </a:cubicBezTo>
                <a:cubicBezTo>
                  <a:pt x="264" y="0"/>
                  <a:pt x="384" y="56"/>
                  <a:pt x="392" y="144"/>
                </a:cubicBezTo>
                <a:cubicBezTo>
                  <a:pt x="400" y="232"/>
                  <a:pt x="324" y="380"/>
                  <a:pt x="248" y="528"/>
                </a:cubicBezTo>
              </a:path>
            </a:pathLst>
          </a:custGeom>
          <a:gradFill rotWithShape="1">
            <a:gsLst>
              <a:gs pos="0">
                <a:srgbClr val="D6D1FB"/>
              </a:gs>
              <a:gs pos="100000">
                <a:srgbClr val="E3E0F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2451100" y="3886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>
            <a:off x="3886200" y="51054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638800" y="4800600"/>
            <a:ext cx="2209800" cy="1003300"/>
            <a:chOff x="3744" y="3024"/>
            <a:chExt cx="1392" cy="632"/>
          </a:xfrm>
        </p:grpSpPr>
        <p:sp>
          <p:nvSpPr>
            <p:cNvPr id="66607" name="Rectangle 47"/>
            <p:cNvSpPr>
              <a:spLocks noChangeAspect="1" noChangeArrowheads="1"/>
            </p:cNvSpPr>
            <p:nvPr/>
          </p:nvSpPr>
          <p:spPr bwMode="auto">
            <a:xfrm rot="1466637">
              <a:off x="4480" y="3292"/>
              <a:ext cx="468" cy="6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608" name="Rectangle 48"/>
            <p:cNvSpPr>
              <a:spLocks noChangeAspect="1" noChangeArrowheads="1"/>
            </p:cNvSpPr>
            <p:nvPr/>
          </p:nvSpPr>
          <p:spPr bwMode="auto">
            <a:xfrm rot="-1282237">
              <a:off x="3945" y="3292"/>
              <a:ext cx="468" cy="6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79" name="Oval 49"/>
            <p:cNvSpPr>
              <a:spLocks noChangeAspect="1" noChangeArrowheads="1"/>
            </p:cNvSpPr>
            <p:nvPr/>
          </p:nvSpPr>
          <p:spPr bwMode="auto">
            <a:xfrm>
              <a:off x="3744" y="3292"/>
              <a:ext cx="345" cy="3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1780" name="Oval 50"/>
            <p:cNvSpPr>
              <a:spLocks noChangeAspect="1" noChangeArrowheads="1"/>
            </p:cNvSpPr>
            <p:nvPr/>
          </p:nvSpPr>
          <p:spPr bwMode="auto">
            <a:xfrm>
              <a:off x="4272" y="3024"/>
              <a:ext cx="345" cy="3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1781" name="Oval 51"/>
            <p:cNvSpPr>
              <a:spLocks noChangeAspect="1" noChangeArrowheads="1"/>
            </p:cNvSpPr>
            <p:nvPr/>
          </p:nvSpPr>
          <p:spPr bwMode="auto">
            <a:xfrm>
              <a:off x="4791" y="3312"/>
              <a:ext cx="345" cy="3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</p:grp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1371600" y="41910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lone pair</a:t>
            </a:r>
          </a:p>
          <a:p>
            <a:pPr algn="ctr"/>
            <a:r>
              <a:rPr lang="en-US" sz="1200"/>
              <a:t>electrons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676400" y="4892675"/>
            <a:ext cx="1947863" cy="1584325"/>
            <a:chOff x="1056" y="3082"/>
            <a:chExt cx="1227" cy="998"/>
          </a:xfrm>
        </p:grpSpPr>
        <p:sp>
          <p:nvSpPr>
            <p:cNvPr id="31770" name="Text Box 54"/>
            <p:cNvSpPr txBox="1">
              <a:spLocks noChangeArrowheads="1"/>
            </p:cNvSpPr>
            <p:nvPr/>
          </p:nvSpPr>
          <p:spPr bwMode="auto">
            <a:xfrm>
              <a:off x="1526" y="3082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O</a:t>
              </a:r>
            </a:p>
          </p:txBody>
        </p:sp>
        <p:sp>
          <p:nvSpPr>
            <p:cNvPr id="31771" name="Freeform 55"/>
            <p:cNvSpPr>
              <a:spLocks/>
            </p:cNvSpPr>
            <p:nvPr/>
          </p:nvSpPr>
          <p:spPr bwMode="auto">
            <a:xfrm>
              <a:off x="1359" y="3360"/>
              <a:ext cx="225" cy="170"/>
            </a:xfrm>
            <a:custGeom>
              <a:avLst/>
              <a:gdLst>
                <a:gd name="T0" fmla="*/ 225 w 225"/>
                <a:gd name="T1" fmla="*/ 0 h 170"/>
                <a:gd name="T2" fmla="*/ 0 w 225"/>
                <a:gd name="T3" fmla="*/ 170 h 170"/>
                <a:gd name="T4" fmla="*/ 0 60000 65536"/>
                <a:gd name="T5" fmla="*/ 0 60000 65536"/>
                <a:gd name="T6" fmla="*/ 0 w 225"/>
                <a:gd name="T7" fmla="*/ 0 h 170"/>
                <a:gd name="T8" fmla="*/ 225 w 225"/>
                <a:gd name="T9" fmla="*/ 170 h 1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" h="170">
                  <a:moveTo>
                    <a:pt x="225" y="0"/>
                  </a:moveTo>
                  <a:lnTo>
                    <a:pt x="0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56"/>
            <p:cNvSpPr>
              <a:spLocks noChangeShapeType="1"/>
            </p:cNvSpPr>
            <p:nvPr/>
          </p:nvSpPr>
          <p:spPr bwMode="auto">
            <a:xfrm>
              <a:off x="1824" y="331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Text Box 57"/>
            <p:cNvSpPr txBox="1">
              <a:spLocks noChangeArrowheads="1"/>
            </p:cNvSpPr>
            <p:nvPr/>
          </p:nvSpPr>
          <p:spPr bwMode="auto">
            <a:xfrm>
              <a:off x="1968" y="3427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O</a:t>
              </a:r>
            </a:p>
          </p:txBody>
        </p:sp>
        <p:sp>
          <p:nvSpPr>
            <p:cNvPr id="31774" name="Text Box 58"/>
            <p:cNvSpPr txBox="1">
              <a:spLocks noChangeArrowheads="1"/>
            </p:cNvSpPr>
            <p:nvPr/>
          </p:nvSpPr>
          <p:spPr bwMode="auto">
            <a:xfrm>
              <a:off x="1056" y="3427"/>
              <a:ext cx="3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O</a:t>
              </a:r>
            </a:p>
          </p:txBody>
        </p:sp>
        <p:sp>
          <p:nvSpPr>
            <p:cNvPr id="31775" name="Line 59"/>
            <p:cNvSpPr>
              <a:spLocks noChangeShapeType="1"/>
            </p:cNvSpPr>
            <p:nvPr/>
          </p:nvSpPr>
          <p:spPr bwMode="auto">
            <a:xfrm>
              <a:off x="1776" y="336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60"/>
            <p:cNvSpPr txBox="1">
              <a:spLocks noChangeArrowheads="1"/>
            </p:cNvSpPr>
            <p:nvPr/>
          </p:nvSpPr>
          <p:spPr bwMode="auto">
            <a:xfrm>
              <a:off x="1311" y="3849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r>
                <a:rPr lang="en-US" baseline="-25000"/>
                <a:t>3</a:t>
              </a:r>
              <a:r>
                <a:rPr lang="en-US"/>
                <a:t>, ozone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 animBg="1"/>
      <p:bldP spid="66604" grpId="0"/>
      <p:bldP spid="66605" grpId="0" animBg="1"/>
      <p:bldP spid="666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Molecular Shapes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98525" y="1143000"/>
            <a:ext cx="217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Three atoms (AB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67200" y="1143000"/>
            <a:ext cx="2058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Four atoms (AB</a:t>
            </a:r>
            <a:r>
              <a:rPr lang="en-US" b="1" baseline="-25000"/>
              <a:t>3</a:t>
            </a:r>
            <a:r>
              <a:rPr lang="en-US" b="1"/>
              <a:t>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22338" y="2971800"/>
            <a:ext cx="2008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Five atoms (AB</a:t>
            </a:r>
            <a:r>
              <a:rPr lang="en-US" b="1" baseline="-25000"/>
              <a:t>4</a:t>
            </a:r>
            <a:r>
              <a:rPr lang="en-US" b="1"/>
              <a:t>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189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Six atoms (AB</a:t>
            </a:r>
            <a:r>
              <a:rPr lang="en-US" b="1" baseline="-25000"/>
              <a:t>5</a:t>
            </a:r>
            <a:r>
              <a:rPr lang="en-US" b="1"/>
              <a:t>)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222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Seven atoms (AB</a:t>
            </a:r>
            <a:r>
              <a:rPr lang="en-US" b="1" baseline="-25000"/>
              <a:t>6</a:t>
            </a:r>
            <a:r>
              <a:rPr lang="en-US" b="1"/>
              <a:t>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311275" y="1487488"/>
            <a:ext cx="164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Linear  (180</a:t>
            </a:r>
            <a:r>
              <a:rPr lang="en-US" baseline="30000"/>
              <a:t>o</a:t>
            </a:r>
            <a:r>
              <a:rPr lang="en-US"/>
              <a:t>)</a:t>
            </a:r>
          </a:p>
          <a:p>
            <a:pPr>
              <a:buFontTx/>
              <a:buChar char="•"/>
            </a:pPr>
            <a:r>
              <a:rPr lang="en-US"/>
              <a:t>Bent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664075" y="1509713"/>
            <a:ext cx="24685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Trigonal planar (120</a:t>
            </a:r>
            <a:r>
              <a:rPr lang="en-US" baseline="30000"/>
              <a:t>o</a:t>
            </a:r>
            <a:r>
              <a:rPr lang="en-US"/>
              <a:t>)</a:t>
            </a:r>
          </a:p>
          <a:p>
            <a:pPr>
              <a:buFontTx/>
              <a:buChar char="•"/>
            </a:pPr>
            <a:r>
              <a:rPr lang="en-US"/>
              <a:t>Trigonal pyramidal</a:t>
            </a:r>
          </a:p>
          <a:p>
            <a:pPr>
              <a:buFontTx/>
              <a:buChar char="•"/>
            </a:pPr>
            <a:r>
              <a:rPr lang="en-US"/>
              <a:t>T-shaped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303338" y="3336925"/>
            <a:ext cx="24304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Tetrahedral (109.47</a:t>
            </a:r>
            <a:r>
              <a:rPr lang="en-US" baseline="30000"/>
              <a:t>o</a:t>
            </a:r>
            <a:r>
              <a:rPr lang="en-US"/>
              <a:t>)</a:t>
            </a:r>
          </a:p>
          <a:p>
            <a:pPr>
              <a:buFontTx/>
              <a:buChar char="•"/>
            </a:pPr>
            <a:r>
              <a:rPr lang="en-US"/>
              <a:t>Square planar</a:t>
            </a:r>
          </a:p>
          <a:p>
            <a:pPr>
              <a:buFontTx/>
              <a:buChar char="•"/>
            </a:pPr>
            <a:r>
              <a:rPr lang="en-US"/>
              <a:t>Seesaw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311275" y="4768850"/>
            <a:ext cx="527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Trigonal bipyramidal (B</a:t>
            </a:r>
            <a:r>
              <a:rPr lang="en-US" baseline="30000"/>
              <a:t>e</a:t>
            </a:r>
            <a:r>
              <a:rPr lang="en-US"/>
              <a:t>AB</a:t>
            </a:r>
            <a:r>
              <a:rPr lang="en-US" baseline="30000"/>
              <a:t>e</a:t>
            </a:r>
            <a:r>
              <a:rPr lang="en-US"/>
              <a:t>, 120</a:t>
            </a:r>
            <a:r>
              <a:rPr lang="en-US" baseline="30000"/>
              <a:t>o</a:t>
            </a:r>
            <a:r>
              <a:rPr lang="en-US"/>
              <a:t>) &amp; (B</a:t>
            </a:r>
            <a:r>
              <a:rPr lang="en-US" baseline="30000"/>
              <a:t>e</a:t>
            </a:r>
            <a:r>
              <a:rPr lang="en-US"/>
              <a:t>AB</a:t>
            </a:r>
            <a:r>
              <a:rPr lang="en-US" baseline="30000"/>
              <a:t>a</a:t>
            </a:r>
            <a:r>
              <a:rPr lang="en-US"/>
              <a:t>, 90</a:t>
            </a:r>
            <a:r>
              <a:rPr lang="en-US" baseline="30000"/>
              <a:t>o</a:t>
            </a:r>
            <a:r>
              <a:rPr lang="en-US"/>
              <a:t>)</a:t>
            </a:r>
          </a:p>
          <a:p>
            <a:pPr>
              <a:buFontTx/>
              <a:buChar char="•"/>
            </a:pPr>
            <a:r>
              <a:rPr lang="en-US"/>
              <a:t>Square pyramidal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295400" y="6081713"/>
            <a:ext cx="1381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Octahedral</a:t>
            </a:r>
          </a:p>
        </p:txBody>
      </p: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914400" y="2209800"/>
            <a:ext cx="1981200" cy="366713"/>
            <a:chOff x="2640" y="1056"/>
            <a:chExt cx="1248" cy="231"/>
          </a:xfrm>
        </p:grpSpPr>
        <p:sp>
          <p:nvSpPr>
            <p:cNvPr id="32854" name="Freeform 14"/>
            <p:cNvSpPr>
              <a:spLocks/>
            </p:cNvSpPr>
            <p:nvPr/>
          </p:nvSpPr>
          <p:spPr bwMode="auto">
            <a:xfrm>
              <a:off x="2749" y="1190"/>
              <a:ext cx="1030" cy="1"/>
            </a:xfrm>
            <a:custGeom>
              <a:avLst/>
              <a:gdLst>
                <a:gd name="T0" fmla="*/ 0 w 1030"/>
                <a:gd name="T1" fmla="*/ 0 h 1"/>
                <a:gd name="T2" fmla="*/ 1030 w 1030"/>
                <a:gd name="T3" fmla="*/ 0 h 1"/>
                <a:gd name="T4" fmla="*/ 0 60000 65536"/>
                <a:gd name="T5" fmla="*/ 0 60000 65536"/>
                <a:gd name="T6" fmla="*/ 0 w 1030"/>
                <a:gd name="T7" fmla="*/ 0 h 1"/>
                <a:gd name="T8" fmla="*/ 1030 w 103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30" h="1">
                  <a:moveTo>
                    <a:pt x="0" y="0"/>
                  </a:moveTo>
                  <a:lnTo>
                    <a:pt x="10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Text Box 15"/>
            <p:cNvSpPr txBox="1">
              <a:spLocks noChangeArrowheads="1"/>
            </p:cNvSpPr>
            <p:nvPr/>
          </p:nvSpPr>
          <p:spPr bwMode="auto">
            <a:xfrm>
              <a:off x="2640" y="1056"/>
              <a:ext cx="21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32856" name="Text Box 16"/>
            <p:cNvSpPr txBox="1">
              <a:spLocks noChangeArrowheads="1"/>
            </p:cNvSpPr>
            <p:nvPr/>
          </p:nvSpPr>
          <p:spPr bwMode="auto">
            <a:xfrm>
              <a:off x="3676" y="1056"/>
              <a:ext cx="21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32857" name="Text Box 17"/>
            <p:cNvSpPr txBox="1">
              <a:spLocks noChangeArrowheads="1"/>
            </p:cNvSpPr>
            <p:nvPr/>
          </p:nvSpPr>
          <p:spPr bwMode="auto">
            <a:xfrm>
              <a:off x="3168" y="1056"/>
              <a:ext cx="21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32782" name="Group 18"/>
          <p:cNvGrpSpPr>
            <a:grpSpLocks/>
          </p:cNvGrpSpPr>
          <p:nvPr/>
        </p:nvGrpSpPr>
        <p:grpSpPr bwMode="auto">
          <a:xfrm>
            <a:off x="7118350" y="1143000"/>
            <a:ext cx="1587500" cy="1357313"/>
            <a:chOff x="2716" y="1392"/>
            <a:chExt cx="1000" cy="855"/>
          </a:xfrm>
        </p:grpSpPr>
        <p:sp>
          <p:nvSpPr>
            <p:cNvPr id="32846" name="Freeform 19"/>
            <p:cNvSpPr>
              <a:spLocks/>
            </p:cNvSpPr>
            <p:nvPr/>
          </p:nvSpPr>
          <p:spPr bwMode="auto">
            <a:xfrm>
              <a:off x="2880" y="1584"/>
              <a:ext cx="672" cy="528"/>
            </a:xfrm>
            <a:custGeom>
              <a:avLst/>
              <a:gdLst>
                <a:gd name="T0" fmla="*/ 336 w 672"/>
                <a:gd name="T1" fmla="*/ 0 h 528"/>
                <a:gd name="T2" fmla="*/ 0 w 672"/>
                <a:gd name="T3" fmla="*/ 528 h 528"/>
                <a:gd name="T4" fmla="*/ 672 w 672"/>
                <a:gd name="T5" fmla="*/ 528 h 528"/>
                <a:gd name="T6" fmla="*/ 336 w 67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528"/>
                <a:gd name="T14" fmla="*/ 672 w 67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528">
                  <a:moveTo>
                    <a:pt x="336" y="0"/>
                  </a:moveTo>
                  <a:lnTo>
                    <a:pt x="0" y="528"/>
                  </a:lnTo>
                  <a:lnTo>
                    <a:pt x="672" y="528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Text Box 20"/>
            <p:cNvSpPr txBox="1">
              <a:spLocks noChangeArrowheads="1"/>
            </p:cNvSpPr>
            <p:nvPr/>
          </p:nvSpPr>
          <p:spPr bwMode="auto">
            <a:xfrm>
              <a:off x="3120" y="1392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32848" name="Text Box 21"/>
            <p:cNvSpPr txBox="1">
              <a:spLocks noChangeArrowheads="1"/>
            </p:cNvSpPr>
            <p:nvPr/>
          </p:nvSpPr>
          <p:spPr bwMode="auto">
            <a:xfrm>
              <a:off x="3504" y="201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32849" name="Text Box 22"/>
            <p:cNvSpPr txBox="1">
              <a:spLocks noChangeArrowheads="1"/>
            </p:cNvSpPr>
            <p:nvPr/>
          </p:nvSpPr>
          <p:spPr bwMode="auto">
            <a:xfrm>
              <a:off x="3120" y="1776"/>
              <a:ext cx="21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32850" name="Text Box 23"/>
            <p:cNvSpPr txBox="1">
              <a:spLocks noChangeArrowheads="1"/>
            </p:cNvSpPr>
            <p:nvPr/>
          </p:nvSpPr>
          <p:spPr bwMode="auto">
            <a:xfrm>
              <a:off x="2716" y="201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32851" name="Line 24"/>
            <p:cNvSpPr>
              <a:spLocks noChangeShapeType="1"/>
            </p:cNvSpPr>
            <p:nvPr/>
          </p:nvSpPr>
          <p:spPr bwMode="auto">
            <a:xfrm flipV="1">
              <a:off x="2880" y="19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25"/>
            <p:cNvSpPr>
              <a:spLocks/>
            </p:cNvSpPr>
            <p:nvPr/>
          </p:nvSpPr>
          <p:spPr bwMode="auto">
            <a:xfrm>
              <a:off x="3279" y="1914"/>
              <a:ext cx="273" cy="198"/>
            </a:xfrm>
            <a:custGeom>
              <a:avLst/>
              <a:gdLst>
                <a:gd name="T0" fmla="*/ 273 w 273"/>
                <a:gd name="T1" fmla="*/ 198 h 198"/>
                <a:gd name="T2" fmla="*/ 0 w 273"/>
                <a:gd name="T3" fmla="*/ 0 h 198"/>
                <a:gd name="T4" fmla="*/ 0 60000 65536"/>
                <a:gd name="T5" fmla="*/ 0 60000 65536"/>
                <a:gd name="T6" fmla="*/ 0 w 273"/>
                <a:gd name="T7" fmla="*/ 0 h 198"/>
                <a:gd name="T8" fmla="*/ 273 w 273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3" h="198">
                  <a:moveTo>
                    <a:pt x="273" y="1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26"/>
            <p:cNvSpPr>
              <a:spLocks/>
            </p:cNvSpPr>
            <p:nvPr/>
          </p:nvSpPr>
          <p:spPr bwMode="auto">
            <a:xfrm>
              <a:off x="3216" y="1599"/>
              <a:ext cx="1" cy="225"/>
            </a:xfrm>
            <a:custGeom>
              <a:avLst/>
              <a:gdLst>
                <a:gd name="T0" fmla="*/ 0 w 1"/>
                <a:gd name="T1" fmla="*/ 0 h 225"/>
                <a:gd name="T2" fmla="*/ 1 w 1"/>
                <a:gd name="T3" fmla="*/ 225 h 225"/>
                <a:gd name="T4" fmla="*/ 0 60000 65536"/>
                <a:gd name="T5" fmla="*/ 0 60000 65536"/>
                <a:gd name="T6" fmla="*/ 0 w 1"/>
                <a:gd name="T7" fmla="*/ 0 h 225"/>
                <a:gd name="T8" fmla="*/ 1 w 1"/>
                <a:gd name="T9" fmla="*/ 225 h 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5">
                  <a:moveTo>
                    <a:pt x="0" y="0"/>
                  </a:moveTo>
                  <a:lnTo>
                    <a:pt x="1" y="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3" name="Text Box 27"/>
          <p:cNvSpPr txBox="1">
            <a:spLocks noChangeArrowheads="1"/>
          </p:cNvSpPr>
          <p:nvPr/>
        </p:nvSpPr>
        <p:spPr bwMode="auto">
          <a:xfrm>
            <a:off x="1524000" y="2514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32784" name="Text Box 28"/>
          <p:cNvSpPr txBox="1">
            <a:spLocks noChangeArrowheads="1"/>
          </p:cNvSpPr>
          <p:nvPr/>
        </p:nvSpPr>
        <p:spPr bwMode="auto">
          <a:xfrm>
            <a:off x="7086600" y="25146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trigonal planar</a:t>
            </a:r>
          </a:p>
        </p:txBody>
      </p:sp>
      <p:grpSp>
        <p:nvGrpSpPr>
          <p:cNvPr id="32785" name="Group 29"/>
          <p:cNvGrpSpPr>
            <a:grpSpLocks/>
          </p:cNvGrpSpPr>
          <p:nvPr/>
        </p:nvGrpSpPr>
        <p:grpSpPr bwMode="auto">
          <a:xfrm>
            <a:off x="3810000" y="2743200"/>
            <a:ext cx="1828800" cy="1905000"/>
            <a:chOff x="2640" y="2112"/>
            <a:chExt cx="1152" cy="1200"/>
          </a:xfrm>
        </p:grpSpPr>
        <p:sp>
          <p:nvSpPr>
            <p:cNvPr id="32834" name="Freeform 30"/>
            <p:cNvSpPr>
              <a:spLocks/>
            </p:cNvSpPr>
            <p:nvPr/>
          </p:nvSpPr>
          <p:spPr bwMode="auto">
            <a:xfrm>
              <a:off x="3216" y="2694"/>
              <a:ext cx="399" cy="207"/>
            </a:xfrm>
            <a:custGeom>
              <a:avLst/>
              <a:gdLst>
                <a:gd name="T0" fmla="*/ 12 w 399"/>
                <a:gd name="T1" fmla="*/ 0 h 207"/>
                <a:gd name="T2" fmla="*/ 399 w 399"/>
                <a:gd name="T3" fmla="*/ 207 h 207"/>
                <a:gd name="T4" fmla="*/ 0 w 399"/>
                <a:gd name="T5" fmla="*/ 51 h 207"/>
                <a:gd name="T6" fmla="*/ 12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5" name="Freeform 31"/>
            <p:cNvSpPr>
              <a:spLocks/>
            </p:cNvSpPr>
            <p:nvPr/>
          </p:nvSpPr>
          <p:spPr bwMode="auto">
            <a:xfrm>
              <a:off x="3012" y="2736"/>
              <a:ext cx="144" cy="384"/>
            </a:xfrm>
            <a:custGeom>
              <a:avLst/>
              <a:gdLst>
                <a:gd name="T0" fmla="*/ 144 w 144"/>
                <a:gd name="T1" fmla="*/ 0 h 384"/>
                <a:gd name="T2" fmla="*/ 0 w 144"/>
                <a:gd name="T3" fmla="*/ 384 h 384"/>
                <a:gd name="T4" fmla="*/ 42 w 144"/>
                <a:gd name="T5" fmla="*/ 366 h 384"/>
                <a:gd name="T6" fmla="*/ 144 w 144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84"/>
                <a:gd name="T14" fmla="*/ 144 w 14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84">
                  <a:moveTo>
                    <a:pt x="144" y="0"/>
                  </a:moveTo>
                  <a:lnTo>
                    <a:pt x="0" y="384"/>
                  </a:lnTo>
                  <a:lnTo>
                    <a:pt x="42" y="36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6" name="Freeform 32"/>
            <p:cNvSpPr>
              <a:spLocks/>
            </p:cNvSpPr>
            <p:nvPr/>
          </p:nvSpPr>
          <p:spPr bwMode="auto">
            <a:xfrm>
              <a:off x="2805" y="2688"/>
              <a:ext cx="321" cy="126"/>
            </a:xfrm>
            <a:custGeom>
              <a:avLst/>
              <a:gdLst>
                <a:gd name="T0" fmla="*/ 0 w 321"/>
                <a:gd name="T1" fmla="*/ 126 h 126"/>
                <a:gd name="T2" fmla="*/ 321 w 321"/>
                <a:gd name="T3" fmla="*/ 0 h 126"/>
                <a:gd name="T4" fmla="*/ 315 w 321"/>
                <a:gd name="T5" fmla="*/ 36 h 126"/>
                <a:gd name="T6" fmla="*/ 0 w 32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7" name="Freeform 33"/>
            <p:cNvSpPr>
              <a:spLocks/>
            </p:cNvSpPr>
            <p:nvPr/>
          </p:nvSpPr>
          <p:spPr bwMode="auto">
            <a:xfrm>
              <a:off x="2811" y="2823"/>
              <a:ext cx="807" cy="84"/>
            </a:xfrm>
            <a:custGeom>
              <a:avLst/>
              <a:gdLst>
                <a:gd name="T0" fmla="*/ 0 w 807"/>
                <a:gd name="T1" fmla="*/ 0 h 84"/>
                <a:gd name="T2" fmla="*/ 807 w 807"/>
                <a:gd name="T3" fmla="*/ 84 h 84"/>
                <a:gd name="T4" fmla="*/ 0 60000 65536"/>
                <a:gd name="T5" fmla="*/ 0 60000 65536"/>
                <a:gd name="T6" fmla="*/ 0 w 807"/>
                <a:gd name="T7" fmla="*/ 0 h 84"/>
                <a:gd name="T8" fmla="*/ 807 w 80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7" h="84">
                  <a:moveTo>
                    <a:pt x="0" y="0"/>
                  </a:moveTo>
                  <a:lnTo>
                    <a:pt x="807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8" name="Freeform 34"/>
            <p:cNvSpPr>
              <a:spLocks/>
            </p:cNvSpPr>
            <p:nvPr/>
          </p:nvSpPr>
          <p:spPr bwMode="auto">
            <a:xfrm rot="297579">
              <a:off x="2795" y="2244"/>
              <a:ext cx="864" cy="915"/>
            </a:xfrm>
            <a:custGeom>
              <a:avLst/>
              <a:gdLst>
                <a:gd name="T0" fmla="*/ 369 w 864"/>
                <a:gd name="T1" fmla="*/ 0 h 915"/>
                <a:gd name="T2" fmla="*/ 0 w 864"/>
                <a:gd name="T3" fmla="*/ 606 h 915"/>
                <a:gd name="T4" fmla="*/ 249 w 864"/>
                <a:gd name="T5" fmla="*/ 915 h 915"/>
                <a:gd name="T6" fmla="*/ 864 w 864"/>
                <a:gd name="T7" fmla="*/ 630 h 915"/>
                <a:gd name="T8" fmla="*/ 369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39" name="Text Box 35"/>
            <p:cNvSpPr txBox="1">
              <a:spLocks noChangeArrowheads="1"/>
            </p:cNvSpPr>
            <p:nvPr/>
          </p:nvSpPr>
          <p:spPr bwMode="auto">
            <a:xfrm>
              <a:off x="3120" y="2112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</a:p>
          </p:txBody>
        </p:sp>
        <p:sp>
          <p:nvSpPr>
            <p:cNvPr id="32840" name="Text Box 36"/>
            <p:cNvSpPr txBox="1">
              <a:spLocks noChangeArrowheads="1"/>
            </p:cNvSpPr>
            <p:nvPr/>
          </p:nvSpPr>
          <p:spPr bwMode="auto">
            <a:xfrm rot="297579">
              <a:off x="3073" y="2592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32841" name="Freeform 37"/>
            <p:cNvSpPr>
              <a:spLocks/>
            </p:cNvSpPr>
            <p:nvPr/>
          </p:nvSpPr>
          <p:spPr bwMode="auto">
            <a:xfrm>
              <a:off x="3012" y="2247"/>
              <a:ext cx="195" cy="888"/>
            </a:xfrm>
            <a:custGeom>
              <a:avLst/>
              <a:gdLst>
                <a:gd name="T0" fmla="*/ 195 w 195"/>
                <a:gd name="T1" fmla="*/ 0 h 888"/>
                <a:gd name="T2" fmla="*/ 0 w 195"/>
                <a:gd name="T3" fmla="*/ 888 h 888"/>
                <a:gd name="T4" fmla="*/ 0 60000 65536"/>
                <a:gd name="T5" fmla="*/ 0 60000 65536"/>
                <a:gd name="T6" fmla="*/ 0 w 195"/>
                <a:gd name="T7" fmla="*/ 0 h 888"/>
                <a:gd name="T8" fmla="*/ 195 w 195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888">
                  <a:moveTo>
                    <a:pt x="195" y="0"/>
                  </a:moveTo>
                  <a:lnTo>
                    <a:pt x="0" y="8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38"/>
            <p:cNvSpPr>
              <a:spLocks/>
            </p:cNvSpPr>
            <p:nvPr/>
          </p:nvSpPr>
          <p:spPr bwMode="auto">
            <a:xfrm>
              <a:off x="3177" y="2319"/>
              <a:ext cx="30" cy="306"/>
            </a:xfrm>
            <a:custGeom>
              <a:avLst/>
              <a:gdLst>
                <a:gd name="T0" fmla="*/ 30 w 30"/>
                <a:gd name="T1" fmla="*/ 0 h 306"/>
                <a:gd name="T2" fmla="*/ 0 w 30"/>
                <a:gd name="T3" fmla="*/ 306 h 306"/>
                <a:gd name="T4" fmla="*/ 0 60000 65536"/>
                <a:gd name="T5" fmla="*/ 0 60000 65536"/>
                <a:gd name="T6" fmla="*/ 0 w 30"/>
                <a:gd name="T7" fmla="*/ 0 h 306"/>
                <a:gd name="T8" fmla="*/ 30 w 30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306">
                  <a:moveTo>
                    <a:pt x="30" y="0"/>
                  </a:moveTo>
                  <a:lnTo>
                    <a:pt x="0" y="3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Text Box 39"/>
            <p:cNvSpPr txBox="1">
              <a:spLocks noChangeArrowheads="1"/>
            </p:cNvSpPr>
            <p:nvPr/>
          </p:nvSpPr>
          <p:spPr bwMode="auto">
            <a:xfrm>
              <a:off x="3601" y="2832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</a:p>
          </p:txBody>
        </p:sp>
        <p:sp>
          <p:nvSpPr>
            <p:cNvPr id="32844" name="Text Box 40"/>
            <p:cNvSpPr txBox="1">
              <a:spLocks noChangeArrowheads="1"/>
            </p:cNvSpPr>
            <p:nvPr/>
          </p:nvSpPr>
          <p:spPr bwMode="auto">
            <a:xfrm>
              <a:off x="2640" y="2736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</a:p>
          </p:txBody>
        </p:sp>
        <p:sp>
          <p:nvSpPr>
            <p:cNvPr id="32845" name="Text Box 41"/>
            <p:cNvSpPr txBox="1">
              <a:spLocks noChangeArrowheads="1"/>
            </p:cNvSpPr>
            <p:nvPr/>
          </p:nvSpPr>
          <p:spPr bwMode="auto">
            <a:xfrm>
              <a:off x="2880" y="3120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</a:p>
          </p:txBody>
        </p:sp>
      </p:grpSp>
      <p:sp>
        <p:nvSpPr>
          <p:cNvPr id="32786" name="Text Box 42"/>
          <p:cNvSpPr txBox="1">
            <a:spLocks noChangeArrowheads="1"/>
          </p:cNvSpPr>
          <p:nvPr/>
        </p:nvSpPr>
        <p:spPr bwMode="auto">
          <a:xfrm>
            <a:off x="5410200" y="32766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tetrahedral</a:t>
            </a:r>
          </a:p>
        </p:txBody>
      </p:sp>
      <p:grpSp>
        <p:nvGrpSpPr>
          <p:cNvPr id="32787" name="Group 43"/>
          <p:cNvGrpSpPr>
            <a:grpSpLocks/>
          </p:cNvGrpSpPr>
          <p:nvPr/>
        </p:nvGrpSpPr>
        <p:grpSpPr bwMode="auto">
          <a:xfrm>
            <a:off x="6629400" y="3810000"/>
            <a:ext cx="1966913" cy="2438400"/>
            <a:chOff x="4185" y="2736"/>
            <a:chExt cx="1239" cy="1536"/>
          </a:xfrm>
        </p:grpSpPr>
        <p:sp>
          <p:nvSpPr>
            <p:cNvPr id="32816" name="Freeform 44"/>
            <p:cNvSpPr>
              <a:spLocks/>
            </p:cNvSpPr>
            <p:nvPr/>
          </p:nvSpPr>
          <p:spPr bwMode="auto">
            <a:xfrm>
              <a:off x="4328" y="3264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912 w 912"/>
                <a:gd name="T3" fmla="*/ 192 h 528"/>
                <a:gd name="T4" fmla="*/ 288 w 912"/>
                <a:gd name="T5" fmla="*/ 528 h 528"/>
                <a:gd name="T6" fmla="*/ 0 w 91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528"/>
                <a:gd name="T14" fmla="*/ 912 w 9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528">
                  <a:moveTo>
                    <a:pt x="0" y="0"/>
                  </a:moveTo>
                  <a:lnTo>
                    <a:pt x="912" y="192"/>
                  </a:lnTo>
                  <a:lnTo>
                    <a:pt x="288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5"/>
            <p:cNvSpPr>
              <a:spLocks/>
            </p:cNvSpPr>
            <p:nvPr/>
          </p:nvSpPr>
          <p:spPr bwMode="auto">
            <a:xfrm rot="-1428127">
              <a:off x="4793" y="3360"/>
              <a:ext cx="399" cy="207"/>
            </a:xfrm>
            <a:custGeom>
              <a:avLst/>
              <a:gdLst>
                <a:gd name="T0" fmla="*/ 12 w 399"/>
                <a:gd name="T1" fmla="*/ 0 h 207"/>
                <a:gd name="T2" fmla="*/ 399 w 399"/>
                <a:gd name="T3" fmla="*/ 207 h 207"/>
                <a:gd name="T4" fmla="*/ 0 w 399"/>
                <a:gd name="T5" fmla="*/ 51 h 207"/>
                <a:gd name="T6" fmla="*/ 12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8" name="Freeform 46"/>
            <p:cNvSpPr>
              <a:spLocks/>
            </p:cNvSpPr>
            <p:nvPr/>
          </p:nvSpPr>
          <p:spPr bwMode="auto">
            <a:xfrm>
              <a:off x="4599" y="3504"/>
              <a:ext cx="101" cy="231"/>
            </a:xfrm>
            <a:custGeom>
              <a:avLst/>
              <a:gdLst>
                <a:gd name="T0" fmla="*/ 101 w 101"/>
                <a:gd name="T1" fmla="*/ 0 h 231"/>
                <a:gd name="T2" fmla="*/ 0 w 101"/>
                <a:gd name="T3" fmla="*/ 231 h 231"/>
                <a:gd name="T4" fmla="*/ 52 w 101"/>
                <a:gd name="T5" fmla="*/ 223 h 231"/>
                <a:gd name="T6" fmla="*/ 101 w 101"/>
                <a:gd name="T7" fmla="*/ 0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231"/>
                <a:gd name="T14" fmla="*/ 101 w 101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231">
                  <a:moveTo>
                    <a:pt x="101" y="0"/>
                  </a:moveTo>
                  <a:lnTo>
                    <a:pt x="0" y="231"/>
                  </a:lnTo>
                  <a:lnTo>
                    <a:pt x="52" y="2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19" name="Freeform 47"/>
            <p:cNvSpPr>
              <a:spLocks/>
            </p:cNvSpPr>
            <p:nvPr/>
          </p:nvSpPr>
          <p:spPr bwMode="auto">
            <a:xfrm rot="2702543">
              <a:off x="4349" y="3281"/>
              <a:ext cx="321" cy="126"/>
            </a:xfrm>
            <a:custGeom>
              <a:avLst/>
              <a:gdLst>
                <a:gd name="T0" fmla="*/ 0 w 321"/>
                <a:gd name="T1" fmla="*/ 126 h 126"/>
                <a:gd name="T2" fmla="*/ 321 w 321"/>
                <a:gd name="T3" fmla="*/ 0 h 126"/>
                <a:gd name="T4" fmla="*/ 315 w 321"/>
                <a:gd name="T5" fmla="*/ 36 h 126"/>
                <a:gd name="T6" fmla="*/ 0 w 32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0" name="Text Box 48"/>
            <p:cNvSpPr txBox="1">
              <a:spLocks noChangeArrowheads="1"/>
            </p:cNvSpPr>
            <p:nvPr/>
          </p:nvSpPr>
          <p:spPr bwMode="auto">
            <a:xfrm rot="297579">
              <a:off x="4617" y="3360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32821" name="Text Box 49"/>
            <p:cNvSpPr txBox="1">
              <a:spLocks noChangeArrowheads="1"/>
            </p:cNvSpPr>
            <p:nvPr/>
          </p:nvSpPr>
          <p:spPr bwMode="auto">
            <a:xfrm>
              <a:off x="5193" y="336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32822" name="Text Box 50"/>
            <p:cNvSpPr txBox="1">
              <a:spLocks noChangeArrowheads="1"/>
            </p:cNvSpPr>
            <p:nvPr/>
          </p:nvSpPr>
          <p:spPr bwMode="auto">
            <a:xfrm>
              <a:off x="4185" y="312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32823" name="Text Box 51"/>
            <p:cNvSpPr txBox="1">
              <a:spLocks noChangeArrowheads="1"/>
            </p:cNvSpPr>
            <p:nvPr/>
          </p:nvSpPr>
          <p:spPr bwMode="auto">
            <a:xfrm>
              <a:off x="4520" y="3744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32824" name="Text Box 52"/>
            <p:cNvSpPr txBox="1">
              <a:spLocks noChangeArrowheads="1"/>
            </p:cNvSpPr>
            <p:nvPr/>
          </p:nvSpPr>
          <p:spPr bwMode="auto">
            <a:xfrm>
              <a:off x="4616" y="2736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32825" name="Text Box 53"/>
            <p:cNvSpPr txBox="1">
              <a:spLocks noChangeArrowheads="1"/>
            </p:cNvSpPr>
            <p:nvPr/>
          </p:nvSpPr>
          <p:spPr bwMode="auto">
            <a:xfrm>
              <a:off x="4616" y="408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32826" name="Line 54"/>
            <p:cNvSpPr>
              <a:spLocks noChangeShapeType="1"/>
            </p:cNvSpPr>
            <p:nvPr/>
          </p:nvSpPr>
          <p:spPr bwMode="auto">
            <a:xfrm>
              <a:off x="4712" y="28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55"/>
            <p:cNvSpPr>
              <a:spLocks noChangeShapeType="1"/>
            </p:cNvSpPr>
            <p:nvPr/>
          </p:nvSpPr>
          <p:spPr bwMode="auto">
            <a:xfrm>
              <a:off x="4712" y="35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56"/>
            <p:cNvSpPr>
              <a:spLocks noChangeShapeType="1"/>
            </p:cNvSpPr>
            <p:nvPr/>
          </p:nvSpPr>
          <p:spPr bwMode="auto">
            <a:xfrm flipH="1">
              <a:off x="4328" y="283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57"/>
            <p:cNvSpPr>
              <a:spLocks/>
            </p:cNvSpPr>
            <p:nvPr/>
          </p:nvSpPr>
          <p:spPr bwMode="auto">
            <a:xfrm>
              <a:off x="4748" y="2874"/>
              <a:ext cx="507" cy="546"/>
            </a:xfrm>
            <a:custGeom>
              <a:avLst/>
              <a:gdLst>
                <a:gd name="T0" fmla="*/ 0 w 507"/>
                <a:gd name="T1" fmla="*/ 0 h 546"/>
                <a:gd name="T2" fmla="*/ 507 w 507"/>
                <a:gd name="T3" fmla="*/ 546 h 546"/>
                <a:gd name="T4" fmla="*/ 0 60000 65536"/>
                <a:gd name="T5" fmla="*/ 0 60000 65536"/>
                <a:gd name="T6" fmla="*/ 0 w 507"/>
                <a:gd name="T7" fmla="*/ 0 h 546"/>
                <a:gd name="T8" fmla="*/ 507 w 507"/>
                <a:gd name="T9" fmla="*/ 546 h 5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7" h="546">
                  <a:moveTo>
                    <a:pt x="0" y="0"/>
                  </a:moveTo>
                  <a:lnTo>
                    <a:pt x="507" y="5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58"/>
            <p:cNvSpPr>
              <a:spLocks/>
            </p:cNvSpPr>
            <p:nvPr/>
          </p:nvSpPr>
          <p:spPr bwMode="auto">
            <a:xfrm>
              <a:off x="4616" y="2874"/>
              <a:ext cx="90" cy="918"/>
            </a:xfrm>
            <a:custGeom>
              <a:avLst/>
              <a:gdLst>
                <a:gd name="T0" fmla="*/ 90 w 90"/>
                <a:gd name="T1" fmla="*/ 0 h 918"/>
                <a:gd name="T2" fmla="*/ 0 w 90"/>
                <a:gd name="T3" fmla="*/ 918 h 918"/>
                <a:gd name="T4" fmla="*/ 0 60000 65536"/>
                <a:gd name="T5" fmla="*/ 0 60000 65536"/>
                <a:gd name="T6" fmla="*/ 0 w 90"/>
                <a:gd name="T7" fmla="*/ 0 h 918"/>
                <a:gd name="T8" fmla="*/ 90 w 90"/>
                <a:gd name="T9" fmla="*/ 918 h 9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918">
                  <a:moveTo>
                    <a:pt x="90" y="0"/>
                  </a:moveTo>
                  <a:lnTo>
                    <a:pt x="0" y="9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59"/>
            <p:cNvSpPr>
              <a:spLocks/>
            </p:cNvSpPr>
            <p:nvPr/>
          </p:nvSpPr>
          <p:spPr bwMode="auto">
            <a:xfrm>
              <a:off x="4301" y="3276"/>
              <a:ext cx="369" cy="852"/>
            </a:xfrm>
            <a:custGeom>
              <a:avLst/>
              <a:gdLst>
                <a:gd name="T0" fmla="*/ 0 w 369"/>
                <a:gd name="T1" fmla="*/ 0 h 852"/>
                <a:gd name="T2" fmla="*/ 369 w 369"/>
                <a:gd name="T3" fmla="*/ 852 h 852"/>
                <a:gd name="T4" fmla="*/ 0 60000 65536"/>
                <a:gd name="T5" fmla="*/ 0 60000 65536"/>
                <a:gd name="T6" fmla="*/ 0 w 369"/>
                <a:gd name="T7" fmla="*/ 0 h 852"/>
                <a:gd name="T8" fmla="*/ 369 w 369"/>
                <a:gd name="T9" fmla="*/ 852 h 8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9" h="852">
                  <a:moveTo>
                    <a:pt x="0" y="0"/>
                  </a:moveTo>
                  <a:lnTo>
                    <a:pt x="369" y="8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60"/>
            <p:cNvSpPr>
              <a:spLocks/>
            </p:cNvSpPr>
            <p:nvPr/>
          </p:nvSpPr>
          <p:spPr bwMode="auto">
            <a:xfrm>
              <a:off x="4778" y="3507"/>
              <a:ext cx="471" cy="630"/>
            </a:xfrm>
            <a:custGeom>
              <a:avLst/>
              <a:gdLst>
                <a:gd name="T0" fmla="*/ 471 w 471"/>
                <a:gd name="T1" fmla="*/ 0 h 630"/>
                <a:gd name="T2" fmla="*/ 0 w 471"/>
                <a:gd name="T3" fmla="*/ 630 h 630"/>
                <a:gd name="T4" fmla="*/ 0 60000 65536"/>
                <a:gd name="T5" fmla="*/ 0 60000 65536"/>
                <a:gd name="T6" fmla="*/ 0 w 471"/>
                <a:gd name="T7" fmla="*/ 0 h 630"/>
                <a:gd name="T8" fmla="*/ 471 w 471"/>
                <a:gd name="T9" fmla="*/ 630 h 6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1" h="630">
                  <a:moveTo>
                    <a:pt x="471" y="0"/>
                  </a:moveTo>
                  <a:lnTo>
                    <a:pt x="0" y="6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61"/>
            <p:cNvSpPr>
              <a:spLocks/>
            </p:cNvSpPr>
            <p:nvPr/>
          </p:nvSpPr>
          <p:spPr bwMode="auto">
            <a:xfrm>
              <a:off x="4637" y="3885"/>
              <a:ext cx="54" cy="243"/>
            </a:xfrm>
            <a:custGeom>
              <a:avLst/>
              <a:gdLst>
                <a:gd name="T0" fmla="*/ 0 w 54"/>
                <a:gd name="T1" fmla="*/ 0 h 243"/>
                <a:gd name="T2" fmla="*/ 54 w 54"/>
                <a:gd name="T3" fmla="*/ 243 h 243"/>
                <a:gd name="T4" fmla="*/ 0 60000 65536"/>
                <a:gd name="T5" fmla="*/ 0 60000 65536"/>
                <a:gd name="T6" fmla="*/ 0 w 54"/>
                <a:gd name="T7" fmla="*/ 0 h 243"/>
                <a:gd name="T8" fmla="*/ 54 w 54"/>
                <a:gd name="T9" fmla="*/ 243 h 2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43">
                  <a:moveTo>
                    <a:pt x="0" y="0"/>
                  </a:moveTo>
                  <a:lnTo>
                    <a:pt x="54" y="24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8" name="Text Box 62"/>
          <p:cNvSpPr txBox="1">
            <a:spLocks noChangeArrowheads="1"/>
          </p:cNvSpPr>
          <p:nvPr/>
        </p:nvSpPr>
        <p:spPr bwMode="auto">
          <a:xfrm>
            <a:off x="7791450" y="568325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Trigonal</a:t>
            </a:r>
          </a:p>
          <a:p>
            <a:r>
              <a:rPr lang="en-US"/>
              <a:t>bipyramidal</a:t>
            </a:r>
          </a:p>
        </p:txBody>
      </p:sp>
      <p:grpSp>
        <p:nvGrpSpPr>
          <p:cNvPr id="32789" name="Group 63"/>
          <p:cNvGrpSpPr>
            <a:grpSpLocks/>
          </p:cNvGrpSpPr>
          <p:nvPr/>
        </p:nvGrpSpPr>
        <p:grpSpPr bwMode="auto">
          <a:xfrm>
            <a:off x="3429000" y="5257800"/>
            <a:ext cx="1219200" cy="1447800"/>
            <a:chOff x="2640" y="3408"/>
            <a:chExt cx="768" cy="912"/>
          </a:xfrm>
        </p:grpSpPr>
        <p:sp>
          <p:nvSpPr>
            <p:cNvPr id="32791" name="Text Box 64"/>
            <p:cNvSpPr txBox="1">
              <a:spLocks noChangeArrowheads="1"/>
            </p:cNvSpPr>
            <p:nvPr/>
          </p:nvSpPr>
          <p:spPr bwMode="auto">
            <a:xfrm>
              <a:off x="2640" y="385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2792" name="Text Box 65"/>
            <p:cNvSpPr txBox="1">
              <a:spLocks noChangeArrowheads="1"/>
            </p:cNvSpPr>
            <p:nvPr/>
          </p:nvSpPr>
          <p:spPr bwMode="auto">
            <a:xfrm>
              <a:off x="2928" y="414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2793" name="Text Box 66"/>
            <p:cNvSpPr txBox="1">
              <a:spLocks noChangeArrowheads="1"/>
            </p:cNvSpPr>
            <p:nvPr/>
          </p:nvSpPr>
          <p:spPr bwMode="auto">
            <a:xfrm>
              <a:off x="3228" y="369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2794" name="Text Box 67"/>
            <p:cNvSpPr txBox="1">
              <a:spLocks noChangeArrowheads="1"/>
            </p:cNvSpPr>
            <p:nvPr/>
          </p:nvSpPr>
          <p:spPr bwMode="auto">
            <a:xfrm>
              <a:off x="3228" y="385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2795" name="Text Box 68"/>
            <p:cNvSpPr txBox="1">
              <a:spLocks noChangeArrowheads="1"/>
            </p:cNvSpPr>
            <p:nvPr/>
          </p:nvSpPr>
          <p:spPr bwMode="auto">
            <a:xfrm>
              <a:off x="2928" y="340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2796" name="Text Box 69"/>
            <p:cNvSpPr txBox="1">
              <a:spLocks noChangeArrowheads="1"/>
            </p:cNvSpPr>
            <p:nvPr/>
          </p:nvSpPr>
          <p:spPr bwMode="auto">
            <a:xfrm>
              <a:off x="2640" y="369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2797" name="Text Box 70"/>
            <p:cNvSpPr txBox="1">
              <a:spLocks noChangeArrowheads="1"/>
            </p:cNvSpPr>
            <p:nvPr/>
          </p:nvSpPr>
          <p:spPr bwMode="auto">
            <a:xfrm>
              <a:off x="2928" y="376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32798" name="Freeform 71"/>
            <p:cNvSpPr>
              <a:spLocks/>
            </p:cNvSpPr>
            <p:nvPr/>
          </p:nvSpPr>
          <p:spPr bwMode="auto">
            <a:xfrm>
              <a:off x="2772" y="3777"/>
              <a:ext cx="210" cy="69"/>
            </a:xfrm>
            <a:custGeom>
              <a:avLst/>
              <a:gdLst>
                <a:gd name="T0" fmla="*/ 12 w 210"/>
                <a:gd name="T1" fmla="*/ 0 h 69"/>
                <a:gd name="T2" fmla="*/ 210 w 210"/>
                <a:gd name="T3" fmla="*/ 69 h 69"/>
                <a:gd name="T4" fmla="*/ 0 w 210"/>
                <a:gd name="T5" fmla="*/ 15 h 69"/>
                <a:gd name="T6" fmla="*/ 12 w 210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69"/>
                <a:gd name="T14" fmla="*/ 210 w 210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69">
                  <a:moveTo>
                    <a:pt x="12" y="0"/>
                  </a:moveTo>
                  <a:lnTo>
                    <a:pt x="210" y="69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72"/>
            <p:cNvSpPr>
              <a:spLocks/>
            </p:cNvSpPr>
            <p:nvPr/>
          </p:nvSpPr>
          <p:spPr bwMode="auto">
            <a:xfrm>
              <a:off x="2772" y="3864"/>
              <a:ext cx="201" cy="78"/>
            </a:xfrm>
            <a:custGeom>
              <a:avLst/>
              <a:gdLst>
                <a:gd name="T0" fmla="*/ 201 w 201"/>
                <a:gd name="T1" fmla="*/ 24 h 78"/>
                <a:gd name="T2" fmla="*/ 195 w 201"/>
                <a:gd name="T3" fmla="*/ 0 h 78"/>
                <a:gd name="T4" fmla="*/ 0 w 201"/>
                <a:gd name="T5" fmla="*/ 78 h 78"/>
                <a:gd name="T6" fmla="*/ 201 w 201"/>
                <a:gd name="T7" fmla="*/ 24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8"/>
                <a:gd name="T14" fmla="*/ 201 w 201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8">
                  <a:moveTo>
                    <a:pt x="201" y="24"/>
                  </a:moveTo>
                  <a:lnTo>
                    <a:pt x="195" y="0"/>
                  </a:lnTo>
                  <a:lnTo>
                    <a:pt x="0" y="78"/>
                  </a:lnTo>
                  <a:lnTo>
                    <a:pt x="201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73"/>
            <p:cNvSpPr>
              <a:spLocks/>
            </p:cNvSpPr>
            <p:nvPr/>
          </p:nvSpPr>
          <p:spPr bwMode="auto">
            <a:xfrm>
              <a:off x="3048" y="3792"/>
              <a:ext cx="219" cy="57"/>
            </a:xfrm>
            <a:custGeom>
              <a:avLst/>
              <a:gdLst>
                <a:gd name="T0" fmla="*/ 0 w 219"/>
                <a:gd name="T1" fmla="*/ 57 h 57"/>
                <a:gd name="T2" fmla="*/ 219 w 219"/>
                <a:gd name="T3" fmla="*/ 18 h 57"/>
                <a:gd name="T4" fmla="*/ 216 w 219"/>
                <a:gd name="T5" fmla="*/ 0 h 57"/>
                <a:gd name="T6" fmla="*/ 0 w 21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57"/>
                <a:gd name="T14" fmla="*/ 219 w 21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57">
                  <a:moveTo>
                    <a:pt x="0" y="57"/>
                  </a:moveTo>
                  <a:lnTo>
                    <a:pt x="219" y="18"/>
                  </a:lnTo>
                  <a:lnTo>
                    <a:pt x="216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74"/>
            <p:cNvSpPr>
              <a:spLocks/>
            </p:cNvSpPr>
            <p:nvPr/>
          </p:nvSpPr>
          <p:spPr bwMode="auto">
            <a:xfrm>
              <a:off x="3057" y="3867"/>
              <a:ext cx="207" cy="81"/>
            </a:xfrm>
            <a:custGeom>
              <a:avLst/>
              <a:gdLst>
                <a:gd name="T0" fmla="*/ 0 w 207"/>
                <a:gd name="T1" fmla="*/ 24 h 81"/>
                <a:gd name="T2" fmla="*/ 3 w 207"/>
                <a:gd name="T3" fmla="*/ 0 h 81"/>
                <a:gd name="T4" fmla="*/ 207 w 207"/>
                <a:gd name="T5" fmla="*/ 81 h 81"/>
                <a:gd name="T6" fmla="*/ 0 w 207"/>
                <a:gd name="T7" fmla="*/ 24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81"/>
                <a:gd name="T14" fmla="*/ 207 w 20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81">
                  <a:moveTo>
                    <a:pt x="0" y="24"/>
                  </a:moveTo>
                  <a:lnTo>
                    <a:pt x="3" y="0"/>
                  </a:lnTo>
                  <a:lnTo>
                    <a:pt x="207" y="8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75"/>
            <p:cNvSpPr>
              <a:spLocks/>
            </p:cNvSpPr>
            <p:nvPr/>
          </p:nvSpPr>
          <p:spPr bwMode="auto">
            <a:xfrm>
              <a:off x="3012" y="3543"/>
              <a:ext cx="3" cy="276"/>
            </a:xfrm>
            <a:custGeom>
              <a:avLst/>
              <a:gdLst>
                <a:gd name="T0" fmla="*/ 0 w 3"/>
                <a:gd name="T1" fmla="*/ 0 h 276"/>
                <a:gd name="T2" fmla="*/ 3 w 3"/>
                <a:gd name="T3" fmla="*/ 276 h 276"/>
                <a:gd name="T4" fmla="*/ 0 60000 65536"/>
                <a:gd name="T5" fmla="*/ 0 60000 65536"/>
                <a:gd name="T6" fmla="*/ 0 w 3"/>
                <a:gd name="T7" fmla="*/ 0 h 276"/>
                <a:gd name="T8" fmla="*/ 3 w 3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76">
                  <a:moveTo>
                    <a:pt x="0" y="0"/>
                  </a:moveTo>
                  <a:lnTo>
                    <a:pt x="3" y="2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76"/>
            <p:cNvSpPr>
              <a:spLocks/>
            </p:cNvSpPr>
            <p:nvPr/>
          </p:nvSpPr>
          <p:spPr bwMode="auto">
            <a:xfrm>
              <a:off x="3015" y="3927"/>
              <a:ext cx="3" cy="255"/>
            </a:xfrm>
            <a:custGeom>
              <a:avLst/>
              <a:gdLst>
                <a:gd name="T0" fmla="*/ 3 w 3"/>
                <a:gd name="T1" fmla="*/ 0 h 255"/>
                <a:gd name="T2" fmla="*/ 0 w 3"/>
                <a:gd name="T3" fmla="*/ 255 h 255"/>
                <a:gd name="T4" fmla="*/ 0 60000 65536"/>
                <a:gd name="T5" fmla="*/ 0 60000 65536"/>
                <a:gd name="T6" fmla="*/ 0 w 3"/>
                <a:gd name="T7" fmla="*/ 0 h 255"/>
                <a:gd name="T8" fmla="*/ 3 w 3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5">
                  <a:moveTo>
                    <a:pt x="3" y="0"/>
                  </a:moveTo>
                  <a:lnTo>
                    <a:pt x="0" y="25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77"/>
            <p:cNvSpPr>
              <a:spLocks/>
            </p:cNvSpPr>
            <p:nvPr/>
          </p:nvSpPr>
          <p:spPr bwMode="auto">
            <a:xfrm>
              <a:off x="2763" y="3789"/>
              <a:ext cx="519" cy="1"/>
            </a:xfrm>
            <a:custGeom>
              <a:avLst/>
              <a:gdLst>
                <a:gd name="T0" fmla="*/ 0 w 519"/>
                <a:gd name="T1" fmla="*/ 0 h 1"/>
                <a:gd name="T2" fmla="*/ 519 w 519"/>
                <a:gd name="T3" fmla="*/ 0 h 1"/>
                <a:gd name="T4" fmla="*/ 0 60000 65536"/>
                <a:gd name="T5" fmla="*/ 0 60000 65536"/>
                <a:gd name="T6" fmla="*/ 0 w 519"/>
                <a:gd name="T7" fmla="*/ 0 h 1"/>
                <a:gd name="T8" fmla="*/ 519 w 5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9" h="1">
                  <a:moveTo>
                    <a:pt x="0" y="0"/>
                  </a:moveTo>
                  <a:lnTo>
                    <a:pt x="51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78"/>
            <p:cNvSpPr>
              <a:spLocks/>
            </p:cNvSpPr>
            <p:nvPr/>
          </p:nvSpPr>
          <p:spPr bwMode="auto">
            <a:xfrm>
              <a:off x="2745" y="3939"/>
              <a:ext cx="537" cy="6"/>
            </a:xfrm>
            <a:custGeom>
              <a:avLst/>
              <a:gdLst>
                <a:gd name="T0" fmla="*/ 0 w 537"/>
                <a:gd name="T1" fmla="*/ 0 h 6"/>
                <a:gd name="T2" fmla="*/ 537 w 537"/>
                <a:gd name="T3" fmla="*/ 6 h 6"/>
                <a:gd name="T4" fmla="*/ 0 60000 65536"/>
                <a:gd name="T5" fmla="*/ 0 60000 65536"/>
                <a:gd name="T6" fmla="*/ 0 w 537"/>
                <a:gd name="T7" fmla="*/ 0 h 6"/>
                <a:gd name="T8" fmla="*/ 537 w 53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7" h="6">
                  <a:moveTo>
                    <a:pt x="0" y="0"/>
                  </a:moveTo>
                  <a:lnTo>
                    <a:pt x="537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79"/>
            <p:cNvSpPr>
              <a:spLocks/>
            </p:cNvSpPr>
            <p:nvPr/>
          </p:nvSpPr>
          <p:spPr bwMode="auto">
            <a:xfrm>
              <a:off x="2739" y="3825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4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80"/>
            <p:cNvSpPr>
              <a:spLocks/>
            </p:cNvSpPr>
            <p:nvPr/>
          </p:nvSpPr>
          <p:spPr bwMode="auto">
            <a:xfrm>
              <a:off x="3312" y="3819"/>
              <a:ext cx="3" cy="93"/>
            </a:xfrm>
            <a:custGeom>
              <a:avLst/>
              <a:gdLst>
                <a:gd name="T0" fmla="*/ 0 w 3"/>
                <a:gd name="T1" fmla="*/ 0 h 93"/>
                <a:gd name="T2" fmla="*/ 3 w 3"/>
                <a:gd name="T3" fmla="*/ 93 h 93"/>
                <a:gd name="T4" fmla="*/ 0 60000 65536"/>
                <a:gd name="T5" fmla="*/ 0 60000 65536"/>
                <a:gd name="T6" fmla="*/ 0 w 3"/>
                <a:gd name="T7" fmla="*/ 0 h 93"/>
                <a:gd name="T8" fmla="*/ 3 w 3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93">
                  <a:moveTo>
                    <a:pt x="0" y="0"/>
                  </a:moveTo>
                  <a:lnTo>
                    <a:pt x="3" y="9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81"/>
            <p:cNvSpPr>
              <a:spLocks/>
            </p:cNvSpPr>
            <p:nvPr/>
          </p:nvSpPr>
          <p:spPr bwMode="auto">
            <a:xfrm>
              <a:off x="2760" y="3534"/>
              <a:ext cx="228" cy="234"/>
            </a:xfrm>
            <a:custGeom>
              <a:avLst/>
              <a:gdLst>
                <a:gd name="T0" fmla="*/ 228 w 228"/>
                <a:gd name="T1" fmla="*/ 0 h 234"/>
                <a:gd name="T2" fmla="*/ 0 w 228"/>
                <a:gd name="T3" fmla="*/ 234 h 234"/>
                <a:gd name="T4" fmla="*/ 0 60000 65536"/>
                <a:gd name="T5" fmla="*/ 0 60000 65536"/>
                <a:gd name="T6" fmla="*/ 0 w 228"/>
                <a:gd name="T7" fmla="*/ 0 h 234"/>
                <a:gd name="T8" fmla="*/ 228 w 22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" h="234">
                  <a:moveTo>
                    <a:pt x="228" y="0"/>
                  </a:moveTo>
                  <a:lnTo>
                    <a:pt x="0" y="2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82"/>
            <p:cNvSpPr>
              <a:spLocks/>
            </p:cNvSpPr>
            <p:nvPr/>
          </p:nvSpPr>
          <p:spPr bwMode="auto">
            <a:xfrm>
              <a:off x="2748" y="3537"/>
              <a:ext cx="246" cy="372"/>
            </a:xfrm>
            <a:custGeom>
              <a:avLst/>
              <a:gdLst>
                <a:gd name="T0" fmla="*/ 246 w 246"/>
                <a:gd name="T1" fmla="*/ 0 h 372"/>
                <a:gd name="T2" fmla="*/ 0 w 246"/>
                <a:gd name="T3" fmla="*/ 372 h 372"/>
                <a:gd name="T4" fmla="*/ 0 60000 65536"/>
                <a:gd name="T5" fmla="*/ 0 60000 65536"/>
                <a:gd name="T6" fmla="*/ 0 w 246"/>
                <a:gd name="T7" fmla="*/ 0 h 372"/>
                <a:gd name="T8" fmla="*/ 246 w 246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372">
                  <a:moveTo>
                    <a:pt x="246" y="0"/>
                  </a:moveTo>
                  <a:lnTo>
                    <a:pt x="0" y="3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83"/>
            <p:cNvSpPr>
              <a:spLocks/>
            </p:cNvSpPr>
            <p:nvPr/>
          </p:nvSpPr>
          <p:spPr bwMode="auto">
            <a:xfrm>
              <a:off x="3048" y="3525"/>
              <a:ext cx="264" cy="267"/>
            </a:xfrm>
            <a:custGeom>
              <a:avLst/>
              <a:gdLst>
                <a:gd name="T0" fmla="*/ 0 w 264"/>
                <a:gd name="T1" fmla="*/ 0 h 267"/>
                <a:gd name="T2" fmla="*/ 264 w 264"/>
                <a:gd name="T3" fmla="*/ 267 h 267"/>
                <a:gd name="T4" fmla="*/ 0 60000 65536"/>
                <a:gd name="T5" fmla="*/ 0 60000 65536"/>
                <a:gd name="T6" fmla="*/ 0 w 264"/>
                <a:gd name="T7" fmla="*/ 0 h 267"/>
                <a:gd name="T8" fmla="*/ 264 w 264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267">
                  <a:moveTo>
                    <a:pt x="0" y="0"/>
                  </a:moveTo>
                  <a:lnTo>
                    <a:pt x="264" y="26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84"/>
            <p:cNvSpPr>
              <a:spLocks/>
            </p:cNvSpPr>
            <p:nvPr/>
          </p:nvSpPr>
          <p:spPr bwMode="auto">
            <a:xfrm>
              <a:off x="3048" y="3537"/>
              <a:ext cx="246" cy="369"/>
            </a:xfrm>
            <a:custGeom>
              <a:avLst/>
              <a:gdLst>
                <a:gd name="T0" fmla="*/ 0 w 246"/>
                <a:gd name="T1" fmla="*/ 0 h 369"/>
                <a:gd name="T2" fmla="*/ 246 w 246"/>
                <a:gd name="T3" fmla="*/ 369 h 369"/>
                <a:gd name="T4" fmla="*/ 0 60000 65536"/>
                <a:gd name="T5" fmla="*/ 0 60000 65536"/>
                <a:gd name="T6" fmla="*/ 0 w 246"/>
                <a:gd name="T7" fmla="*/ 0 h 369"/>
                <a:gd name="T8" fmla="*/ 246 w 246"/>
                <a:gd name="T9" fmla="*/ 369 h 3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369">
                  <a:moveTo>
                    <a:pt x="0" y="0"/>
                  </a:moveTo>
                  <a:lnTo>
                    <a:pt x="246" y="3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85"/>
            <p:cNvSpPr>
              <a:spLocks/>
            </p:cNvSpPr>
            <p:nvPr/>
          </p:nvSpPr>
          <p:spPr bwMode="auto">
            <a:xfrm>
              <a:off x="2757" y="3822"/>
              <a:ext cx="243" cy="360"/>
            </a:xfrm>
            <a:custGeom>
              <a:avLst/>
              <a:gdLst>
                <a:gd name="T0" fmla="*/ 243 w 243"/>
                <a:gd name="T1" fmla="*/ 360 h 360"/>
                <a:gd name="T2" fmla="*/ 0 w 243"/>
                <a:gd name="T3" fmla="*/ 0 h 360"/>
                <a:gd name="T4" fmla="*/ 0 60000 65536"/>
                <a:gd name="T5" fmla="*/ 0 60000 65536"/>
                <a:gd name="T6" fmla="*/ 0 w 243"/>
                <a:gd name="T7" fmla="*/ 0 h 360"/>
                <a:gd name="T8" fmla="*/ 243 w 243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360">
                  <a:moveTo>
                    <a:pt x="243" y="3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86"/>
            <p:cNvSpPr>
              <a:spLocks/>
            </p:cNvSpPr>
            <p:nvPr/>
          </p:nvSpPr>
          <p:spPr bwMode="auto">
            <a:xfrm>
              <a:off x="2736" y="3936"/>
              <a:ext cx="255" cy="255"/>
            </a:xfrm>
            <a:custGeom>
              <a:avLst/>
              <a:gdLst>
                <a:gd name="T0" fmla="*/ 255 w 255"/>
                <a:gd name="T1" fmla="*/ 255 h 255"/>
                <a:gd name="T2" fmla="*/ 0 w 255"/>
                <a:gd name="T3" fmla="*/ 0 h 255"/>
                <a:gd name="T4" fmla="*/ 0 60000 65536"/>
                <a:gd name="T5" fmla="*/ 0 60000 65536"/>
                <a:gd name="T6" fmla="*/ 0 w 255"/>
                <a:gd name="T7" fmla="*/ 0 h 255"/>
                <a:gd name="T8" fmla="*/ 255 w 255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255">
                  <a:moveTo>
                    <a:pt x="255" y="25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87"/>
            <p:cNvSpPr>
              <a:spLocks/>
            </p:cNvSpPr>
            <p:nvPr/>
          </p:nvSpPr>
          <p:spPr bwMode="auto">
            <a:xfrm>
              <a:off x="3048" y="3954"/>
              <a:ext cx="243" cy="240"/>
            </a:xfrm>
            <a:custGeom>
              <a:avLst/>
              <a:gdLst>
                <a:gd name="T0" fmla="*/ 0 w 243"/>
                <a:gd name="T1" fmla="*/ 240 h 240"/>
                <a:gd name="T2" fmla="*/ 243 w 243"/>
                <a:gd name="T3" fmla="*/ 0 h 240"/>
                <a:gd name="T4" fmla="*/ 0 60000 65536"/>
                <a:gd name="T5" fmla="*/ 0 60000 65536"/>
                <a:gd name="T6" fmla="*/ 0 w 243"/>
                <a:gd name="T7" fmla="*/ 0 h 240"/>
                <a:gd name="T8" fmla="*/ 243 w 243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240">
                  <a:moveTo>
                    <a:pt x="0" y="240"/>
                  </a:moveTo>
                  <a:lnTo>
                    <a:pt x="24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88"/>
            <p:cNvSpPr>
              <a:spLocks/>
            </p:cNvSpPr>
            <p:nvPr/>
          </p:nvSpPr>
          <p:spPr bwMode="auto">
            <a:xfrm>
              <a:off x="3042" y="3828"/>
              <a:ext cx="249" cy="363"/>
            </a:xfrm>
            <a:custGeom>
              <a:avLst/>
              <a:gdLst>
                <a:gd name="T0" fmla="*/ 0 w 249"/>
                <a:gd name="T1" fmla="*/ 363 h 363"/>
                <a:gd name="T2" fmla="*/ 249 w 249"/>
                <a:gd name="T3" fmla="*/ 0 h 363"/>
                <a:gd name="T4" fmla="*/ 0 60000 65536"/>
                <a:gd name="T5" fmla="*/ 0 60000 65536"/>
                <a:gd name="T6" fmla="*/ 0 w 249"/>
                <a:gd name="T7" fmla="*/ 0 h 363"/>
                <a:gd name="T8" fmla="*/ 249 w 249"/>
                <a:gd name="T9" fmla="*/ 363 h 3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" h="363">
                  <a:moveTo>
                    <a:pt x="0" y="363"/>
                  </a:moveTo>
                  <a:lnTo>
                    <a:pt x="2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0" name="Rectangle 89"/>
          <p:cNvSpPr>
            <a:spLocks noChangeArrowheads="1"/>
          </p:cNvSpPr>
          <p:nvPr/>
        </p:nvSpPr>
        <p:spPr bwMode="auto">
          <a:xfrm>
            <a:off x="76200" y="6567488"/>
            <a:ext cx="37163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Bailar, Moeller, Kleinberg, Guss, Castellion, Metz, </a:t>
            </a:r>
            <a:r>
              <a:rPr lang="en-US" sz="800" i="1" u="sng"/>
              <a:t>Chemistry</a:t>
            </a:r>
            <a:r>
              <a:rPr lang="en-US" sz="800"/>
              <a:t>, 1984, page 313.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Bonding and Shape of Molecules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33413" y="163671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Number </a:t>
            </a:r>
          </a:p>
          <a:p>
            <a:pPr algn="ctr"/>
            <a:r>
              <a:rPr lang="en-US" i="1"/>
              <a:t>of  Bonds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98650" y="1644650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/>
              <a:t>Number of </a:t>
            </a:r>
          </a:p>
          <a:p>
            <a:pPr algn="ctr"/>
            <a:r>
              <a:rPr lang="en-US" i="1"/>
              <a:t>Unshared Pairs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251450" y="19192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Shape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18350" y="19192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Examples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649288" y="2514600"/>
            <a:ext cx="79248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49288" y="6477000"/>
            <a:ext cx="8266112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9613" y="2667000"/>
            <a:ext cx="3111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4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2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508250" y="2662238"/>
            <a:ext cx="3111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0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0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2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226050" y="2667000"/>
            <a:ext cx="17081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Trigonal planar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Tetrahedral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Pyramidal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Bent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162800" y="2667000"/>
            <a:ext cx="171926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BeCl</a:t>
            </a:r>
            <a:r>
              <a:rPr lang="en-US" baseline="-25000"/>
              <a:t>2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BF</a:t>
            </a:r>
            <a:r>
              <a:rPr lang="en-US" baseline="-25000"/>
              <a:t>3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CH</a:t>
            </a:r>
            <a:r>
              <a:rPr lang="en-US" baseline="-25000"/>
              <a:t>4</a:t>
            </a:r>
            <a:r>
              <a:rPr lang="en-US"/>
              <a:t>, SiCl</a:t>
            </a:r>
            <a:r>
              <a:rPr lang="en-US" baseline="-25000"/>
              <a:t>4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NH</a:t>
            </a:r>
            <a:r>
              <a:rPr lang="en-US" baseline="-25000"/>
              <a:t>3</a:t>
            </a:r>
            <a:r>
              <a:rPr lang="en-US"/>
              <a:t>, PCl</a:t>
            </a:r>
            <a:r>
              <a:rPr lang="en-US" baseline="-25000"/>
              <a:t>3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O, H</a:t>
            </a:r>
            <a:r>
              <a:rPr lang="en-US" baseline="-25000"/>
              <a:t>2</a:t>
            </a:r>
            <a:r>
              <a:rPr lang="en-US"/>
              <a:t>S, SCl</a:t>
            </a:r>
            <a:r>
              <a:rPr lang="en-US" baseline="-25000"/>
              <a:t>2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032250" y="26273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-Be-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4114800" y="3367088"/>
            <a:ext cx="609600" cy="442912"/>
            <a:chOff x="2592" y="2121"/>
            <a:chExt cx="384" cy="279"/>
          </a:xfrm>
        </p:grpSpPr>
        <p:sp>
          <p:nvSpPr>
            <p:cNvPr id="33825" name="Text Box 15"/>
            <p:cNvSpPr txBox="1">
              <a:spLocks noChangeArrowheads="1"/>
            </p:cNvSpPr>
            <p:nvPr/>
          </p:nvSpPr>
          <p:spPr bwMode="auto">
            <a:xfrm>
              <a:off x="2628" y="2121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B</a:t>
              </a:r>
            </a:p>
          </p:txBody>
        </p:sp>
        <p:sp>
          <p:nvSpPr>
            <p:cNvPr id="33826" name="Line 16"/>
            <p:cNvSpPr>
              <a:spLocks noChangeShapeType="1"/>
            </p:cNvSpPr>
            <p:nvPr/>
          </p:nvSpPr>
          <p:spPr bwMode="auto">
            <a:xfrm>
              <a:off x="2784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17"/>
            <p:cNvSpPr>
              <a:spLocks noChangeShapeType="1"/>
            </p:cNvSpPr>
            <p:nvPr/>
          </p:nvSpPr>
          <p:spPr bwMode="auto">
            <a:xfrm rot="-5400000">
              <a:off x="2928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18"/>
            <p:cNvSpPr>
              <a:spLocks noChangeShapeType="1"/>
            </p:cNvSpPr>
            <p:nvPr/>
          </p:nvSpPr>
          <p:spPr bwMode="auto">
            <a:xfrm rot="-5400000">
              <a:off x="2640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4038600" y="42814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C</a:t>
            </a:r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43434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 rot="-5400000">
            <a:off x="45720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 rot="-5400000">
            <a:off x="41148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>
            <a:off x="4343400" y="4191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12" name="Group 24"/>
          <p:cNvGrpSpPr>
            <a:grpSpLocks/>
          </p:cNvGrpSpPr>
          <p:nvPr/>
        </p:nvGrpSpPr>
        <p:grpSpPr bwMode="auto">
          <a:xfrm>
            <a:off x="4038600" y="5035550"/>
            <a:ext cx="609600" cy="588963"/>
            <a:chOff x="2256" y="3172"/>
            <a:chExt cx="384" cy="371"/>
          </a:xfrm>
        </p:grpSpPr>
        <p:sp>
          <p:nvSpPr>
            <p:cNvPr id="33820" name="Text Box 25"/>
            <p:cNvSpPr txBox="1">
              <a:spLocks noChangeArrowheads="1"/>
            </p:cNvSpPr>
            <p:nvPr/>
          </p:nvSpPr>
          <p:spPr bwMode="auto">
            <a:xfrm>
              <a:off x="2256" y="326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N</a:t>
              </a:r>
            </a:p>
          </p:txBody>
        </p:sp>
        <p:sp>
          <p:nvSpPr>
            <p:cNvPr id="33821" name="Line 26"/>
            <p:cNvSpPr>
              <a:spLocks noChangeShapeType="1"/>
            </p:cNvSpPr>
            <p:nvPr/>
          </p:nvSpPr>
          <p:spPr bwMode="auto">
            <a:xfrm>
              <a:off x="2448" y="344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7"/>
            <p:cNvSpPr>
              <a:spLocks noChangeShapeType="1"/>
            </p:cNvSpPr>
            <p:nvPr/>
          </p:nvSpPr>
          <p:spPr bwMode="auto">
            <a:xfrm rot="-5400000">
              <a:off x="2592" y="335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8"/>
            <p:cNvSpPr>
              <a:spLocks noChangeShapeType="1"/>
            </p:cNvSpPr>
            <p:nvPr/>
          </p:nvSpPr>
          <p:spPr bwMode="auto">
            <a:xfrm rot="-5400000">
              <a:off x="2304" y="335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Text Box 29"/>
            <p:cNvSpPr txBox="1">
              <a:spLocks noChangeArrowheads="1"/>
            </p:cNvSpPr>
            <p:nvPr/>
          </p:nvSpPr>
          <p:spPr bwMode="auto">
            <a:xfrm rot="-5400000">
              <a:off x="2348" y="3138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:</a:t>
              </a:r>
            </a:p>
          </p:txBody>
        </p:sp>
      </p:grpSp>
      <p:grpSp>
        <p:nvGrpSpPr>
          <p:cNvPr id="33813" name="Group 30"/>
          <p:cNvGrpSpPr>
            <a:grpSpLocks/>
          </p:cNvGrpSpPr>
          <p:nvPr/>
        </p:nvGrpSpPr>
        <p:grpSpPr bwMode="auto">
          <a:xfrm>
            <a:off x="4038600" y="5811838"/>
            <a:ext cx="609600" cy="588962"/>
            <a:chOff x="2256" y="3661"/>
            <a:chExt cx="384" cy="371"/>
          </a:xfrm>
        </p:grpSpPr>
        <p:sp>
          <p:nvSpPr>
            <p:cNvPr id="33815" name="Text Box 31"/>
            <p:cNvSpPr txBox="1">
              <a:spLocks noChangeArrowheads="1"/>
            </p:cNvSpPr>
            <p:nvPr/>
          </p:nvSpPr>
          <p:spPr bwMode="auto">
            <a:xfrm>
              <a:off x="2256" y="3753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O</a:t>
              </a:r>
            </a:p>
          </p:txBody>
        </p:sp>
        <p:sp>
          <p:nvSpPr>
            <p:cNvPr id="33816" name="Line 32"/>
            <p:cNvSpPr>
              <a:spLocks noChangeShapeType="1"/>
            </p:cNvSpPr>
            <p:nvPr/>
          </p:nvSpPr>
          <p:spPr bwMode="auto">
            <a:xfrm>
              <a:off x="2448" y="39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33"/>
            <p:cNvSpPr>
              <a:spLocks noChangeShapeType="1"/>
            </p:cNvSpPr>
            <p:nvPr/>
          </p:nvSpPr>
          <p:spPr bwMode="auto">
            <a:xfrm rot="-5400000">
              <a:off x="230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Text Box 34"/>
            <p:cNvSpPr txBox="1">
              <a:spLocks noChangeArrowheads="1"/>
            </p:cNvSpPr>
            <p:nvPr/>
          </p:nvSpPr>
          <p:spPr bwMode="auto">
            <a:xfrm rot="-5400000">
              <a:off x="2348" y="3627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:</a:t>
              </a:r>
            </a:p>
          </p:txBody>
        </p:sp>
        <p:sp>
          <p:nvSpPr>
            <p:cNvPr id="33819" name="Text Box 35"/>
            <p:cNvSpPr txBox="1">
              <a:spLocks noChangeArrowheads="1"/>
            </p:cNvSpPr>
            <p:nvPr/>
          </p:nvSpPr>
          <p:spPr bwMode="auto">
            <a:xfrm>
              <a:off x="2476" y="3744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:</a:t>
              </a:r>
            </a:p>
          </p:txBody>
        </p:sp>
      </p:grpSp>
      <p:sp>
        <p:nvSpPr>
          <p:cNvPr id="33814" name="Text Box 36"/>
          <p:cNvSpPr txBox="1">
            <a:spLocks noChangeArrowheads="1"/>
          </p:cNvSpPr>
          <p:nvPr/>
        </p:nvSpPr>
        <p:spPr bwMode="auto">
          <a:xfrm>
            <a:off x="3841750" y="164465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Covalent</a:t>
            </a:r>
          </a:p>
          <a:p>
            <a:r>
              <a:rPr lang="en-US" i="1"/>
              <a:t>Structure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Molecular Shapes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28725" y="457200"/>
            <a:ext cx="676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2</a:t>
            </a:r>
          </a:p>
          <a:p>
            <a:pPr algn="ctr"/>
            <a:r>
              <a:rPr lang="en-US" sz="1400"/>
              <a:t>Linear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2070100"/>
            <a:ext cx="136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3</a:t>
            </a:r>
          </a:p>
          <a:p>
            <a:pPr algn="ctr"/>
            <a:r>
              <a:rPr lang="en-US" sz="1400"/>
              <a:t>Trigonal planar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733800" y="2238375"/>
            <a:ext cx="1089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4</a:t>
            </a:r>
          </a:p>
          <a:p>
            <a:pPr algn="ctr"/>
            <a:r>
              <a:rPr lang="en-US" sz="1400"/>
              <a:t>Tetrahedral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4375150"/>
            <a:ext cx="1779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5</a:t>
            </a:r>
          </a:p>
          <a:p>
            <a:r>
              <a:rPr lang="en-US" sz="1400"/>
              <a:t>Trigonal bipyramidal</a:t>
            </a:r>
          </a:p>
          <a:p>
            <a:endParaRPr lang="en-US" sz="140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758950" y="6296025"/>
            <a:ext cx="105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6</a:t>
            </a:r>
          </a:p>
          <a:p>
            <a:pPr algn="ctr"/>
            <a:r>
              <a:rPr lang="en-US" sz="1400"/>
              <a:t>Octahedral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990600" y="304800"/>
            <a:ext cx="1133475" cy="119063"/>
            <a:chOff x="1296" y="864"/>
            <a:chExt cx="912" cy="96"/>
          </a:xfrm>
        </p:grpSpPr>
        <p:sp>
          <p:nvSpPr>
            <p:cNvPr id="34955" name="Line 9"/>
            <p:cNvSpPr>
              <a:spLocks noChangeAspect="1" noChangeShapeType="1"/>
            </p:cNvSpPr>
            <p:nvPr/>
          </p:nvSpPr>
          <p:spPr bwMode="auto">
            <a:xfrm>
              <a:off x="1344" y="91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Oval 10"/>
            <p:cNvSpPr>
              <a:spLocks noChangeAspect="1" noChangeArrowheads="1"/>
            </p:cNvSpPr>
            <p:nvPr/>
          </p:nvSpPr>
          <p:spPr bwMode="auto">
            <a:xfrm>
              <a:off x="1296" y="8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7" name="Oval 11"/>
            <p:cNvSpPr>
              <a:spLocks noChangeAspect="1" noChangeArrowheads="1"/>
            </p:cNvSpPr>
            <p:nvPr/>
          </p:nvSpPr>
          <p:spPr bwMode="auto">
            <a:xfrm>
              <a:off x="2112" y="8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8" name="Oval 12"/>
            <p:cNvSpPr>
              <a:spLocks noChangeAspect="1" noChangeArrowheads="1"/>
            </p:cNvSpPr>
            <p:nvPr/>
          </p:nvSpPr>
          <p:spPr bwMode="auto">
            <a:xfrm>
              <a:off x="1680" y="86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533400" y="1155700"/>
            <a:ext cx="914400" cy="914400"/>
            <a:chOff x="1296" y="1200"/>
            <a:chExt cx="768" cy="768"/>
          </a:xfrm>
        </p:grpSpPr>
        <p:sp>
          <p:nvSpPr>
            <p:cNvPr id="34948" name="Line 14"/>
            <p:cNvSpPr>
              <a:spLocks noChangeAspect="1" noChangeShapeType="1"/>
            </p:cNvSpPr>
            <p:nvPr/>
          </p:nvSpPr>
          <p:spPr bwMode="auto">
            <a:xfrm rot="2132260">
              <a:off x="1632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Line 15"/>
            <p:cNvSpPr>
              <a:spLocks noChangeAspect="1" noChangeShapeType="1"/>
            </p:cNvSpPr>
            <p:nvPr/>
          </p:nvSpPr>
          <p:spPr bwMode="auto">
            <a:xfrm rot="-5400000">
              <a:off x="1464" y="14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16"/>
            <p:cNvSpPr>
              <a:spLocks noChangeAspect="1" noChangeShapeType="1"/>
            </p:cNvSpPr>
            <p:nvPr/>
          </p:nvSpPr>
          <p:spPr bwMode="auto">
            <a:xfrm rot="8451200">
              <a:off x="1296" y="1799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Oval 17"/>
            <p:cNvSpPr>
              <a:spLocks noChangeAspect="1" noChangeArrowheads="1"/>
            </p:cNvSpPr>
            <p:nvPr/>
          </p:nvSpPr>
          <p:spPr bwMode="auto">
            <a:xfrm>
              <a:off x="1632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2" name="Oval 18"/>
            <p:cNvSpPr>
              <a:spLocks noChangeAspect="1" noChangeArrowheads="1"/>
            </p:cNvSpPr>
            <p:nvPr/>
          </p:nvSpPr>
          <p:spPr bwMode="auto">
            <a:xfrm>
              <a:off x="129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3" name="Oval 19"/>
            <p:cNvSpPr>
              <a:spLocks noChangeAspect="1" noChangeArrowheads="1"/>
            </p:cNvSpPr>
            <p:nvPr/>
          </p:nvSpPr>
          <p:spPr bwMode="auto">
            <a:xfrm>
              <a:off x="196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54" name="Oval 20"/>
            <p:cNvSpPr>
              <a:spLocks noChangeAspect="1" noChangeArrowheads="1"/>
            </p:cNvSpPr>
            <p:nvPr/>
          </p:nvSpPr>
          <p:spPr bwMode="auto">
            <a:xfrm>
              <a:off x="1632" y="1632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2286000" y="1087438"/>
            <a:ext cx="914400" cy="965200"/>
            <a:chOff x="1440" y="821"/>
            <a:chExt cx="768" cy="811"/>
          </a:xfrm>
        </p:grpSpPr>
        <p:sp>
          <p:nvSpPr>
            <p:cNvPr id="34942" name="Freeform 22"/>
            <p:cNvSpPr>
              <a:spLocks noChangeAspect="1"/>
            </p:cNvSpPr>
            <p:nvPr/>
          </p:nvSpPr>
          <p:spPr bwMode="auto">
            <a:xfrm>
              <a:off x="1750" y="821"/>
              <a:ext cx="150" cy="556"/>
            </a:xfrm>
            <a:custGeom>
              <a:avLst/>
              <a:gdLst>
                <a:gd name="T0" fmla="*/ 74 w 150"/>
                <a:gd name="T1" fmla="*/ 556 h 556"/>
                <a:gd name="T2" fmla="*/ 11 w 150"/>
                <a:gd name="T3" fmla="*/ 82 h 556"/>
                <a:gd name="T4" fmla="*/ 140 w 150"/>
                <a:gd name="T5" fmla="*/ 79 h 556"/>
                <a:gd name="T6" fmla="*/ 74 w 150"/>
                <a:gd name="T7" fmla="*/ 556 h 5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556"/>
                <a:gd name="T14" fmla="*/ 150 w 150"/>
                <a:gd name="T15" fmla="*/ 556 h 5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556">
                  <a:moveTo>
                    <a:pt x="74" y="556"/>
                  </a:moveTo>
                  <a:cubicBezTo>
                    <a:pt x="53" y="556"/>
                    <a:pt x="0" y="161"/>
                    <a:pt x="11" y="82"/>
                  </a:cubicBezTo>
                  <a:cubicBezTo>
                    <a:pt x="22" y="8"/>
                    <a:pt x="130" y="0"/>
                    <a:pt x="140" y="79"/>
                  </a:cubicBezTo>
                  <a:cubicBezTo>
                    <a:pt x="150" y="158"/>
                    <a:pt x="95" y="556"/>
                    <a:pt x="74" y="556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Line 23"/>
            <p:cNvSpPr>
              <a:spLocks noChangeAspect="1" noChangeShapeType="1"/>
            </p:cNvSpPr>
            <p:nvPr/>
          </p:nvSpPr>
          <p:spPr bwMode="auto">
            <a:xfrm rot="2132260">
              <a:off x="1776" y="14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Line 24"/>
            <p:cNvSpPr>
              <a:spLocks noChangeAspect="1" noChangeShapeType="1"/>
            </p:cNvSpPr>
            <p:nvPr/>
          </p:nvSpPr>
          <p:spPr bwMode="auto">
            <a:xfrm rot="8451200">
              <a:off x="1440" y="1463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5" name="Oval 25"/>
            <p:cNvSpPr>
              <a:spLocks noChangeAspect="1" noChangeArrowheads="1"/>
            </p:cNvSpPr>
            <p:nvPr/>
          </p:nvSpPr>
          <p:spPr bwMode="auto">
            <a:xfrm>
              <a:off x="1440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6" name="Oval 26"/>
            <p:cNvSpPr>
              <a:spLocks noChangeAspect="1" noChangeArrowheads="1"/>
            </p:cNvSpPr>
            <p:nvPr/>
          </p:nvSpPr>
          <p:spPr bwMode="auto">
            <a:xfrm>
              <a:off x="21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7" name="Oval 27"/>
            <p:cNvSpPr>
              <a:spLocks noChangeAspect="1" noChangeArrowheads="1"/>
            </p:cNvSpPr>
            <p:nvPr/>
          </p:nvSpPr>
          <p:spPr bwMode="auto">
            <a:xfrm>
              <a:off x="1776" y="129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2012950" y="2070100"/>
            <a:ext cx="141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endParaRPr lang="en-US" sz="1400" baseline="-25000"/>
          </a:p>
          <a:p>
            <a:pPr algn="ctr"/>
            <a:r>
              <a:rPr lang="en-US" sz="1400"/>
              <a:t>Angular or Bent</a:t>
            </a:r>
          </a:p>
        </p:txBody>
      </p:sp>
      <p:grpSp>
        <p:nvGrpSpPr>
          <p:cNvPr id="5" name="Group 29"/>
          <p:cNvGrpSpPr>
            <a:grpSpLocks noChangeAspect="1"/>
          </p:cNvGrpSpPr>
          <p:nvPr/>
        </p:nvGrpSpPr>
        <p:grpSpPr bwMode="auto">
          <a:xfrm>
            <a:off x="4059238" y="1171575"/>
            <a:ext cx="914400" cy="1143000"/>
            <a:chOff x="3120" y="1968"/>
            <a:chExt cx="768" cy="960"/>
          </a:xfrm>
        </p:grpSpPr>
        <p:sp>
          <p:nvSpPr>
            <p:cNvPr id="34933" name="Line 30"/>
            <p:cNvSpPr>
              <a:spLocks noChangeAspect="1" noChangeShapeType="1"/>
            </p:cNvSpPr>
            <p:nvPr/>
          </p:nvSpPr>
          <p:spPr bwMode="auto">
            <a:xfrm rot="-5400000">
              <a:off x="3288" y="22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Line 31"/>
            <p:cNvSpPr>
              <a:spLocks noChangeAspect="1" noChangeShapeType="1"/>
            </p:cNvSpPr>
            <p:nvPr/>
          </p:nvSpPr>
          <p:spPr bwMode="auto">
            <a:xfrm rot="8451200">
              <a:off x="3120" y="2567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5" name="Oval 32"/>
            <p:cNvSpPr>
              <a:spLocks noChangeAspect="1" noChangeArrowheads="1"/>
            </p:cNvSpPr>
            <p:nvPr/>
          </p:nvSpPr>
          <p:spPr bwMode="auto">
            <a:xfrm>
              <a:off x="345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6" name="Oval 33"/>
            <p:cNvSpPr>
              <a:spLocks noChangeAspect="1" noChangeArrowheads="1"/>
            </p:cNvSpPr>
            <p:nvPr/>
          </p:nvSpPr>
          <p:spPr bwMode="auto">
            <a:xfrm>
              <a:off x="3120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7" name="Oval 34"/>
            <p:cNvSpPr>
              <a:spLocks noChangeAspect="1" noChangeArrowheads="1"/>
            </p:cNvSpPr>
            <p:nvPr/>
          </p:nvSpPr>
          <p:spPr bwMode="auto">
            <a:xfrm>
              <a:off x="3792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8" name="Oval 35"/>
            <p:cNvSpPr>
              <a:spLocks noChangeAspect="1" noChangeArrowheads="1"/>
            </p:cNvSpPr>
            <p:nvPr/>
          </p:nvSpPr>
          <p:spPr bwMode="auto">
            <a:xfrm>
              <a:off x="3456" y="2400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9" name="Freeform 36"/>
            <p:cNvSpPr>
              <a:spLocks noChangeAspect="1"/>
            </p:cNvSpPr>
            <p:nvPr/>
          </p:nvSpPr>
          <p:spPr bwMode="auto">
            <a:xfrm>
              <a:off x="3552" y="2448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Freeform 37"/>
            <p:cNvSpPr>
              <a:spLocks noChangeAspect="1"/>
            </p:cNvSpPr>
            <p:nvPr/>
          </p:nvSpPr>
          <p:spPr bwMode="auto">
            <a:xfrm rot="-8320290">
              <a:off x="3408" y="2577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Oval 38"/>
            <p:cNvSpPr>
              <a:spLocks noChangeAspect="1" noChangeArrowheads="1"/>
            </p:cNvSpPr>
            <p:nvPr/>
          </p:nvSpPr>
          <p:spPr bwMode="auto">
            <a:xfrm>
              <a:off x="355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9"/>
          <p:cNvGrpSpPr>
            <a:grpSpLocks noChangeAspect="1"/>
          </p:cNvGrpSpPr>
          <p:nvPr/>
        </p:nvGrpSpPr>
        <p:grpSpPr bwMode="auto">
          <a:xfrm>
            <a:off x="5735638" y="1066800"/>
            <a:ext cx="914400" cy="1220788"/>
            <a:chOff x="3613" y="808"/>
            <a:chExt cx="768" cy="1026"/>
          </a:xfrm>
        </p:grpSpPr>
        <p:sp>
          <p:nvSpPr>
            <p:cNvPr id="34925" name="Freeform 40"/>
            <p:cNvSpPr>
              <a:spLocks noChangeAspect="1"/>
            </p:cNvSpPr>
            <p:nvPr/>
          </p:nvSpPr>
          <p:spPr bwMode="auto">
            <a:xfrm>
              <a:off x="3929" y="808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1"/>
            <p:cNvSpPr>
              <a:spLocks noChangeAspect="1" noChangeShapeType="1"/>
            </p:cNvSpPr>
            <p:nvPr/>
          </p:nvSpPr>
          <p:spPr bwMode="auto">
            <a:xfrm rot="8451200">
              <a:off x="3613" y="1473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Oval 42"/>
            <p:cNvSpPr>
              <a:spLocks noChangeAspect="1" noChangeArrowheads="1"/>
            </p:cNvSpPr>
            <p:nvPr/>
          </p:nvSpPr>
          <p:spPr bwMode="auto">
            <a:xfrm>
              <a:off x="3613" y="154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8" name="Oval 43"/>
            <p:cNvSpPr>
              <a:spLocks noChangeAspect="1" noChangeArrowheads="1"/>
            </p:cNvSpPr>
            <p:nvPr/>
          </p:nvSpPr>
          <p:spPr bwMode="auto">
            <a:xfrm>
              <a:off x="4285" y="154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9" name="Oval 44"/>
            <p:cNvSpPr>
              <a:spLocks noChangeAspect="1" noChangeArrowheads="1"/>
            </p:cNvSpPr>
            <p:nvPr/>
          </p:nvSpPr>
          <p:spPr bwMode="auto">
            <a:xfrm>
              <a:off x="3949" y="130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0" name="Freeform 45"/>
            <p:cNvSpPr>
              <a:spLocks noChangeAspect="1"/>
            </p:cNvSpPr>
            <p:nvPr/>
          </p:nvSpPr>
          <p:spPr bwMode="auto">
            <a:xfrm>
              <a:off x="4045" y="1354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1" name="Freeform 46"/>
            <p:cNvSpPr>
              <a:spLocks noChangeAspect="1"/>
            </p:cNvSpPr>
            <p:nvPr/>
          </p:nvSpPr>
          <p:spPr bwMode="auto">
            <a:xfrm rot="-8320290">
              <a:off x="3901" y="1483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Oval 47"/>
            <p:cNvSpPr>
              <a:spLocks noChangeAspect="1" noChangeArrowheads="1"/>
            </p:cNvSpPr>
            <p:nvPr/>
          </p:nvSpPr>
          <p:spPr bwMode="auto">
            <a:xfrm>
              <a:off x="4045" y="173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 noChangeAspect="1"/>
          </p:cNvGrpSpPr>
          <p:nvPr/>
        </p:nvGrpSpPr>
        <p:grpSpPr bwMode="auto">
          <a:xfrm>
            <a:off x="7467600" y="1095375"/>
            <a:ext cx="1033463" cy="1227138"/>
            <a:chOff x="4272" y="1968"/>
            <a:chExt cx="864" cy="1026"/>
          </a:xfrm>
        </p:grpSpPr>
        <p:sp>
          <p:nvSpPr>
            <p:cNvPr id="34918" name="Freeform 49"/>
            <p:cNvSpPr>
              <a:spLocks noChangeAspect="1"/>
            </p:cNvSpPr>
            <p:nvPr/>
          </p:nvSpPr>
          <p:spPr bwMode="auto">
            <a:xfrm rot="7491268">
              <a:off x="4791" y="2391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Freeform 50"/>
            <p:cNvSpPr>
              <a:spLocks noChangeAspect="1"/>
            </p:cNvSpPr>
            <p:nvPr/>
          </p:nvSpPr>
          <p:spPr bwMode="auto">
            <a:xfrm>
              <a:off x="4588" y="1968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51"/>
            <p:cNvSpPr>
              <a:spLocks noChangeAspect="1" noChangeShapeType="1"/>
            </p:cNvSpPr>
            <p:nvPr/>
          </p:nvSpPr>
          <p:spPr bwMode="auto">
            <a:xfrm rot="8451200">
              <a:off x="4272" y="2633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Oval 52"/>
            <p:cNvSpPr>
              <a:spLocks noChangeAspect="1" noChangeArrowheads="1"/>
            </p:cNvSpPr>
            <p:nvPr/>
          </p:nvSpPr>
          <p:spPr bwMode="auto">
            <a:xfrm>
              <a:off x="4272" y="27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2" name="Oval 53"/>
            <p:cNvSpPr>
              <a:spLocks noChangeAspect="1" noChangeArrowheads="1"/>
            </p:cNvSpPr>
            <p:nvPr/>
          </p:nvSpPr>
          <p:spPr bwMode="auto">
            <a:xfrm>
              <a:off x="4608" y="246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3" name="Freeform 54"/>
            <p:cNvSpPr>
              <a:spLocks noChangeAspect="1"/>
            </p:cNvSpPr>
            <p:nvPr/>
          </p:nvSpPr>
          <p:spPr bwMode="auto">
            <a:xfrm rot="-8320290">
              <a:off x="4560" y="2643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Oval 55"/>
            <p:cNvSpPr>
              <a:spLocks noChangeAspect="1" noChangeArrowheads="1"/>
            </p:cNvSpPr>
            <p:nvPr/>
          </p:nvSpPr>
          <p:spPr bwMode="auto">
            <a:xfrm>
              <a:off x="4704" y="289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5410200" y="2298700"/>
            <a:ext cx="952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endParaRPr lang="en-US" sz="1400" baseline="-25000"/>
          </a:p>
          <a:p>
            <a:pPr algn="ctr"/>
            <a:r>
              <a:rPr lang="en-US" sz="1400"/>
              <a:t>Trigonal</a:t>
            </a:r>
          </a:p>
          <a:p>
            <a:pPr algn="ctr"/>
            <a:r>
              <a:rPr lang="en-US" sz="1400"/>
              <a:t>pyramidal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162800" y="2298700"/>
            <a:ext cx="844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pPr algn="ctr"/>
            <a:r>
              <a:rPr lang="en-US" sz="1400"/>
              <a:t>Angular </a:t>
            </a:r>
          </a:p>
          <a:p>
            <a:pPr algn="ctr"/>
            <a:r>
              <a:rPr lang="en-US" sz="1400"/>
              <a:t>or Bent</a:t>
            </a:r>
          </a:p>
        </p:txBody>
      </p:sp>
      <p:grpSp>
        <p:nvGrpSpPr>
          <p:cNvPr id="8" name="Group 58"/>
          <p:cNvGrpSpPr>
            <a:grpSpLocks noChangeAspect="1"/>
          </p:cNvGrpSpPr>
          <p:nvPr/>
        </p:nvGrpSpPr>
        <p:grpSpPr bwMode="auto">
          <a:xfrm>
            <a:off x="407988" y="3276600"/>
            <a:ext cx="1087437" cy="973138"/>
            <a:chOff x="480" y="2400"/>
            <a:chExt cx="912" cy="816"/>
          </a:xfrm>
        </p:grpSpPr>
        <p:sp>
          <p:nvSpPr>
            <p:cNvPr id="34908" name="Line 59"/>
            <p:cNvSpPr>
              <a:spLocks noChangeAspect="1" noChangeShapeType="1"/>
            </p:cNvSpPr>
            <p:nvPr/>
          </p:nvSpPr>
          <p:spPr bwMode="auto">
            <a:xfrm>
              <a:off x="960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Line 60"/>
            <p:cNvSpPr>
              <a:spLocks noChangeAspect="1" noChangeShapeType="1"/>
            </p:cNvSpPr>
            <p:nvPr/>
          </p:nvSpPr>
          <p:spPr bwMode="auto">
            <a:xfrm flipH="1">
              <a:off x="528" y="27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Oval 61"/>
            <p:cNvSpPr>
              <a:spLocks noChangeAspect="1" noChangeArrowheads="1"/>
            </p:cNvSpPr>
            <p:nvPr/>
          </p:nvSpPr>
          <p:spPr bwMode="auto">
            <a:xfrm>
              <a:off x="912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Oval 62"/>
            <p:cNvSpPr>
              <a:spLocks noChangeAspect="1" noChangeArrowheads="1"/>
            </p:cNvSpPr>
            <p:nvPr/>
          </p:nvSpPr>
          <p:spPr bwMode="auto">
            <a:xfrm>
              <a:off x="129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Oval 63"/>
            <p:cNvSpPr>
              <a:spLocks noChangeAspect="1" noChangeArrowheads="1"/>
            </p:cNvSpPr>
            <p:nvPr/>
          </p:nvSpPr>
          <p:spPr bwMode="auto">
            <a:xfrm>
              <a:off x="480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3" name="Oval 64"/>
            <p:cNvSpPr>
              <a:spLocks noChangeAspect="1" noChangeArrowheads="1"/>
            </p:cNvSpPr>
            <p:nvPr/>
          </p:nvSpPr>
          <p:spPr bwMode="auto">
            <a:xfrm>
              <a:off x="912" y="273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4" name="Freeform 65"/>
            <p:cNvSpPr>
              <a:spLocks noChangeAspect="1"/>
            </p:cNvSpPr>
            <p:nvPr/>
          </p:nvSpPr>
          <p:spPr bwMode="auto">
            <a:xfrm rot="-10452433">
              <a:off x="1008" y="2817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Freeform 66"/>
            <p:cNvSpPr>
              <a:spLocks noChangeAspect="1"/>
            </p:cNvSpPr>
            <p:nvPr/>
          </p:nvSpPr>
          <p:spPr bwMode="auto">
            <a:xfrm rot="-4591978">
              <a:off x="1056" y="2544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Oval 67"/>
            <p:cNvSpPr>
              <a:spLocks noChangeAspect="1" noChangeArrowheads="1"/>
            </p:cNvSpPr>
            <p:nvPr/>
          </p:nvSpPr>
          <p:spPr bwMode="auto">
            <a:xfrm>
              <a:off x="912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7" name="Oval 68"/>
            <p:cNvSpPr>
              <a:spLocks noChangeAspect="1"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 noChangeAspect="1"/>
          </p:cNvGrpSpPr>
          <p:nvPr/>
        </p:nvGrpSpPr>
        <p:grpSpPr bwMode="auto">
          <a:xfrm>
            <a:off x="2389188" y="3276600"/>
            <a:ext cx="1160462" cy="968375"/>
            <a:chOff x="1728" y="2256"/>
            <a:chExt cx="978" cy="816"/>
          </a:xfrm>
        </p:grpSpPr>
        <p:sp>
          <p:nvSpPr>
            <p:cNvPr id="34899" name="Freeform 70"/>
            <p:cNvSpPr>
              <a:spLocks noChangeAspect="1"/>
            </p:cNvSpPr>
            <p:nvPr/>
          </p:nvSpPr>
          <p:spPr bwMode="auto">
            <a:xfrm rot="3544409">
              <a:off x="2361" y="2247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71"/>
            <p:cNvSpPr>
              <a:spLocks noChangeAspect="1" noChangeShapeType="1"/>
            </p:cNvSpPr>
            <p:nvPr/>
          </p:nvSpPr>
          <p:spPr bwMode="auto">
            <a:xfrm>
              <a:off x="2208" y="225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72"/>
            <p:cNvSpPr>
              <a:spLocks noChangeAspect="1" noChangeShapeType="1"/>
            </p:cNvSpPr>
            <p:nvPr/>
          </p:nvSpPr>
          <p:spPr bwMode="auto">
            <a:xfrm flipH="1">
              <a:off x="1776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Oval 73"/>
            <p:cNvSpPr>
              <a:spLocks noChangeAspect="1" noChangeArrowheads="1"/>
            </p:cNvSpPr>
            <p:nvPr/>
          </p:nvSpPr>
          <p:spPr bwMode="auto">
            <a:xfrm>
              <a:off x="216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Oval 74"/>
            <p:cNvSpPr>
              <a:spLocks noChangeAspect="1" noChangeArrowheads="1"/>
            </p:cNvSpPr>
            <p:nvPr/>
          </p:nvSpPr>
          <p:spPr bwMode="auto">
            <a:xfrm>
              <a:off x="172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Oval 75"/>
            <p:cNvSpPr>
              <a:spLocks noChangeAspect="1" noChangeArrowheads="1"/>
            </p:cNvSpPr>
            <p:nvPr/>
          </p:nvSpPr>
          <p:spPr bwMode="auto">
            <a:xfrm>
              <a:off x="2160" y="2592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Freeform 76"/>
            <p:cNvSpPr>
              <a:spLocks noChangeAspect="1"/>
            </p:cNvSpPr>
            <p:nvPr/>
          </p:nvSpPr>
          <p:spPr bwMode="auto">
            <a:xfrm rot="-10452433">
              <a:off x="2256" y="2673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Oval 77"/>
            <p:cNvSpPr>
              <a:spLocks noChangeAspect="1" noChangeArrowheads="1"/>
            </p:cNvSpPr>
            <p:nvPr/>
          </p:nvSpPr>
          <p:spPr bwMode="auto">
            <a:xfrm>
              <a:off x="2160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Oval 78"/>
            <p:cNvSpPr>
              <a:spLocks noChangeAspect="1" noChangeArrowheads="1"/>
            </p:cNvSpPr>
            <p:nvPr/>
          </p:nvSpPr>
          <p:spPr bwMode="auto">
            <a:xfrm>
              <a:off x="2496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9"/>
          <p:cNvGrpSpPr>
            <a:grpSpLocks noChangeAspect="1"/>
          </p:cNvGrpSpPr>
          <p:nvPr/>
        </p:nvGrpSpPr>
        <p:grpSpPr bwMode="auto">
          <a:xfrm>
            <a:off x="4294188" y="3276600"/>
            <a:ext cx="1160462" cy="968375"/>
            <a:chOff x="2928" y="2400"/>
            <a:chExt cx="978" cy="816"/>
          </a:xfrm>
        </p:grpSpPr>
        <p:sp>
          <p:nvSpPr>
            <p:cNvPr id="34891" name="Freeform 80"/>
            <p:cNvSpPr>
              <a:spLocks noChangeAspect="1"/>
            </p:cNvSpPr>
            <p:nvPr/>
          </p:nvSpPr>
          <p:spPr bwMode="auto">
            <a:xfrm rot="8000162">
              <a:off x="3543" y="2679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Freeform 81"/>
            <p:cNvSpPr>
              <a:spLocks noChangeAspect="1"/>
            </p:cNvSpPr>
            <p:nvPr/>
          </p:nvSpPr>
          <p:spPr bwMode="auto">
            <a:xfrm rot="3544409">
              <a:off x="3561" y="2391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Line 82"/>
            <p:cNvSpPr>
              <a:spLocks noChangeAspect="1" noChangeShapeType="1"/>
            </p:cNvSpPr>
            <p:nvPr/>
          </p:nvSpPr>
          <p:spPr bwMode="auto">
            <a:xfrm>
              <a:off x="3408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Line 83"/>
            <p:cNvSpPr>
              <a:spLocks noChangeAspect="1" noChangeShapeType="1"/>
            </p:cNvSpPr>
            <p:nvPr/>
          </p:nvSpPr>
          <p:spPr bwMode="auto">
            <a:xfrm flipH="1">
              <a:off x="2976" y="27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Oval 84"/>
            <p:cNvSpPr>
              <a:spLocks noChangeAspect="1" noChangeArrowheads="1"/>
            </p:cNvSpPr>
            <p:nvPr/>
          </p:nvSpPr>
          <p:spPr bwMode="auto">
            <a:xfrm>
              <a:off x="3360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Oval 85"/>
            <p:cNvSpPr>
              <a:spLocks noChangeAspect="1" noChangeArrowheads="1"/>
            </p:cNvSpPr>
            <p:nvPr/>
          </p:nvSpPr>
          <p:spPr bwMode="auto">
            <a:xfrm>
              <a:off x="2928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Oval 86"/>
            <p:cNvSpPr>
              <a:spLocks noChangeAspect="1"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8" name="Oval 87"/>
            <p:cNvSpPr>
              <a:spLocks noChangeAspect="1" noChangeArrowheads="1"/>
            </p:cNvSpPr>
            <p:nvPr/>
          </p:nvSpPr>
          <p:spPr bwMode="auto">
            <a:xfrm>
              <a:off x="3360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8"/>
          <p:cNvGrpSpPr>
            <a:grpSpLocks noChangeAspect="1"/>
          </p:cNvGrpSpPr>
          <p:nvPr/>
        </p:nvGrpSpPr>
        <p:grpSpPr bwMode="auto">
          <a:xfrm>
            <a:off x="6246813" y="3276600"/>
            <a:ext cx="1216025" cy="966788"/>
            <a:chOff x="4158" y="2400"/>
            <a:chExt cx="1026" cy="816"/>
          </a:xfrm>
        </p:grpSpPr>
        <p:sp>
          <p:nvSpPr>
            <p:cNvPr id="34884" name="Freeform 89"/>
            <p:cNvSpPr>
              <a:spLocks noChangeAspect="1"/>
            </p:cNvSpPr>
            <p:nvPr/>
          </p:nvSpPr>
          <p:spPr bwMode="auto">
            <a:xfrm rot="-5400000">
              <a:off x="4359" y="2535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90"/>
            <p:cNvSpPr>
              <a:spLocks noChangeAspect="1"/>
            </p:cNvSpPr>
            <p:nvPr/>
          </p:nvSpPr>
          <p:spPr bwMode="auto">
            <a:xfrm rot="8000162">
              <a:off x="4821" y="2679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Freeform 91"/>
            <p:cNvSpPr>
              <a:spLocks noChangeAspect="1"/>
            </p:cNvSpPr>
            <p:nvPr/>
          </p:nvSpPr>
          <p:spPr bwMode="auto">
            <a:xfrm rot="3544409">
              <a:off x="4839" y="2391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Line 92"/>
            <p:cNvSpPr>
              <a:spLocks noChangeAspect="1" noChangeShapeType="1"/>
            </p:cNvSpPr>
            <p:nvPr/>
          </p:nvSpPr>
          <p:spPr bwMode="auto">
            <a:xfrm>
              <a:off x="4686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Oval 93"/>
            <p:cNvSpPr>
              <a:spLocks noChangeAspect="1" noChangeArrowheads="1"/>
            </p:cNvSpPr>
            <p:nvPr/>
          </p:nvSpPr>
          <p:spPr bwMode="auto">
            <a:xfrm>
              <a:off x="4638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Oval 94"/>
            <p:cNvSpPr>
              <a:spLocks noChangeAspect="1" noChangeArrowheads="1"/>
            </p:cNvSpPr>
            <p:nvPr/>
          </p:nvSpPr>
          <p:spPr bwMode="auto">
            <a:xfrm>
              <a:off x="4638" y="273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Oval 95"/>
            <p:cNvSpPr>
              <a:spLocks noChangeAspect="1" noChangeArrowheads="1"/>
            </p:cNvSpPr>
            <p:nvPr/>
          </p:nvSpPr>
          <p:spPr bwMode="auto">
            <a:xfrm>
              <a:off x="4638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04" name="Text Box 96"/>
          <p:cNvSpPr txBox="1">
            <a:spLocks noChangeArrowheads="1"/>
          </p:cNvSpPr>
          <p:nvPr/>
        </p:nvSpPr>
        <p:spPr bwMode="auto">
          <a:xfrm>
            <a:off x="2312988" y="4375150"/>
            <a:ext cx="1738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4</a:t>
            </a:r>
            <a:r>
              <a:rPr lang="en-US" sz="1400"/>
              <a:t>E</a:t>
            </a:r>
          </a:p>
          <a:p>
            <a:r>
              <a:rPr lang="en-US" sz="1400"/>
              <a:t>Irregular tetrahedral</a:t>
            </a:r>
          </a:p>
          <a:p>
            <a:r>
              <a:rPr lang="en-US" sz="1400"/>
              <a:t>(see saw)</a:t>
            </a:r>
          </a:p>
        </p:txBody>
      </p:sp>
      <p:sp>
        <p:nvSpPr>
          <p:cNvPr id="68705" name="Text Box 97"/>
          <p:cNvSpPr txBox="1">
            <a:spLocks noChangeArrowheads="1"/>
          </p:cNvSpPr>
          <p:nvPr/>
        </p:nvSpPr>
        <p:spPr bwMode="auto">
          <a:xfrm>
            <a:off x="4217988" y="4391025"/>
            <a:ext cx="931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r>
              <a:rPr lang="en-US" sz="1400"/>
              <a:t>T-shaped</a:t>
            </a:r>
          </a:p>
        </p:txBody>
      </p:sp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6334125" y="4359275"/>
            <a:ext cx="676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  <a:r>
              <a:rPr lang="en-US" sz="1400" baseline="-25000"/>
              <a:t>3</a:t>
            </a:r>
          </a:p>
          <a:p>
            <a:r>
              <a:rPr lang="en-US" sz="1400"/>
              <a:t>Linear</a:t>
            </a:r>
          </a:p>
        </p:txBody>
      </p:sp>
      <p:grpSp>
        <p:nvGrpSpPr>
          <p:cNvPr id="12" name="Group 99"/>
          <p:cNvGrpSpPr>
            <a:grpSpLocks noChangeAspect="1"/>
          </p:cNvGrpSpPr>
          <p:nvPr/>
        </p:nvGrpSpPr>
        <p:grpSpPr bwMode="auto">
          <a:xfrm>
            <a:off x="1666875" y="5289550"/>
            <a:ext cx="1143000" cy="971550"/>
            <a:chOff x="480" y="3408"/>
            <a:chExt cx="960" cy="816"/>
          </a:xfrm>
        </p:grpSpPr>
        <p:sp>
          <p:nvSpPr>
            <p:cNvPr id="34872" name="Line 100"/>
            <p:cNvSpPr>
              <a:spLocks noChangeAspect="1" noChangeShapeType="1"/>
            </p:cNvSpPr>
            <p:nvPr/>
          </p:nvSpPr>
          <p:spPr bwMode="auto">
            <a:xfrm>
              <a:off x="960" y="34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Oval 101"/>
            <p:cNvSpPr>
              <a:spLocks noChangeAspect="1"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Oval 102"/>
            <p:cNvSpPr>
              <a:spLocks noChangeAspect="1" noChangeArrowheads="1"/>
            </p:cNvSpPr>
            <p:nvPr/>
          </p:nvSpPr>
          <p:spPr bwMode="auto">
            <a:xfrm>
              <a:off x="134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103"/>
            <p:cNvSpPr>
              <a:spLocks noChangeAspect="1" noChangeArrowheads="1"/>
            </p:cNvSpPr>
            <p:nvPr/>
          </p:nvSpPr>
          <p:spPr bwMode="auto">
            <a:xfrm>
              <a:off x="912" y="374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Freeform 104"/>
            <p:cNvSpPr>
              <a:spLocks noChangeAspect="1"/>
            </p:cNvSpPr>
            <p:nvPr/>
          </p:nvSpPr>
          <p:spPr bwMode="auto">
            <a:xfrm rot="10190844">
              <a:off x="1056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105"/>
            <p:cNvSpPr>
              <a:spLocks noChangeAspect="1"/>
            </p:cNvSpPr>
            <p:nvPr/>
          </p:nvSpPr>
          <p:spPr bwMode="auto">
            <a:xfrm rot="-3630760">
              <a:off x="1040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Oval 106"/>
            <p:cNvSpPr>
              <a:spLocks noChangeAspect="1" noChangeArrowheads="1"/>
            </p:cNvSpPr>
            <p:nvPr/>
          </p:nvSpPr>
          <p:spPr bwMode="auto">
            <a:xfrm>
              <a:off x="912" y="41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9" name="Oval 107"/>
            <p:cNvSpPr>
              <a:spLocks noChangeAspect="1" noChangeArrowheads="1"/>
            </p:cNvSpPr>
            <p:nvPr/>
          </p:nvSpPr>
          <p:spPr bwMode="auto">
            <a:xfrm>
              <a:off x="1344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Oval 108"/>
            <p:cNvSpPr>
              <a:spLocks noChangeAspect="1" noChangeArrowheads="1"/>
            </p:cNvSpPr>
            <p:nvPr/>
          </p:nvSpPr>
          <p:spPr bwMode="auto">
            <a:xfrm flipH="1">
              <a:off x="480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Freeform 109"/>
            <p:cNvSpPr>
              <a:spLocks noChangeAspect="1"/>
            </p:cNvSpPr>
            <p:nvPr/>
          </p:nvSpPr>
          <p:spPr bwMode="auto">
            <a:xfrm rot="11409156" flipH="1">
              <a:off x="624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110"/>
            <p:cNvSpPr>
              <a:spLocks noChangeAspect="1"/>
            </p:cNvSpPr>
            <p:nvPr/>
          </p:nvSpPr>
          <p:spPr bwMode="auto">
            <a:xfrm rot="3630760" flipH="1">
              <a:off x="608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Oval 111"/>
            <p:cNvSpPr>
              <a:spLocks noChangeAspect="1" noChangeArrowheads="1"/>
            </p:cNvSpPr>
            <p:nvPr/>
          </p:nvSpPr>
          <p:spPr bwMode="auto">
            <a:xfrm flipH="1">
              <a:off x="480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2"/>
          <p:cNvGrpSpPr>
            <a:grpSpLocks noChangeAspect="1"/>
          </p:cNvGrpSpPr>
          <p:nvPr/>
        </p:nvGrpSpPr>
        <p:grpSpPr bwMode="auto">
          <a:xfrm>
            <a:off x="4410075" y="5137150"/>
            <a:ext cx="1143000" cy="1085850"/>
            <a:chOff x="2208" y="3312"/>
            <a:chExt cx="960" cy="912"/>
          </a:xfrm>
        </p:grpSpPr>
        <p:sp>
          <p:nvSpPr>
            <p:cNvPr id="34860" name="Line 113"/>
            <p:cNvSpPr>
              <a:spLocks noChangeAspect="1" noChangeShapeType="1"/>
            </p:cNvSpPr>
            <p:nvPr/>
          </p:nvSpPr>
          <p:spPr bwMode="auto">
            <a:xfrm>
              <a:off x="2688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114"/>
            <p:cNvSpPr>
              <a:spLocks noChangeAspect="1"/>
            </p:cNvSpPr>
            <p:nvPr/>
          </p:nvSpPr>
          <p:spPr bwMode="auto">
            <a:xfrm>
              <a:off x="2640" y="3312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Oval 115"/>
            <p:cNvSpPr>
              <a:spLocks noChangeAspect="1" noChangeArrowheads="1"/>
            </p:cNvSpPr>
            <p:nvPr/>
          </p:nvSpPr>
          <p:spPr bwMode="auto">
            <a:xfrm>
              <a:off x="307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Oval 116"/>
            <p:cNvSpPr>
              <a:spLocks noChangeAspect="1" noChangeArrowheads="1"/>
            </p:cNvSpPr>
            <p:nvPr/>
          </p:nvSpPr>
          <p:spPr bwMode="auto">
            <a:xfrm>
              <a:off x="2640" y="374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Freeform 117"/>
            <p:cNvSpPr>
              <a:spLocks noChangeAspect="1"/>
            </p:cNvSpPr>
            <p:nvPr/>
          </p:nvSpPr>
          <p:spPr bwMode="auto">
            <a:xfrm rot="10190844">
              <a:off x="2784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118"/>
            <p:cNvSpPr>
              <a:spLocks noChangeAspect="1"/>
            </p:cNvSpPr>
            <p:nvPr/>
          </p:nvSpPr>
          <p:spPr bwMode="auto">
            <a:xfrm rot="-3630760">
              <a:off x="2768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Oval 119"/>
            <p:cNvSpPr>
              <a:spLocks noChangeAspect="1" noChangeArrowheads="1"/>
            </p:cNvSpPr>
            <p:nvPr/>
          </p:nvSpPr>
          <p:spPr bwMode="auto">
            <a:xfrm>
              <a:off x="2640" y="41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120"/>
            <p:cNvSpPr>
              <a:spLocks noChangeAspect="1" noChangeArrowheads="1"/>
            </p:cNvSpPr>
            <p:nvPr/>
          </p:nvSpPr>
          <p:spPr bwMode="auto">
            <a:xfrm>
              <a:off x="3072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Oval 121"/>
            <p:cNvSpPr>
              <a:spLocks noChangeAspect="1" noChangeArrowheads="1"/>
            </p:cNvSpPr>
            <p:nvPr/>
          </p:nvSpPr>
          <p:spPr bwMode="auto">
            <a:xfrm flipH="1">
              <a:off x="2208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Freeform 122"/>
            <p:cNvSpPr>
              <a:spLocks noChangeAspect="1"/>
            </p:cNvSpPr>
            <p:nvPr/>
          </p:nvSpPr>
          <p:spPr bwMode="auto">
            <a:xfrm rot="11409156" flipH="1">
              <a:off x="2352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123"/>
            <p:cNvSpPr>
              <a:spLocks noChangeAspect="1"/>
            </p:cNvSpPr>
            <p:nvPr/>
          </p:nvSpPr>
          <p:spPr bwMode="auto">
            <a:xfrm rot="3630760" flipH="1">
              <a:off x="2336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Oval 124"/>
            <p:cNvSpPr>
              <a:spLocks noChangeAspect="1" noChangeArrowheads="1"/>
            </p:cNvSpPr>
            <p:nvPr/>
          </p:nvSpPr>
          <p:spPr bwMode="auto">
            <a:xfrm flipH="1">
              <a:off x="2208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33" name="Text Box 125"/>
          <p:cNvSpPr txBox="1">
            <a:spLocks noChangeArrowheads="1"/>
          </p:cNvSpPr>
          <p:nvPr/>
        </p:nvSpPr>
        <p:spPr bwMode="auto">
          <a:xfrm>
            <a:off x="4191000" y="6280150"/>
            <a:ext cx="1573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6</a:t>
            </a:r>
            <a:r>
              <a:rPr lang="en-US" sz="1400"/>
              <a:t>E</a:t>
            </a:r>
          </a:p>
          <a:p>
            <a:pPr algn="ctr"/>
            <a:r>
              <a:rPr lang="en-US" sz="1400"/>
              <a:t>Square pyramidal</a:t>
            </a:r>
          </a:p>
          <a:p>
            <a:pPr algn="ctr"/>
            <a:endParaRPr lang="en-US" sz="1400"/>
          </a:p>
        </p:txBody>
      </p:sp>
      <p:grpSp>
        <p:nvGrpSpPr>
          <p:cNvPr id="14" name="Group 126"/>
          <p:cNvGrpSpPr>
            <a:grpSpLocks noChangeAspect="1"/>
          </p:cNvGrpSpPr>
          <p:nvPr/>
        </p:nvGrpSpPr>
        <p:grpSpPr bwMode="auto">
          <a:xfrm>
            <a:off x="7000875" y="5137150"/>
            <a:ext cx="1152525" cy="1074738"/>
            <a:chOff x="3840" y="3325"/>
            <a:chExt cx="960" cy="895"/>
          </a:xfrm>
        </p:grpSpPr>
        <p:sp>
          <p:nvSpPr>
            <p:cNvPr id="34849" name="Freeform 127"/>
            <p:cNvSpPr>
              <a:spLocks noChangeAspect="1"/>
            </p:cNvSpPr>
            <p:nvPr/>
          </p:nvSpPr>
          <p:spPr bwMode="auto">
            <a:xfrm>
              <a:off x="4262" y="3768"/>
              <a:ext cx="140" cy="452"/>
            </a:xfrm>
            <a:custGeom>
              <a:avLst/>
              <a:gdLst>
                <a:gd name="T0" fmla="*/ 58 w 140"/>
                <a:gd name="T1" fmla="*/ 0 h 452"/>
                <a:gd name="T2" fmla="*/ 12 w 140"/>
                <a:gd name="T3" fmla="*/ 375 h 452"/>
                <a:gd name="T4" fmla="*/ 132 w 140"/>
                <a:gd name="T5" fmla="*/ 374 h 452"/>
                <a:gd name="T6" fmla="*/ 58 w 140"/>
                <a:gd name="T7" fmla="*/ 0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452"/>
                <a:gd name="T14" fmla="*/ 140 w 140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452">
                  <a:moveTo>
                    <a:pt x="58" y="0"/>
                  </a:moveTo>
                  <a:cubicBezTo>
                    <a:pt x="38" y="0"/>
                    <a:pt x="0" y="313"/>
                    <a:pt x="12" y="375"/>
                  </a:cubicBezTo>
                  <a:cubicBezTo>
                    <a:pt x="20" y="452"/>
                    <a:pt x="124" y="436"/>
                    <a:pt x="132" y="374"/>
                  </a:cubicBezTo>
                  <a:cubicBezTo>
                    <a:pt x="140" y="312"/>
                    <a:pt x="78" y="0"/>
                    <a:pt x="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128"/>
            <p:cNvSpPr>
              <a:spLocks noChangeAspect="1"/>
            </p:cNvSpPr>
            <p:nvPr/>
          </p:nvSpPr>
          <p:spPr bwMode="auto">
            <a:xfrm>
              <a:off x="4261" y="3325"/>
              <a:ext cx="133" cy="479"/>
            </a:xfrm>
            <a:custGeom>
              <a:avLst/>
              <a:gdLst>
                <a:gd name="T0" fmla="*/ 59 w 133"/>
                <a:gd name="T1" fmla="*/ 478 h 479"/>
                <a:gd name="T2" fmla="*/ 11 w 133"/>
                <a:gd name="T3" fmla="*/ 71 h 479"/>
                <a:gd name="T4" fmla="*/ 125 w 133"/>
                <a:gd name="T5" fmla="*/ 68 h 479"/>
                <a:gd name="T6" fmla="*/ 59 w 133"/>
                <a:gd name="T7" fmla="*/ 478 h 4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479"/>
                <a:gd name="T14" fmla="*/ 133 w 133"/>
                <a:gd name="T15" fmla="*/ 479 h 4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479">
                  <a:moveTo>
                    <a:pt x="59" y="478"/>
                  </a:moveTo>
                  <a:cubicBezTo>
                    <a:pt x="37" y="479"/>
                    <a:pt x="0" y="139"/>
                    <a:pt x="11" y="71"/>
                  </a:cubicBezTo>
                  <a:cubicBezTo>
                    <a:pt x="22" y="3"/>
                    <a:pt x="117" y="0"/>
                    <a:pt x="125" y="68"/>
                  </a:cubicBezTo>
                  <a:cubicBezTo>
                    <a:pt x="133" y="136"/>
                    <a:pt x="73" y="393"/>
                    <a:pt x="59" y="478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Oval 129"/>
            <p:cNvSpPr>
              <a:spLocks noChangeAspect="1" noChangeArrowheads="1"/>
            </p:cNvSpPr>
            <p:nvPr/>
          </p:nvSpPr>
          <p:spPr bwMode="auto">
            <a:xfrm>
              <a:off x="470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Oval 130"/>
            <p:cNvSpPr>
              <a:spLocks noChangeAspect="1" noChangeArrowheads="1"/>
            </p:cNvSpPr>
            <p:nvPr/>
          </p:nvSpPr>
          <p:spPr bwMode="auto">
            <a:xfrm>
              <a:off x="4272" y="374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Freeform 131"/>
            <p:cNvSpPr>
              <a:spLocks noChangeAspect="1"/>
            </p:cNvSpPr>
            <p:nvPr/>
          </p:nvSpPr>
          <p:spPr bwMode="auto">
            <a:xfrm rot="10190844">
              <a:off x="4416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132"/>
            <p:cNvSpPr>
              <a:spLocks noChangeAspect="1"/>
            </p:cNvSpPr>
            <p:nvPr/>
          </p:nvSpPr>
          <p:spPr bwMode="auto">
            <a:xfrm rot="-3630760">
              <a:off x="4400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Oval 133"/>
            <p:cNvSpPr>
              <a:spLocks noChangeAspect="1" noChangeArrowheads="1"/>
            </p:cNvSpPr>
            <p:nvPr/>
          </p:nvSpPr>
          <p:spPr bwMode="auto">
            <a:xfrm>
              <a:off x="4704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134"/>
            <p:cNvSpPr>
              <a:spLocks noChangeAspect="1" noChangeArrowheads="1"/>
            </p:cNvSpPr>
            <p:nvPr/>
          </p:nvSpPr>
          <p:spPr bwMode="auto">
            <a:xfrm flipH="1">
              <a:off x="3840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Freeform 135"/>
            <p:cNvSpPr>
              <a:spLocks noChangeAspect="1"/>
            </p:cNvSpPr>
            <p:nvPr/>
          </p:nvSpPr>
          <p:spPr bwMode="auto">
            <a:xfrm rot="11409156" flipH="1">
              <a:off x="3984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136"/>
            <p:cNvSpPr>
              <a:spLocks noChangeAspect="1"/>
            </p:cNvSpPr>
            <p:nvPr/>
          </p:nvSpPr>
          <p:spPr bwMode="auto">
            <a:xfrm rot="3630760" flipH="1">
              <a:off x="3968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Oval 137"/>
            <p:cNvSpPr>
              <a:spLocks noChangeAspect="1" noChangeArrowheads="1"/>
            </p:cNvSpPr>
            <p:nvPr/>
          </p:nvSpPr>
          <p:spPr bwMode="auto">
            <a:xfrm flipH="1">
              <a:off x="3840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46" name="Text Box 138"/>
          <p:cNvSpPr txBox="1">
            <a:spLocks noChangeArrowheads="1"/>
          </p:cNvSpPr>
          <p:nvPr/>
        </p:nvSpPr>
        <p:spPr bwMode="auto">
          <a:xfrm>
            <a:off x="6932613" y="6280150"/>
            <a:ext cx="12969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5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pPr algn="ctr"/>
            <a:r>
              <a:rPr lang="en-US" sz="1400"/>
              <a:t>Square planar</a:t>
            </a:r>
          </a:p>
          <a:p>
            <a:pPr algn="ctr"/>
            <a:endParaRPr lang="en-US" sz="1400"/>
          </a:p>
        </p:txBody>
      </p:sp>
      <p:sp>
        <p:nvSpPr>
          <p:cNvPr id="68747" name="Rectangle 139"/>
          <p:cNvSpPr>
            <a:spLocks noChangeArrowheads="1"/>
          </p:cNvSpPr>
          <p:nvPr/>
        </p:nvSpPr>
        <p:spPr bwMode="auto">
          <a:xfrm>
            <a:off x="228600" y="990600"/>
            <a:ext cx="3352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8" name="Rectangle 140"/>
          <p:cNvSpPr>
            <a:spLocks noChangeArrowheads="1"/>
          </p:cNvSpPr>
          <p:nvPr/>
        </p:nvSpPr>
        <p:spPr bwMode="auto">
          <a:xfrm>
            <a:off x="3810000" y="990600"/>
            <a:ext cx="4800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Rectangle 141"/>
          <p:cNvSpPr>
            <a:spLocks noChangeArrowheads="1"/>
          </p:cNvSpPr>
          <p:nvPr/>
        </p:nvSpPr>
        <p:spPr bwMode="auto">
          <a:xfrm>
            <a:off x="228600" y="3124200"/>
            <a:ext cx="7315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Freeform 142"/>
          <p:cNvSpPr>
            <a:spLocks/>
          </p:cNvSpPr>
          <p:nvPr/>
        </p:nvSpPr>
        <p:spPr bwMode="auto">
          <a:xfrm>
            <a:off x="457200" y="3429000"/>
            <a:ext cx="990600" cy="609600"/>
          </a:xfrm>
          <a:custGeom>
            <a:avLst/>
            <a:gdLst>
              <a:gd name="T0" fmla="*/ 0 w 624"/>
              <a:gd name="T1" fmla="*/ 483870045 h 384"/>
              <a:gd name="T2" fmla="*/ 1572577282 w 624"/>
              <a:gd name="T3" fmla="*/ 0 h 384"/>
              <a:gd name="T4" fmla="*/ 1451609829 w 624"/>
              <a:gd name="T5" fmla="*/ 967740089 h 384"/>
              <a:gd name="T6" fmla="*/ 0 w 624"/>
              <a:gd name="T7" fmla="*/ 483870045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384"/>
              <a:gd name="T14" fmla="*/ 624 w 62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384">
                <a:moveTo>
                  <a:pt x="0" y="192"/>
                </a:moveTo>
                <a:lnTo>
                  <a:pt x="624" y="0"/>
                </a:lnTo>
                <a:lnTo>
                  <a:pt x="576" y="384"/>
                </a:lnTo>
                <a:lnTo>
                  <a:pt x="0" y="192"/>
                </a:lnTo>
                <a:close/>
              </a:path>
            </a:pathLst>
          </a:cu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6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68613" grpId="0"/>
      <p:bldP spid="68614" grpId="0"/>
      <p:bldP spid="68615" grpId="0"/>
      <p:bldP spid="68636" grpId="0"/>
      <p:bldP spid="68664" grpId="0"/>
      <p:bldP spid="68665" grpId="0"/>
      <p:bldP spid="68704" grpId="0"/>
      <p:bldP spid="68705" grpId="0"/>
      <p:bldP spid="68706" grpId="0"/>
      <p:bldP spid="68733" grpId="0"/>
      <p:bldP spid="68746" grpId="0"/>
      <p:bldP spid="68747" grpId="0" animBg="1"/>
      <p:bldP spid="68748" grpId="0" animBg="1"/>
      <p:bldP spid="68749" grpId="0" animBg="1"/>
      <p:bldP spid="68750" grpId="0" animBg="1"/>
      <p:bldP spid="687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>
            <a:off x="7162800" y="2362200"/>
            <a:ext cx="1371600" cy="457200"/>
          </a:xfrm>
          <a:custGeom>
            <a:avLst/>
            <a:gdLst/>
            <a:ahLst/>
            <a:cxnLst>
              <a:cxn ang="0">
                <a:pos x="48" y="144"/>
              </a:cxn>
              <a:cxn ang="0">
                <a:pos x="624" y="288"/>
              </a:cxn>
              <a:cxn ang="0">
                <a:pos x="864" y="0"/>
              </a:cxn>
              <a:cxn ang="0">
                <a:pos x="0" y="144"/>
              </a:cxn>
            </a:cxnLst>
            <a:rect l="0" t="0" r="r" b="b"/>
            <a:pathLst>
              <a:path w="864" h="288">
                <a:moveTo>
                  <a:pt x="48" y="144"/>
                </a:moveTo>
                <a:lnTo>
                  <a:pt x="624" y="288"/>
                </a:lnTo>
                <a:lnTo>
                  <a:pt x="864" y="0"/>
                </a:lnTo>
                <a:lnTo>
                  <a:pt x="0" y="144"/>
                </a:lnTo>
              </a:path>
            </a:pathLst>
          </a:custGeom>
          <a:gradFill rotWithShape="1">
            <a:gsLst>
              <a:gs pos="0">
                <a:schemeClr val="bg2">
                  <a:alpha val="48000"/>
                </a:schemeClr>
              </a:gs>
              <a:gs pos="50000">
                <a:schemeClr val="bg2">
                  <a:gamma/>
                  <a:tint val="82353"/>
                  <a:invGamma/>
                </a:schemeClr>
              </a:gs>
              <a:gs pos="100000">
                <a:schemeClr val="bg2">
                  <a:alpha val="48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 rot="2536285">
            <a:off x="3624263" y="1600200"/>
            <a:ext cx="338137" cy="609600"/>
            <a:chOff x="4788" y="768"/>
            <a:chExt cx="300" cy="540"/>
          </a:xfrm>
        </p:grpSpPr>
        <p:sp>
          <p:nvSpPr>
            <p:cNvPr id="35936" name="Freeform 4"/>
            <p:cNvSpPr>
              <a:spLocks noChangeAspect="1"/>
            </p:cNvSpPr>
            <p:nvPr/>
          </p:nvSpPr>
          <p:spPr bwMode="auto">
            <a:xfrm>
              <a:off x="4788" y="912"/>
              <a:ext cx="300" cy="396"/>
            </a:xfrm>
            <a:custGeom>
              <a:avLst/>
              <a:gdLst>
                <a:gd name="T0" fmla="*/ 85 w 400"/>
                <a:gd name="T1" fmla="*/ 297 h 528"/>
                <a:gd name="T2" fmla="*/ 5 w 400"/>
                <a:gd name="T3" fmla="*/ 81 h 528"/>
                <a:gd name="T4" fmla="*/ 113 w 400"/>
                <a:gd name="T5" fmla="*/ 0 h 528"/>
                <a:gd name="T6" fmla="*/ 221 w 400"/>
                <a:gd name="T7" fmla="*/ 81 h 528"/>
                <a:gd name="T8" fmla="*/ 140 w 400"/>
                <a:gd name="T9" fmla="*/ 29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Text Box 5"/>
            <p:cNvSpPr txBox="1">
              <a:spLocks noChangeAspect="1" noChangeArrowheads="1"/>
            </p:cNvSpPr>
            <p:nvPr/>
          </p:nvSpPr>
          <p:spPr bwMode="auto">
            <a:xfrm>
              <a:off x="4844" y="768"/>
              <a:ext cx="19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 rot="-2039269">
            <a:off x="3048000" y="1600200"/>
            <a:ext cx="338138" cy="609600"/>
            <a:chOff x="4788" y="768"/>
            <a:chExt cx="300" cy="540"/>
          </a:xfrm>
        </p:grpSpPr>
        <p:sp>
          <p:nvSpPr>
            <p:cNvPr id="35934" name="Freeform 7"/>
            <p:cNvSpPr>
              <a:spLocks noChangeAspect="1"/>
            </p:cNvSpPr>
            <p:nvPr/>
          </p:nvSpPr>
          <p:spPr bwMode="auto">
            <a:xfrm>
              <a:off x="4788" y="912"/>
              <a:ext cx="300" cy="396"/>
            </a:xfrm>
            <a:custGeom>
              <a:avLst/>
              <a:gdLst>
                <a:gd name="T0" fmla="*/ 85 w 400"/>
                <a:gd name="T1" fmla="*/ 297 h 528"/>
                <a:gd name="T2" fmla="*/ 5 w 400"/>
                <a:gd name="T3" fmla="*/ 81 h 528"/>
                <a:gd name="T4" fmla="*/ 113 w 400"/>
                <a:gd name="T5" fmla="*/ 0 h 528"/>
                <a:gd name="T6" fmla="*/ 221 w 400"/>
                <a:gd name="T7" fmla="*/ 81 h 528"/>
                <a:gd name="T8" fmla="*/ 140 w 400"/>
                <a:gd name="T9" fmla="*/ 29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Text Box 8"/>
            <p:cNvSpPr txBox="1">
              <a:spLocks noChangeAspect="1" noChangeArrowheads="1"/>
            </p:cNvSpPr>
            <p:nvPr/>
          </p:nvSpPr>
          <p:spPr bwMode="auto">
            <a:xfrm>
              <a:off x="4844" y="768"/>
              <a:ext cx="19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00950" y="1317625"/>
            <a:ext cx="476250" cy="758825"/>
            <a:chOff x="4788" y="830"/>
            <a:chExt cx="300" cy="478"/>
          </a:xfrm>
        </p:grpSpPr>
        <p:sp>
          <p:nvSpPr>
            <p:cNvPr id="35932" name="Freeform 10"/>
            <p:cNvSpPr>
              <a:spLocks noChangeAspect="1"/>
            </p:cNvSpPr>
            <p:nvPr/>
          </p:nvSpPr>
          <p:spPr bwMode="auto">
            <a:xfrm>
              <a:off x="4788" y="912"/>
              <a:ext cx="300" cy="396"/>
            </a:xfrm>
            <a:custGeom>
              <a:avLst/>
              <a:gdLst>
                <a:gd name="T0" fmla="*/ 85 w 400"/>
                <a:gd name="T1" fmla="*/ 297 h 528"/>
                <a:gd name="T2" fmla="*/ 5 w 400"/>
                <a:gd name="T3" fmla="*/ 81 h 528"/>
                <a:gd name="T4" fmla="*/ 113 w 400"/>
                <a:gd name="T5" fmla="*/ 0 h 528"/>
                <a:gd name="T6" fmla="*/ 221 w 400"/>
                <a:gd name="T7" fmla="*/ 81 h 528"/>
                <a:gd name="T8" fmla="*/ 140 w 400"/>
                <a:gd name="T9" fmla="*/ 29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Text Box 11"/>
            <p:cNvSpPr txBox="1">
              <a:spLocks noChangeAspect="1" noChangeArrowheads="1"/>
            </p:cNvSpPr>
            <p:nvPr/>
          </p:nvSpPr>
          <p:spPr bwMode="auto">
            <a:xfrm>
              <a:off x="4846" y="830"/>
              <a:ext cx="19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sp>
        <p:nvSpPr>
          <p:cNvPr id="3584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VSEPR Model</a:t>
            </a:r>
          </a:p>
        </p:txBody>
      </p:sp>
      <p:grpSp>
        <p:nvGrpSpPr>
          <p:cNvPr id="35847" name="Group 13"/>
          <p:cNvGrpSpPr>
            <a:grpSpLocks/>
          </p:cNvGrpSpPr>
          <p:nvPr/>
        </p:nvGrpSpPr>
        <p:grpSpPr bwMode="auto">
          <a:xfrm>
            <a:off x="457200" y="2300288"/>
            <a:ext cx="1600200" cy="393700"/>
            <a:chOff x="288" y="1449"/>
            <a:chExt cx="1008" cy="248"/>
          </a:xfrm>
        </p:grpSpPr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432" y="1545"/>
              <a:ext cx="720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29" name="Oval 15"/>
            <p:cNvSpPr>
              <a:spLocks noChangeArrowheads="1"/>
            </p:cNvSpPr>
            <p:nvPr/>
          </p:nvSpPr>
          <p:spPr bwMode="auto">
            <a:xfrm>
              <a:off x="288" y="1497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5930" name="Oval 16"/>
            <p:cNvSpPr>
              <a:spLocks noChangeArrowheads="1"/>
            </p:cNvSpPr>
            <p:nvPr/>
          </p:nvSpPr>
          <p:spPr bwMode="auto">
            <a:xfrm>
              <a:off x="1104" y="1497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5931" name="Oval 17"/>
            <p:cNvSpPr>
              <a:spLocks noChangeAspect="1" noChangeArrowheads="1"/>
            </p:cNvSpPr>
            <p:nvPr/>
          </p:nvSpPr>
          <p:spPr bwMode="auto">
            <a:xfrm>
              <a:off x="672" y="1449"/>
              <a:ext cx="248" cy="2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sp>
        <p:nvSpPr>
          <p:cNvPr id="35848" name="Text Box 18"/>
          <p:cNvSpPr txBox="1">
            <a:spLocks noChangeArrowheads="1"/>
          </p:cNvSpPr>
          <p:nvPr/>
        </p:nvSpPr>
        <p:spPr bwMode="auto">
          <a:xfrm>
            <a:off x="838200" y="29098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35849" name="Text Box 19"/>
          <p:cNvSpPr txBox="1">
            <a:spLocks noChangeArrowheads="1"/>
          </p:cNvSpPr>
          <p:nvPr/>
        </p:nvSpPr>
        <p:spPr bwMode="auto">
          <a:xfrm>
            <a:off x="2101850" y="1143000"/>
            <a:ext cx="463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The Shapes of Some Simple AB</a:t>
            </a:r>
            <a:r>
              <a:rPr lang="en-US" baseline="-25000">
                <a:solidFill>
                  <a:schemeClr val="tx2"/>
                </a:solidFill>
              </a:rPr>
              <a:t>n</a:t>
            </a:r>
            <a:r>
              <a:rPr lang="en-US">
                <a:solidFill>
                  <a:schemeClr val="tx2"/>
                </a:solidFill>
              </a:rPr>
              <a:t> Molecules</a:t>
            </a:r>
          </a:p>
        </p:txBody>
      </p:sp>
      <p:grpSp>
        <p:nvGrpSpPr>
          <p:cNvPr id="35850" name="Group 20"/>
          <p:cNvGrpSpPr>
            <a:grpSpLocks/>
          </p:cNvGrpSpPr>
          <p:nvPr/>
        </p:nvGrpSpPr>
        <p:grpSpPr bwMode="auto">
          <a:xfrm>
            <a:off x="2667000" y="2071688"/>
            <a:ext cx="1600200" cy="609600"/>
            <a:chOff x="2064" y="1056"/>
            <a:chExt cx="1008" cy="384"/>
          </a:xfrm>
        </p:grpSpPr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 rot="1466637">
              <a:off x="2592" y="124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4" name="Rectangle 22"/>
            <p:cNvSpPr>
              <a:spLocks noChangeArrowheads="1"/>
            </p:cNvSpPr>
            <p:nvPr/>
          </p:nvSpPr>
          <p:spPr bwMode="auto">
            <a:xfrm rot="-1282237">
              <a:off x="2208" y="124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25" name="Oval 23"/>
            <p:cNvSpPr>
              <a:spLocks noChangeArrowheads="1"/>
            </p:cNvSpPr>
            <p:nvPr/>
          </p:nvSpPr>
          <p:spPr bwMode="auto">
            <a:xfrm>
              <a:off x="2064" y="124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5926" name="Oval 24"/>
            <p:cNvSpPr>
              <a:spLocks noChangeArrowheads="1"/>
            </p:cNvSpPr>
            <p:nvPr/>
          </p:nvSpPr>
          <p:spPr bwMode="auto">
            <a:xfrm>
              <a:off x="2880" y="124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5927" name="Oval 25"/>
            <p:cNvSpPr>
              <a:spLocks noChangeAspect="1" noChangeArrowheads="1"/>
            </p:cNvSpPr>
            <p:nvPr/>
          </p:nvSpPr>
          <p:spPr bwMode="auto">
            <a:xfrm>
              <a:off x="2448" y="1056"/>
              <a:ext cx="248" cy="2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</p:grpSp>
      <p:sp>
        <p:nvSpPr>
          <p:cNvPr id="35851" name="Text Box 26"/>
          <p:cNvSpPr txBox="1">
            <a:spLocks noChangeArrowheads="1"/>
          </p:cNvSpPr>
          <p:nvPr/>
        </p:nvSpPr>
        <p:spPr bwMode="auto">
          <a:xfrm>
            <a:off x="3155950" y="2909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Bent</a:t>
            </a:r>
          </a:p>
        </p:txBody>
      </p:sp>
      <p:grpSp>
        <p:nvGrpSpPr>
          <p:cNvPr id="35852" name="Group 27"/>
          <p:cNvGrpSpPr>
            <a:grpSpLocks/>
          </p:cNvGrpSpPr>
          <p:nvPr/>
        </p:nvGrpSpPr>
        <p:grpSpPr bwMode="auto">
          <a:xfrm>
            <a:off x="4800600" y="1828800"/>
            <a:ext cx="1600200" cy="1219200"/>
            <a:chOff x="3024" y="1152"/>
            <a:chExt cx="1008" cy="768"/>
          </a:xfrm>
        </p:grpSpPr>
        <p:sp>
          <p:nvSpPr>
            <p:cNvPr id="69660" name="Rectangle 28"/>
            <p:cNvSpPr>
              <a:spLocks noChangeArrowheads="1"/>
            </p:cNvSpPr>
            <p:nvPr/>
          </p:nvSpPr>
          <p:spPr bwMode="auto">
            <a:xfrm rot="5400000">
              <a:off x="3360" y="1392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1" name="Rectangle 29"/>
            <p:cNvSpPr>
              <a:spLocks noChangeArrowheads="1"/>
            </p:cNvSpPr>
            <p:nvPr/>
          </p:nvSpPr>
          <p:spPr bwMode="auto">
            <a:xfrm rot="1466637">
              <a:off x="3552" y="17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2" name="Rectangle 30"/>
            <p:cNvSpPr>
              <a:spLocks noChangeArrowheads="1"/>
            </p:cNvSpPr>
            <p:nvPr/>
          </p:nvSpPr>
          <p:spPr bwMode="auto">
            <a:xfrm rot="-1282237">
              <a:off x="3168" y="17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19" name="Oval 31"/>
            <p:cNvSpPr>
              <a:spLocks noChangeArrowheads="1"/>
            </p:cNvSpPr>
            <p:nvPr/>
          </p:nvSpPr>
          <p:spPr bwMode="auto">
            <a:xfrm>
              <a:off x="3024" y="172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5920" name="Oval 32"/>
            <p:cNvSpPr>
              <a:spLocks noChangeArrowheads="1"/>
            </p:cNvSpPr>
            <p:nvPr/>
          </p:nvSpPr>
          <p:spPr bwMode="auto">
            <a:xfrm>
              <a:off x="3840" y="172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  <p:sp>
          <p:nvSpPr>
            <p:cNvPr id="35921" name="Oval 33"/>
            <p:cNvSpPr>
              <a:spLocks noChangeAspect="1" noChangeArrowheads="1"/>
            </p:cNvSpPr>
            <p:nvPr/>
          </p:nvSpPr>
          <p:spPr bwMode="auto">
            <a:xfrm>
              <a:off x="3408" y="1536"/>
              <a:ext cx="248" cy="2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35922" name="Oval 34"/>
            <p:cNvSpPr>
              <a:spLocks noChangeArrowheads="1"/>
            </p:cNvSpPr>
            <p:nvPr/>
          </p:nvSpPr>
          <p:spPr bwMode="auto">
            <a:xfrm>
              <a:off x="3456" y="115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</a:p>
          </p:txBody>
        </p:sp>
      </p:grpSp>
      <p:sp>
        <p:nvSpPr>
          <p:cNvPr id="35853" name="Text Box 35"/>
          <p:cNvSpPr txBox="1">
            <a:spLocks noChangeArrowheads="1"/>
          </p:cNvSpPr>
          <p:nvPr/>
        </p:nvSpPr>
        <p:spPr bwMode="auto">
          <a:xfrm>
            <a:off x="5105400" y="3016250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Trigonal</a:t>
            </a:r>
          </a:p>
          <a:p>
            <a:pPr algn="ctr"/>
            <a:r>
              <a:rPr lang="en-US"/>
              <a:t>planar</a:t>
            </a:r>
          </a:p>
        </p:txBody>
      </p:sp>
      <p:grpSp>
        <p:nvGrpSpPr>
          <p:cNvPr id="35854" name="Group 36"/>
          <p:cNvGrpSpPr>
            <a:grpSpLocks/>
          </p:cNvGrpSpPr>
          <p:nvPr/>
        </p:nvGrpSpPr>
        <p:grpSpPr bwMode="auto">
          <a:xfrm>
            <a:off x="7010400" y="2057400"/>
            <a:ext cx="1600200" cy="898525"/>
            <a:chOff x="4416" y="1536"/>
            <a:chExt cx="1008" cy="566"/>
          </a:xfrm>
        </p:grpSpPr>
        <p:sp>
          <p:nvSpPr>
            <p:cNvPr id="35909" name="Oval 37"/>
            <p:cNvSpPr>
              <a:spLocks noChangeAspect="1" noChangeArrowheads="1"/>
            </p:cNvSpPr>
            <p:nvPr/>
          </p:nvSpPr>
          <p:spPr bwMode="auto">
            <a:xfrm>
              <a:off x="5257" y="1632"/>
              <a:ext cx="167" cy="167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9670" name="Rectangle 38"/>
            <p:cNvSpPr>
              <a:spLocks noChangeArrowheads="1"/>
            </p:cNvSpPr>
            <p:nvPr/>
          </p:nvSpPr>
          <p:spPr bwMode="auto">
            <a:xfrm rot="11677253">
              <a:off x="4944" y="1632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1" name="Rectangle 39"/>
            <p:cNvSpPr>
              <a:spLocks noChangeArrowheads="1"/>
            </p:cNvSpPr>
            <p:nvPr/>
          </p:nvSpPr>
          <p:spPr bwMode="auto">
            <a:xfrm rot="3323475">
              <a:off x="4848" y="177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72" name="Rectangle 40"/>
            <p:cNvSpPr>
              <a:spLocks noChangeArrowheads="1"/>
            </p:cNvSpPr>
            <p:nvPr/>
          </p:nvSpPr>
          <p:spPr bwMode="auto">
            <a:xfrm rot="-2124412">
              <a:off x="4560" y="17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13" name="Oval 41"/>
            <p:cNvSpPr>
              <a:spLocks noChangeArrowheads="1"/>
            </p:cNvSpPr>
            <p:nvPr/>
          </p:nvSpPr>
          <p:spPr bwMode="auto">
            <a:xfrm>
              <a:off x="4416" y="1776"/>
              <a:ext cx="192" cy="19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914" name="Oval 42"/>
            <p:cNvSpPr>
              <a:spLocks noChangeAspect="1" noChangeArrowheads="1"/>
            </p:cNvSpPr>
            <p:nvPr/>
          </p:nvSpPr>
          <p:spPr bwMode="auto">
            <a:xfrm>
              <a:off x="5040" y="187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915" name="Oval 43"/>
            <p:cNvSpPr>
              <a:spLocks noChangeAspect="1" noChangeArrowheads="1"/>
            </p:cNvSpPr>
            <p:nvPr/>
          </p:nvSpPr>
          <p:spPr bwMode="auto">
            <a:xfrm>
              <a:off x="4800" y="1536"/>
              <a:ext cx="248" cy="24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</a:t>
              </a:r>
            </a:p>
          </p:txBody>
        </p:sp>
      </p:grpSp>
      <p:sp>
        <p:nvSpPr>
          <p:cNvPr id="35855" name="Text Box 44"/>
          <p:cNvSpPr txBox="1">
            <a:spLocks noChangeArrowheads="1"/>
          </p:cNvSpPr>
          <p:nvPr/>
        </p:nvSpPr>
        <p:spPr bwMode="auto">
          <a:xfrm>
            <a:off x="7131050" y="301625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Trigonal</a:t>
            </a:r>
          </a:p>
          <a:p>
            <a:pPr algn="ctr"/>
            <a:r>
              <a:rPr lang="en-US"/>
              <a:t>pyramidal</a:t>
            </a:r>
          </a:p>
        </p:txBody>
      </p:sp>
      <p:sp>
        <p:nvSpPr>
          <p:cNvPr id="35856" name="Text Box 45"/>
          <p:cNvSpPr txBox="1">
            <a:spLocks noChangeArrowheads="1"/>
          </p:cNvSpPr>
          <p:nvPr/>
        </p:nvSpPr>
        <p:spPr bwMode="auto">
          <a:xfrm>
            <a:off x="838200" y="55768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T-shaped</a:t>
            </a:r>
          </a:p>
        </p:txBody>
      </p:sp>
      <p:sp>
        <p:nvSpPr>
          <p:cNvPr id="35857" name="Text Box 46"/>
          <p:cNvSpPr txBox="1">
            <a:spLocks noChangeArrowheads="1"/>
          </p:cNvSpPr>
          <p:nvPr/>
        </p:nvSpPr>
        <p:spPr bwMode="auto">
          <a:xfrm>
            <a:off x="3124200" y="5576888"/>
            <a:ext cx="92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Square</a:t>
            </a:r>
          </a:p>
          <a:p>
            <a:pPr algn="ctr"/>
            <a:r>
              <a:rPr lang="en-US"/>
              <a:t>planar</a:t>
            </a:r>
          </a:p>
        </p:txBody>
      </p:sp>
      <p:grpSp>
        <p:nvGrpSpPr>
          <p:cNvPr id="35858" name="Group 47"/>
          <p:cNvGrpSpPr>
            <a:grpSpLocks/>
          </p:cNvGrpSpPr>
          <p:nvPr/>
        </p:nvGrpSpPr>
        <p:grpSpPr bwMode="auto">
          <a:xfrm>
            <a:off x="457200" y="4343400"/>
            <a:ext cx="1600200" cy="1017588"/>
            <a:chOff x="288" y="2880"/>
            <a:chExt cx="1008" cy="641"/>
          </a:xfrm>
        </p:grpSpPr>
        <p:sp>
          <p:nvSpPr>
            <p:cNvPr id="69680" name="Rectangle 48"/>
            <p:cNvSpPr>
              <a:spLocks noChangeArrowheads="1"/>
            </p:cNvSpPr>
            <p:nvPr/>
          </p:nvSpPr>
          <p:spPr bwMode="auto">
            <a:xfrm rot="5400000">
              <a:off x="624" y="316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81" name="Rectangle 49"/>
            <p:cNvSpPr>
              <a:spLocks noChangeArrowheads="1"/>
            </p:cNvSpPr>
            <p:nvPr/>
          </p:nvSpPr>
          <p:spPr bwMode="auto">
            <a:xfrm>
              <a:off x="432" y="3369"/>
              <a:ext cx="720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05" name="Oval 50"/>
            <p:cNvSpPr>
              <a:spLocks noChangeArrowheads="1"/>
            </p:cNvSpPr>
            <p:nvPr/>
          </p:nvSpPr>
          <p:spPr bwMode="auto">
            <a:xfrm>
              <a:off x="288" y="3321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906" name="Oval 51"/>
            <p:cNvSpPr>
              <a:spLocks noChangeArrowheads="1"/>
            </p:cNvSpPr>
            <p:nvPr/>
          </p:nvSpPr>
          <p:spPr bwMode="auto">
            <a:xfrm>
              <a:off x="1104" y="3321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907" name="Oval 52"/>
            <p:cNvSpPr>
              <a:spLocks noChangeAspect="1" noChangeArrowheads="1"/>
            </p:cNvSpPr>
            <p:nvPr/>
          </p:nvSpPr>
          <p:spPr bwMode="auto">
            <a:xfrm>
              <a:off x="672" y="3273"/>
              <a:ext cx="248" cy="248"/>
            </a:xfrm>
            <a:prstGeom prst="ellipse">
              <a:avLst/>
            </a:prstGeom>
            <a:solidFill>
              <a:srgbClr val="6FCF6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Cl</a:t>
              </a:r>
            </a:p>
          </p:txBody>
        </p:sp>
        <p:sp>
          <p:nvSpPr>
            <p:cNvPr id="35908" name="Oval 53"/>
            <p:cNvSpPr>
              <a:spLocks noChangeArrowheads="1"/>
            </p:cNvSpPr>
            <p:nvPr/>
          </p:nvSpPr>
          <p:spPr bwMode="auto">
            <a:xfrm>
              <a:off x="720" y="2880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grpSp>
        <p:nvGrpSpPr>
          <p:cNvPr id="35859" name="Group 54"/>
          <p:cNvGrpSpPr>
            <a:grpSpLocks/>
          </p:cNvGrpSpPr>
          <p:nvPr/>
        </p:nvGrpSpPr>
        <p:grpSpPr bwMode="auto">
          <a:xfrm>
            <a:off x="2743200" y="4343400"/>
            <a:ext cx="1524000" cy="1219200"/>
            <a:chOff x="1728" y="2736"/>
            <a:chExt cx="960" cy="768"/>
          </a:xfrm>
        </p:grpSpPr>
        <p:sp>
          <p:nvSpPr>
            <p:cNvPr id="69687" name="Rectangle 55"/>
            <p:cNvSpPr>
              <a:spLocks noChangeArrowheads="1"/>
            </p:cNvSpPr>
            <p:nvPr/>
          </p:nvSpPr>
          <p:spPr bwMode="auto">
            <a:xfrm rot="2172735">
              <a:off x="2256" y="326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88" name="Rectangle 56"/>
            <p:cNvSpPr>
              <a:spLocks noChangeArrowheads="1"/>
            </p:cNvSpPr>
            <p:nvPr/>
          </p:nvSpPr>
          <p:spPr bwMode="auto">
            <a:xfrm rot="-1988335">
              <a:off x="1824" y="326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96" name="Oval 57"/>
            <p:cNvSpPr>
              <a:spLocks noChangeArrowheads="1"/>
            </p:cNvSpPr>
            <p:nvPr/>
          </p:nvSpPr>
          <p:spPr bwMode="auto">
            <a:xfrm>
              <a:off x="1776" y="3264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897" name="Oval 58"/>
            <p:cNvSpPr>
              <a:spLocks noChangeArrowheads="1"/>
            </p:cNvSpPr>
            <p:nvPr/>
          </p:nvSpPr>
          <p:spPr bwMode="auto">
            <a:xfrm>
              <a:off x="2496" y="3312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898" name="Oval 59"/>
            <p:cNvSpPr>
              <a:spLocks noChangeAspect="1" noChangeArrowheads="1"/>
            </p:cNvSpPr>
            <p:nvPr/>
          </p:nvSpPr>
          <p:spPr bwMode="auto">
            <a:xfrm>
              <a:off x="2064" y="2985"/>
              <a:ext cx="322" cy="32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Xe</a:t>
              </a:r>
            </a:p>
          </p:txBody>
        </p:sp>
        <p:sp>
          <p:nvSpPr>
            <p:cNvPr id="69692" name="Rectangle 60"/>
            <p:cNvSpPr>
              <a:spLocks noChangeArrowheads="1"/>
            </p:cNvSpPr>
            <p:nvPr/>
          </p:nvSpPr>
          <p:spPr bwMode="auto">
            <a:xfrm rot="19256110" flipV="1">
              <a:off x="2256" y="29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93" name="Rectangle 61"/>
            <p:cNvSpPr>
              <a:spLocks noChangeArrowheads="1"/>
            </p:cNvSpPr>
            <p:nvPr/>
          </p:nvSpPr>
          <p:spPr bwMode="auto">
            <a:xfrm rot="2159490" flipV="1">
              <a:off x="1824" y="29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01" name="Oval 62"/>
            <p:cNvSpPr>
              <a:spLocks noChangeArrowheads="1"/>
            </p:cNvSpPr>
            <p:nvPr/>
          </p:nvSpPr>
          <p:spPr bwMode="auto">
            <a:xfrm>
              <a:off x="1728" y="2736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902" name="Oval 63"/>
            <p:cNvSpPr>
              <a:spLocks noChangeArrowheads="1"/>
            </p:cNvSpPr>
            <p:nvPr/>
          </p:nvSpPr>
          <p:spPr bwMode="auto">
            <a:xfrm>
              <a:off x="2448" y="2736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grpSp>
        <p:nvGrpSpPr>
          <p:cNvPr id="35860" name="Group 64"/>
          <p:cNvGrpSpPr>
            <a:grpSpLocks/>
          </p:cNvGrpSpPr>
          <p:nvPr/>
        </p:nvGrpSpPr>
        <p:grpSpPr bwMode="auto">
          <a:xfrm>
            <a:off x="4800600" y="4038600"/>
            <a:ext cx="1676400" cy="1965325"/>
            <a:chOff x="3024" y="2544"/>
            <a:chExt cx="1056" cy="1238"/>
          </a:xfrm>
        </p:grpSpPr>
        <p:sp>
          <p:nvSpPr>
            <p:cNvPr id="35884" name="Oval 65"/>
            <p:cNvSpPr>
              <a:spLocks noChangeAspect="1" noChangeArrowheads="1"/>
            </p:cNvSpPr>
            <p:nvPr/>
          </p:nvSpPr>
          <p:spPr bwMode="auto">
            <a:xfrm>
              <a:off x="3055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9698" name="Rectangle 66"/>
            <p:cNvSpPr>
              <a:spLocks noChangeArrowheads="1"/>
            </p:cNvSpPr>
            <p:nvPr/>
          </p:nvSpPr>
          <p:spPr bwMode="auto">
            <a:xfrm rot="5400000">
              <a:off x="3024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99" name="Rectangle 67"/>
            <p:cNvSpPr>
              <a:spLocks noChangeArrowheads="1"/>
            </p:cNvSpPr>
            <p:nvPr/>
          </p:nvSpPr>
          <p:spPr bwMode="auto">
            <a:xfrm>
              <a:off x="3504" y="3120"/>
              <a:ext cx="384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00" name="Rectangle 68"/>
            <p:cNvSpPr>
              <a:spLocks noChangeArrowheads="1"/>
            </p:cNvSpPr>
            <p:nvPr/>
          </p:nvSpPr>
          <p:spPr bwMode="auto">
            <a:xfrm rot="1386107">
              <a:off x="3168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01" name="Rectangle 69"/>
            <p:cNvSpPr>
              <a:spLocks noChangeArrowheads="1"/>
            </p:cNvSpPr>
            <p:nvPr/>
          </p:nvSpPr>
          <p:spPr bwMode="auto">
            <a:xfrm rot="-2124412">
              <a:off x="316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89" name="Oval 70"/>
            <p:cNvSpPr>
              <a:spLocks noChangeAspect="1" noChangeArrowheads="1"/>
            </p:cNvSpPr>
            <p:nvPr/>
          </p:nvSpPr>
          <p:spPr bwMode="auto">
            <a:xfrm>
              <a:off x="3024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890" name="Oval 71"/>
            <p:cNvSpPr>
              <a:spLocks noChangeAspect="1" noChangeArrowheads="1"/>
            </p:cNvSpPr>
            <p:nvPr/>
          </p:nvSpPr>
          <p:spPr bwMode="auto">
            <a:xfrm>
              <a:off x="3850" y="302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891" name="Oval 72"/>
            <p:cNvSpPr>
              <a:spLocks noChangeAspect="1" noChangeArrowheads="1"/>
            </p:cNvSpPr>
            <p:nvPr/>
          </p:nvSpPr>
          <p:spPr bwMode="auto">
            <a:xfrm>
              <a:off x="3360" y="2976"/>
              <a:ext cx="288" cy="288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35892" name="Oval 73"/>
            <p:cNvSpPr>
              <a:spLocks noChangeAspect="1" noChangeArrowheads="1"/>
            </p:cNvSpPr>
            <p:nvPr/>
          </p:nvSpPr>
          <p:spPr bwMode="auto">
            <a:xfrm>
              <a:off x="3408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893" name="Oval 74"/>
            <p:cNvSpPr>
              <a:spLocks noChangeAspect="1" noChangeArrowheads="1"/>
            </p:cNvSpPr>
            <p:nvPr/>
          </p:nvSpPr>
          <p:spPr bwMode="auto">
            <a:xfrm>
              <a:off x="3408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sp>
        <p:nvSpPr>
          <p:cNvPr id="35861" name="Text Box 75"/>
          <p:cNvSpPr txBox="1">
            <a:spLocks noChangeArrowheads="1"/>
          </p:cNvSpPr>
          <p:nvPr/>
        </p:nvSpPr>
        <p:spPr bwMode="auto">
          <a:xfrm>
            <a:off x="4895850" y="598805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Trigonal</a:t>
            </a:r>
          </a:p>
          <a:p>
            <a:pPr algn="ctr"/>
            <a:r>
              <a:rPr lang="en-US"/>
              <a:t>bipyramidal</a:t>
            </a:r>
          </a:p>
        </p:txBody>
      </p:sp>
      <p:sp>
        <p:nvSpPr>
          <p:cNvPr id="35862" name="Text Box 76"/>
          <p:cNvSpPr txBox="1">
            <a:spLocks noChangeArrowheads="1"/>
          </p:cNvSpPr>
          <p:nvPr/>
        </p:nvSpPr>
        <p:spPr bwMode="auto">
          <a:xfrm>
            <a:off x="6902450" y="598805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Octahedral</a:t>
            </a:r>
          </a:p>
        </p:txBody>
      </p:sp>
      <p:grpSp>
        <p:nvGrpSpPr>
          <p:cNvPr id="35863" name="Group 77"/>
          <p:cNvGrpSpPr>
            <a:grpSpLocks/>
          </p:cNvGrpSpPr>
          <p:nvPr/>
        </p:nvGrpSpPr>
        <p:grpSpPr bwMode="auto">
          <a:xfrm>
            <a:off x="6781800" y="4038600"/>
            <a:ext cx="1689100" cy="1965325"/>
            <a:chOff x="4272" y="2544"/>
            <a:chExt cx="1064" cy="1238"/>
          </a:xfrm>
        </p:grpSpPr>
        <p:sp>
          <p:nvSpPr>
            <p:cNvPr id="35872" name="Oval 78"/>
            <p:cNvSpPr>
              <a:spLocks noChangeAspect="1" noChangeArrowheads="1"/>
            </p:cNvSpPr>
            <p:nvPr/>
          </p:nvSpPr>
          <p:spPr bwMode="auto">
            <a:xfrm>
              <a:off x="5040" y="2784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9711" name="Rectangle 79"/>
            <p:cNvSpPr>
              <a:spLocks noChangeArrowheads="1"/>
            </p:cNvSpPr>
            <p:nvPr/>
          </p:nvSpPr>
          <p:spPr bwMode="auto">
            <a:xfrm rot="-2124412">
              <a:off x="4752" y="297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74" name="Oval 80"/>
            <p:cNvSpPr>
              <a:spLocks noChangeAspect="1" noChangeArrowheads="1"/>
            </p:cNvSpPr>
            <p:nvPr/>
          </p:nvSpPr>
          <p:spPr bwMode="auto">
            <a:xfrm>
              <a:off x="4303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9713" name="Rectangle 81"/>
            <p:cNvSpPr>
              <a:spLocks noChangeArrowheads="1"/>
            </p:cNvSpPr>
            <p:nvPr/>
          </p:nvSpPr>
          <p:spPr bwMode="auto">
            <a:xfrm rot="5400000">
              <a:off x="4272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14" name="Rectangle 82"/>
            <p:cNvSpPr>
              <a:spLocks noChangeArrowheads="1"/>
            </p:cNvSpPr>
            <p:nvPr/>
          </p:nvSpPr>
          <p:spPr bwMode="auto">
            <a:xfrm rot="1386107">
              <a:off x="4416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715" name="Rectangle 83"/>
            <p:cNvSpPr>
              <a:spLocks noChangeArrowheads="1"/>
            </p:cNvSpPr>
            <p:nvPr/>
          </p:nvSpPr>
          <p:spPr bwMode="auto">
            <a:xfrm rot="-2124412">
              <a:off x="4416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78" name="Oval 84"/>
            <p:cNvSpPr>
              <a:spLocks noChangeAspect="1" noChangeArrowheads="1"/>
            </p:cNvSpPr>
            <p:nvPr/>
          </p:nvSpPr>
          <p:spPr bwMode="auto">
            <a:xfrm>
              <a:off x="4272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/>
                <a:t>F</a:t>
              </a:r>
            </a:p>
          </p:txBody>
        </p:sp>
        <p:sp>
          <p:nvSpPr>
            <p:cNvPr id="35879" name="Oval 85"/>
            <p:cNvSpPr>
              <a:spLocks noChangeAspect="1" noChangeArrowheads="1"/>
            </p:cNvSpPr>
            <p:nvPr/>
          </p:nvSpPr>
          <p:spPr bwMode="auto">
            <a:xfrm>
              <a:off x="4608" y="2976"/>
              <a:ext cx="288" cy="28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35880" name="Oval 86"/>
            <p:cNvSpPr>
              <a:spLocks noChangeAspect="1" noChangeArrowheads="1"/>
            </p:cNvSpPr>
            <p:nvPr/>
          </p:nvSpPr>
          <p:spPr bwMode="auto">
            <a:xfrm>
              <a:off x="4656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5881" name="Oval 87"/>
            <p:cNvSpPr>
              <a:spLocks noChangeAspect="1" noChangeArrowheads="1"/>
            </p:cNvSpPr>
            <p:nvPr/>
          </p:nvSpPr>
          <p:spPr bwMode="auto">
            <a:xfrm>
              <a:off x="4656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9720" name="Rectangle 88"/>
            <p:cNvSpPr>
              <a:spLocks noChangeArrowheads="1"/>
            </p:cNvSpPr>
            <p:nvPr/>
          </p:nvSpPr>
          <p:spPr bwMode="auto">
            <a:xfrm rot="1386107">
              <a:off x="484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83" name="Oval 89"/>
            <p:cNvSpPr>
              <a:spLocks noChangeAspect="1" noChangeArrowheads="1"/>
            </p:cNvSpPr>
            <p:nvPr/>
          </p:nvSpPr>
          <p:spPr bwMode="auto">
            <a:xfrm>
              <a:off x="5088" y="3216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/>
                <a:t>F</a:t>
              </a:r>
            </a:p>
          </p:txBody>
        </p:sp>
      </p:grpSp>
      <p:pic>
        <p:nvPicPr>
          <p:cNvPr id="69722" name="Picture 90" descr="Octahedron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25999" t="10001" r="28000" b="15334"/>
          <a:stretch>
            <a:fillRect/>
          </a:stretch>
        </p:blipFill>
        <p:spPr bwMode="auto">
          <a:xfrm>
            <a:off x="6705600" y="3810000"/>
            <a:ext cx="175418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23" name="Picture 91" descr="Bent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 l="24001" t="34000" r="24001" b="23334"/>
          <a:stretch>
            <a:fillRect/>
          </a:stretch>
        </p:blipFill>
        <p:spPr bwMode="auto">
          <a:xfrm>
            <a:off x="2590800" y="1676400"/>
            <a:ext cx="175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6" name="Text Box 92"/>
          <p:cNvSpPr txBox="1">
            <a:spLocks noChangeArrowheads="1"/>
          </p:cNvSpPr>
          <p:nvPr/>
        </p:nvSpPr>
        <p:spPr bwMode="auto">
          <a:xfrm>
            <a:off x="8077200" y="3810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SF</a:t>
            </a:r>
            <a:r>
              <a:rPr lang="en-US" sz="1200" b="1" baseline="-25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867" name="Text Box 93"/>
          <p:cNvSpPr txBox="1">
            <a:spLocks noChangeArrowheads="1"/>
          </p:cNvSpPr>
          <p:nvPr/>
        </p:nvSpPr>
        <p:spPr bwMode="auto">
          <a:xfrm>
            <a:off x="3886200" y="167640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SO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7239000" y="1752600"/>
            <a:ext cx="1181100" cy="304800"/>
            <a:chOff x="4560" y="1104"/>
            <a:chExt cx="744" cy="192"/>
          </a:xfrm>
        </p:grpSpPr>
        <p:sp>
          <p:nvSpPr>
            <p:cNvPr id="35870" name="Freeform 95"/>
            <p:cNvSpPr>
              <a:spLocks/>
            </p:cNvSpPr>
            <p:nvPr/>
          </p:nvSpPr>
          <p:spPr bwMode="auto">
            <a:xfrm>
              <a:off x="5136" y="1104"/>
              <a:ext cx="168" cy="192"/>
            </a:xfrm>
            <a:custGeom>
              <a:avLst/>
              <a:gdLst>
                <a:gd name="T0" fmla="*/ 0 w 168"/>
                <a:gd name="T1" fmla="*/ 0 h 192"/>
                <a:gd name="T2" fmla="*/ 144 w 168"/>
                <a:gd name="T3" fmla="*/ 48 h 192"/>
                <a:gd name="T4" fmla="*/ 144 w 168"/>
                <a:gd name="T5" fmla="*/ 192 h 192"/>
                <a:gd name="T6" fmla="*/ 0 60000 65536"/>
                <a:gd name="T7" fmla="*/ 0 60000 65536"/>
                <a:gd name="T8" fmla="*/ 0 60000 65536"/>
                <a:gd name="T9" fmla="*/ 0 w 168"/>
                <a:gd name="T10" fmla="*/ 0 h 192"/>
                <a:gd name="T11" fmla="*/ 168 w 16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92">
                  <a:moveTo>
                    <a:pt x="0" y="0"/>
                  </a:moveTo>
                  <a:cubicBezTo>
                    <a:pt x="60" y="8"/>
                    <a:pt x="120" y="16"/>
                    <a:pt x="144" y="48"/>
                  </a:cubicBezTo>
                  <a:cubicBezTo>
                    <a:pt x="168" y="80"/>
                    <a:pt x="156" y="136"/>
                    <a:pt x="144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96"/>
            <p:cNvSpPr>
              <a:spLocks/>
            </p:cNvSpPr>
            <p:nvPr/>
          </p:nvSpPr>
          <p:spPr bwMode="auto">
            <a:xfrm flipH="1">
              <a:off x="4560" y="1104"/>
              <a:ext cx="168" cy="192"/>
            </a:xfrm>
            <a:custGeom>
              <a:avLst/>
              <a:gdLst>
                <a:gd name="T0" fmla="*/ 0 w 168"/>
                <a:gd name="T1" fmla="*/ 0 h 192"/>
                <a:gd name="T2" fmla="*/ 144 w 168"/>
                <a:gd name="T3" fmla="*/ 48 h 192"/>
                <a:gd name="T4" fmla="*/ 144 w 168"/>
                <a:gd name="T5" fmla="*/ 192 h 192"/>
                <a:gd name="T6" fmla="*/ 0 60000 65536"/>
                <a:gd name="T7" fmla="*/ 0 60000 65536"/>
                <a:gd name="T8" fmla="*/ 0 60000 65536"/>
                <a:gd name="T9" fmla="*/ 0 w 168"/>
                <a:gd name="T10" fmla="*/ 0 h 192"/>
                <a:gd name="T11" fmla="*/ 168 w 16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92">
                  <a:moveTo>
                    <a:pt x="0" y="0"/>
                  </a:moveTo>
                  <a:cubicBezTo>
                    <a:pt x="60" y="8"/>
                    <a:pt x="120" y="16"/>
                    <a:pt x="144" y="48"/>
                  </a:cubicBezTo>
                  <a:cubicBezTo>
                    <a:pt x="168" y="80"/>
                    <a:pt x="156" y="136"/>
                    <a:pt x="144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9" name="Rectangle 97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305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2778125" y="1303338"/>
            <a:ext cx="238125" cy="882650"/>
          </a:xfrm>
          <a:custGeom>
            <a:avLst/>
            <a:gdLst>
              <a:gd name="T0" fmla="*/ 186491536 w 150"/>
              <a:gd name="T1" fmla="*/ 1401206657 h 556"/>
              <a:gd name="T2" fmla="*/ 27720926 w 150"/>
              <a:gd name="T3" fmla="*/ 206652771 h 556"/>
              <a:gd name="T4" fmla="*/ 352821831 w 150"/>
              <a:gd name="T5" fmla="*/ 199091512 h 556"/>
              <a:gd name="T6" fmla="*/ 186491536 w 150"/>
              <a:gd name="T7" fmla="*/ 1401206657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556"/>
              <a:gd name="T14" fmla="*/ 150 w 150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556">
                <a:moveTo>
                  <a:pt x="74" y="556"/>
                </a:moveTo>
                <a:cubicBezTo>
                  <a:pt x="53" y="556"/>
                  <a:pt x="0" y="161"/>
                  <a:pt x="11" y="82"/>
                </a:cubicBezTo>
                <a:cubicBezTo>
                  <a:pt x="22" y="8"/>
                  <a:pt x="130" y="0"/>
                  <a:pt x="140" y="79"/>
                </a:cubicBezTo>
                <a:cubicBezTo>
                  <a:pt x="150" y="158"/>
                  <a:pt x="95" y="556"/>
                  <a:pt x="74" y="556"/>
                </a:cubicBezTo>
                <a:close/>
              </a:path>
            </a:pathLst>
          </a:custGeom>
          <a:gradFill rotWithShape="1">
            <a:gsLst>
              <a:gs pos="0">
                <a:srgbClr val="EFC1A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Molecular Shapes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676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2</a:t>
            </a:r>
          </a:p>
          <a:p>
            <a:pPr algn="ctr"/>
            <a:r>
              <a:rPr lang="en-US" sz="1400"/>
              <a:t>Linear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136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3</a:t>
            </a:r>
          </a:p>
          <a:p>
            <a:pPr algn="ctr"/>
            <a:r>
              <a:rPr lang="en-US" sz="1400"/>
              <a:t>Trigonal planar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30638" y="2851150"/>
            <a:ext cx="1089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4</a:t>
            </a:r>
          </a:p>
          <a:p>
            <a:pPr algn="ctr"/>
            <a:r>
              <a:rPr lang="en-US" sz="1400"/>
              <a:t>Tetrahedral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8813" y="4679950"/>
            <a:ext cx="17795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5</a:t>
            </a:r>
          </a:p>
          <a:p>
            <a:r>
              <a:rPr lang="en-US" sz="1400"/>
              <a:t>Trigonal bipyramidal</a:t>
            </a:r>
          </a:p>
          <a:p>
            <a:endParaRPr lang="en-US" sz="140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05000" y="6356350"/>
            <a:ext cx="10509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6</a:t>
            </a:r>
          </a:p>
          <a:p>
            <a:pPr algn="ctr"/>
            <a:r>
              <a:rPr lang="en-US" sz="1400"/>
              <a:t>Octahedral</a:t>
            </a:r>
          </a:p>
          <a:p>
            <a:pPr algn="ctr"/>
            <a:endParaRPr lang="en-US" sz="1400"/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990600" y="533400"/>
            <a:ext cx="1447800" cy="152400"/>
            <a:chOff x="1296" y="864"/>
            <a:chExt cx="912" cy="96"/>
          </a:xfrm>
        </p:grpSpPr>
        <p:sp>
          <p:nvSpPr>
            <p:cNvPr id="36996" name="Line 10"/>
            <p:cNvSpPr>
              <a:spLocks noChangeShapeType="1"/>
            </p:cNvSpPr>
            <p:nvPr/>
          </p:nvSpPr>
          <p:spPr bwMode="auto">
            <a:xfrm>
              <a:off x="1344" y="91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7" name="Oval 11"/>
            <p:cNvSpPr>
              <a:spLocks noChangeArrowheads="1"/>
            </p:cNvSpPr>
            <p:nvPr/>
          </p:nvSpPr>
          <p:spPr bwMode="auto">
            <a:xfrm>
              <a:off x="1296" y="8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8" name="Oval 12"/>
            <p:cNvSpPr>
              <a:spLocks noChangeArrowheads="1"/>
            </p:cNvSpPr>
            <p:nvPr/>
          </p:nvSpPr>
          <p:spPr bwMode="auto">
            <a:xfrm>
              <a:off x="2112" y="8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Oval 13"/>
            <p:cNvSpPr>
              <a:spLocks noChangeArrowheads="1"/>
            </p:cNvSpPr>
            <p:nvPr/>
          </p:nvSpPr>
          <p:spPr bwMode="auto">
            <a:xfrm>
              <a:off x="1680" y="86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4" name="Group 14"/>
          <p:cNvGrpSpPr>
            <a:grpSpLocks/>
          </p:cNvGrpSpPr>
          <p:nvPr/>
        </p:nvGrpSpPr>
        <p:grpSpPr bwMode="auto">
          <a:xfrm>
            <a:off x="533400" y="1371600"/>
            <a:ext cx="1219200" cy="1219200"/>
            <a:chOff x="1296" y="1200"/>
            <a:chExt cx="768" cy="768"/>
          </a:xfrm>
        </p:grpSpPr>
        <p:sp>
          <p:nvSpPr>
            <p:cNvPr id="36989" name="Line 15"/>
            <p:cNvSpPr>
              <a:spLocks noChangeShapeType="1"/>
            </p:cNvSpPr>
            <p:nvPr/>
          </p:nvSpPr>
          <p:spPr bwMode="auto">
            <a:xfrm rot="2132260">
              <a:off x="1632" y="17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0" name="Line 16"/>
            <p:cNvSpPr>
              <a:spLocks noChangeShapeType="1"/>
            </p:cNvSpPr>
            <p:nvPr/>
          </p:nvSpPr>
          <p:spPr bwMode="auto">
            <a:xfrm rot="-5400000">
              <a:off x="1464" y="14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Line 17"/>
            <p:cNvSpPr>
              <a:spLocks noChangeShapeType="1"/>
            </p:cNvSpPr>
            <p:nvPr/>
          </p:nvSpPr>
          <p:spPr bwMode="auto">
            <a:xfrm rot="8451200">
              <a:off x="1296" y="1799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Oval 18"/>
            <p:cNvSpPr>
              <a:spLocks noChangeArrowheads="1"/>
            </p:cNvSpPr>
            <p:nvPr/>
          </p:nvSpPr>
          <p:spPr bwMode="auto">
            <a:xfrm>
              <a:off x="1632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3" name="Oval 19"/>
            <p:cNvSpPr>
              <a:spLocks noChangeArrowheads="1"/>
            </p:cNvSpPr>
            <p:nvPr/>
          </p:nvSpPr>
          <p:spPr bwMode="auto">
            <a:xfrm>
              <a:off x="129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4" name="Oval 20"/>
            <p:cNvSpPr>
              <a:spLocks noChangeArrowheads="1"/>
            </p:cNvSpPr>
            <p:nvPr/>
          </p:nvSpPr>
          <p:spPr bwMode="auto">
            <a:xfrm>
              <a:off x="196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5" name="Oval 21"/>
            <p:cNvSpPr>
              <a:spLocks noChangeArrowheads="1"/>
            </p:cNvSpPr>
            <p:nvPr/>
          </p:nvSpPr>
          <p:spPr bwMode="auto">
            <a:xfrm>
              <a:off x="1632" y="1632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5" name="Line 22"/>
          <p:cNvSpPr>
            <a:spLocks noChangeShapeType="1"/>
          </p:cNvSpPr>
          <p:nvPr/>
        </p:nvSpPr>
        <p:spPr bwMode="auto">
          <a:xfrm rot="2132260">
            <a:off x="28194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 rot="8451200">
            <a:off x="2286000" y="23225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Oval 24"/>
          <p:cNvSpPr>
            <a:spLocks noChangeArrowheads="1"/>
          </p:cNvSpPr>
          <p:nvPr/>
        </p:nvSpPr>
        <p:spPr bwMode="auto">
          <a:xfrm>
            <a:off x="22860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25"/>
          <p:cNvSpPr>
            <a:spLocks noChangeArrowheads="1"/>
          </p:cNvSpPr>
          <p:nvPr/>
        </p:nvSpPr>
        <p:spPr bwMode="auto">
          <a:xfrm>
            <a:off x="33528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Oval 26"/>
          <p:cNvSpPr>
            <a:spLocks noChangeArrowheads="1"/>
          </p:cNvSpPr>
          <p:nvPr/>
        </p:nvSpPr>
        <p:spPr bwMode="auto">
          <a:xfrm>
            <a:off x="2819400" y="205740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Text Box 27"/>
          <p:cNvSpPr txBox="1">
            <a:spLocks noChangeArrowheads="1"/>
          </p:cNvSpPr>
          <p:nvPr/>
        </p:nvSpPr>
        <p:spPr bwMode="auto">
          <a:xfrm>
            <a:off x="2189163" y="2438400"/>
            <a:ext cx="141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  <a:endParaRPr lang="en-US" sz="1400" baseline="-25000"/>
          </a:p>
          <a:p>
            <a:pPr algn="ctr"/>
            <a:r>
              <a:rPr lang="en-US" sz="1400"/>
              <a:t>Angular or Bent</a:t>
            </a:r>
          </a:p>
        </p:txBody>
      </p:sp>
      <p:grpSp>
        <p:nvGrpSpPr>
          <p:cNvPr id="36881" name="Group 28"/>
          <p:cNvGrpSpPr>
            <a:grpSpLocks/>
          </p:cNvGrpSpPr>
          <p:nvPr/>
        </p:nvGrpSpPr>
        <p:grpSpPr bwMode="auto">
          <a:xfrm>
            <a:off x="4059238" y="1387475"/>
            <a:ext cx="1219200" cy="1524000"/>
            <a:chOff x="3120" y="1968"/>
            <a:chExt cx="768" cy="960"/>
          </a:xfrm>
        </p:grpSpPr>
        <p:sp>
          <p:nvSpPr>
            <p:cNvPr id="36980" name="Line 29"/>
            <p:cNvSpPr>
              <a:spLocks noChangeShapeType="1"/>
            </p:cNvSpPr>
            <p:nvPr/>
          </p:nvSpPr>
          <p:spPr bwMode="auto">
            <a:xfrm rot="-5400000">
              <a:off x="3288" y="22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Line 30"/>
            <p:cNvSpPr>
              <a:spLocks noChangeShapeType="1"/>
            </p:cNvSpPr>
            <p:nvPr/>
          </p:nvSpPr>
          <p:spPr bwMode="auto">
            <a:xfrm rot="8451200">
              <a:off x="3120" y="2567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Oval 31"/>
            <p:cNvSpPr>
              <a:spLocks noChangeArrowheads="1"/>
            </p:cNvSpPr>
            <p:nvPr/>
          </p:nvSpPr>
          <p:spPr bwMode="auto">
            <a:xfrm>
              <a:off x="345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3" name="Oval 32"/>
            <p:cNvSpPr>
              <a:spLocks noChangeArrowheads="1"/>
            </p:cNvSpPr>
            <p:nvPr/>
          </p:nvSpPr>
          <p:spPr bwMode="auto">
            <a:xfrm>
              <a:off x="3120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4" name="Oval 33"/>
            <p:cNvSpPr>
              <a:spLocks noChangeArrowheads="1"/>
            </p:cNvSpPr>
            <p:nvPr/>
          </p:nvSpPr>
          <p:spPr bwMode="auto">
            <a:xfrm>
              <a:off x="3792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5" name="Oval 34"/>
            <p:cNvSpPr>
              <a:spLocks noChangeArrowheads="1"/>
            </p:cNvSpPr>
            <p:nvPr/>
          </p:nvSpPr>
          <p:spPr bwMode="auto">
            <a:xfrm>
              <a:off x="3456" y="2400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6" name="Freeform 35"/>
            <p:cNvSpPr>
              <a:spLocks/>
            </p:cNvSpPr>
            <p:nvPr/>
          </p:nvSpPr>
          <p:spPr bwMode="auto">
            <a:xfrm>
              <a:off x="3552" y="2448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7" name="Freeform 36"/>
            <p:cNvSpPr>
              <a:spLocks/>
            </p:cNvSpPr>
            <p:nvPr/>
          </p:nvSpPr>
          <p:spPr bwMode="auto">
            <a:xfrm rot="-8320290">
              <a:off x="3408" y="2577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Oval 37"/>
            <p:cNvSpPr>
              <a:spLocks noChangeArrowheads="1"/>
            </p:cNvSpPr>
            <p:nvPr/>
          </p:nvSpPr>
          <p:spPr bwMode="auto">
            <a:xfrm>
              <a:off x="355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2" name="Freeform 38"/>
          <p:cNvSpPr>
            <a:spLocks/>
          </p:cNvSpPr>
          <p:nvPr/>
        </p:nvSpPr>
        <p:spPr bwMode="auto">
          <a:xfrm>
            <a:off x="6237288" y="1282700"/>
            <a:ext cx="228600" cy="866775"/>
          </a:xfrm>
          <a:custGeom>
            <a:avLst/>
            <a:gdLst>
              <a:gd name="T0" fmla="*/ 178931861 w 144"/>
              <a:gd name="T1" fmla="*/ 1373485733 h 546"/>
              <a:gd name="T2" fmla="*/ 27720926 w 144"/>
              <a:gd name="T3" fmla="*/ 209172181 h 546"/>
              <a:gd name="T4" fmla="*/ 337700894 w 144"/>
              <a:gd name="T5" fmla="*/ 194051200 h 546"/>
              <a:gd name="T6" fmla="*/ 178931861 w 144"/>
              <a:gd name="T7" fmla="*/ 1373485733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546"/>
              <a:gd name="T14" fmla="*/ 144 w 144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546">
                <a:moveTo>
                  <a:pt x="71" y="545"/>
                </a:moveTo>
                <a:cubicBezTo>
                  <a:pt x="47" y="546"/>
                  <a:pt x="0" y="161"/>
                  <a:pt x="11" y="83"/>
                </a:cubicBezTo>
                <a:cubicBezTo>
                  <a:pt x="22" y="5"/>
                  <a:pt x="124" y="0"/>
                  <a:pt x="134" y="77"/>
                </a:cubicBezTo>
                <a:cubicBezTo>
                  <a:pt x="144" y="154"/>
                  <a:pt x="84" y="448"/>
                  <a:pt x="71" y="545"/>
                </a:cubicBezTo>
                <a:close/>
              </a:path>
            </a:pathLst>
          </a:custGeom>
          <a:gradFill rotWithShape="1">
            <a:gsLst>
              <a:gs pos="0">
                <a:srgbClr val="EFC1A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39"/>
          <p:cNvSpPr>
            <a:spLocks noChangeShapeType="1"/>
          </p:cNvSpPr>
          <p:nvPr/>
        </p:nvSpPr>
        <p:spPr bwMode="auto">
          <a:xfrm rot="8451200">
            <a:off x="5735638" y="2338388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Oval 40"/>
          <p:cNvSpPr>
            <a:spLocks noChangeArrowheads="1"/>
          </p:cNvSpPr>
          <p:nvPr/>
        </p:nvSpPr>
        <p:spPr bwMode="auto">
          <a:xfrm>
            <a:off x="5735638" y="2454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Oval 41"/>
          <p:cNvSpPr>
            <a:spLocks noChangeArrowheads="1"/>
          </p:cNvSpPr>
          <p:nvPr/>
        </p:nvSpPr>
        <p:spPr bwMode="auto">
          <a:xfrm>
            <a:off x="6802438" y="2454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Oval 42"/>
          <p:cNvSpPr>
            <a:spLocks noChangeArrowheads="1"/>
          </p:cNvSpPr>
          <p:nvPr/>
        </p:nvSpPr>
        <p:spPr bwMode="auto">
          <a:xfrm>
            <a:off x="6269038" y="2073275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Freeform 43"/>
          <p:cNvSpPr>
            <a:spLocks/>
          </p:cNvSpPr>
          <p:nvPr/>
        </p:nvSpPr>
        <p:spPr bwMode="auto">
          <a:xfrm>
            <a:off x="6421438" y="2149475"/>
            <a:ext cx="381000" cy="328613"/>
          </a:xfrm>
          <a:custGeom>
            <a:avLst/>
            <a:gdLst>
              <a:gd name="T0" fmla="*/ 0 w 240"/>
              <a:gd name="T1" fmla="*/ 120967698 h 207"/>
              <a:gd name="T2" fmla="*/ 52924086 w 240"/>
              <a:gd name="T3" fmla="*/ 0 h 207"/>
              <a:gd name="T4" fmla="*/ 604837545 w 240"/>
              <a:gd name="T5" fmla="*/ 521673976 h 207"/>
              <a:gd name="T6" fmla="*/ 0 w 240"/>
              <a:gd name="T7" fmla="*/ 120967698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207"/>
              <a:gd name="T14" fmla="*/ 240 w 240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207">
                <a:moveTo>
                  <a:pt x="0" y="48"/>
                </a:moveTo>
                <a:lnTo>
                  <a:pt x="21" y="0"/>
                </a:lnTo>
                <a:lnTo>
                  <a:pt x="240" y="207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Freeform 44"/>
          <p:cNvSpPr>
            <a:spLocks/>
          </p:cNvSpPr>
          <p:nvPr/>
        </p:nvSpPr>
        <p:spPr bwMode="auto">
          <a:xfrm rot="-8320290">
            <a:off x="6192838" y="2354263"/>
            <a:ext cx="381000" cy="328612"/>
          </a:xfrm>
          <a:custGeom>
            <a:avLst/>
            <a:gdLst>
              <a:gd name="T0" fmla="*/ 0 w 240"/>
              <a:gd name="T1" fmla="*/ 120967330 h 207"/>
              <a:gd name="T2" fmla="*/ 52924086 w 240"/>
              <a:gd name="T3" fmla="*/ 0 h 207"/>
              <a:gd name="T4" fmla="*/ 604837545 w 240"/>
              <a:gd name="T5" fmla="*/ 521670801 h 207"/>
              <a:gd name="T6" fmla="*/ 0 w 240"/>
              <a:gd name="T7" fmla="*/ 12096733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207"/>
              <a:gd name="T14" fmla="*/ 240 w 240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207">
                <a:moveTo>
                  <a:pt x="0" y="48"/>
                </a:moveTo>
                <a:lnTo>
                  <a:pt x="21" y="0"/>
                </a:lnTo>
                <a:lnTo>
                  <a:pt x="240" y="207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Oval 45"/>
          <p:cNvSpPr>
            <a:spLocks noChangeArrowheads="1"/>
          </p:cNvSpPr>
          <p:nvPr/>
        </p:nvSpPr>
        <p:spPr bwMode="auto">
          <a:xfrm>
            <a:off x="6421438" y="2759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0" name="Group 46"/>
          <p:cNvGrpSpPr>
            <a:grpSpLocks/>
          </p:cNvGrpSpPr>
          <p:nvPr/>
        </p:nvGrpSpPr>
        <p:grpSpPr bwMode="auto">
          <a:xfrm>
            <a:off x="7467600" y="1311275"/>
            <a:ext cx="1371600" cy="1628775"/>
            <a:chOff x="4272" y="1968"/>
            <a:chExt cx="864" cy="1026"/>
          </a:xfrm>
        </p:grpSpPr>
        <p:sp>
          <p:nvSpPr>
            <p:cNvPr id="36973" name="Freeform 47"/>
            <p:cNvSpPr>
              <a:spLocks/>
            </p:cNvSpPr>
            <p:nvPr/>
          </p:nvSpPr>
          <p:spPr bwMode="auto">
            <a:xfrm rot="7491268">
              <a:off x="4791" y="2391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Freeform 48"/>
            <p:cNvSpPr>
              <a:spLocks/>
            </p:cNvSpPr>
            <p:nvPr/>
          </p:nvSpPr>
          <p:spPr bwMode="auto">
            <a:xfrm>
              <a:off x="4588" y="1968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Line 49"/>
            <p:cNvSpPr>
              <a:spLocks noChangeShapeType="1"/>
            </p:cNvSpPr>
            <p:nvPr/>
          </p:nvSpPr>
          <p:spPr bwMode="auto">
            <a:xfrm rot="8451200">
              <a:off x="4272" y="2633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Oval 50"/>
            <p:cNvSpPr>
              <a:spLocks noChangeArrowheads="1"/>
            </p:cNvSpPr>
            <p:nvPr/>
          </p:nvSpPr>
          <p:spPr bwMode="auto">
            <a:xfrm>
              <a:off x="4272" y="270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7" name="Oval 51"/>
            <p:cNvSpPr>
              <a:spLocks noChangeArrowheads="1"/>
            </p:cNvSpPr>
            <p:nvPr/>
          </p:nvSpPr>
          <p:spPr bwMode="auto">
            <a:xfrm>
              <a:off x="4608" y="246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8" name="Freeform 52"/>
            <p:cNvSpPr>
              <a:spLocks/>
            </p:cNvSpPr>
            <p:nvPr/>
          </p:nvSpPr>
          <p:spPr bwMode="auto">
            <a:xfrm rot="-8320290">
              <a:off x="4560" y="2643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Oval 53"/>
            <p:cNvSpPr>
              <a:spLocks noChangeArrowheads="1"/>
            </p:cNvSpPr>
            <p:nvPr/>
          </p:nvSpPr>
          <p:spPr bwMode="auto">
            <a:xfrm>
              <a:off x="4704" y="289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1" name="Text Box 54"/>
          <p:cNvSpPr txBox="1">
            <a:spLocks noChangeArrowheads="1"/>
          </p:cNvSpPr>
          <p:nvPr/>
        </p:nvSpPr>
        <p:spPr bwMode="auto">
          <a:xfrm>
            <a:off x="6286500" y="2927350"/>
            <a:ext cx="952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endParaRPr lang="en-US" sz="1400" baseline="-25000"/>
          </a:p>
          <a:p>
            <a:pPr algn="ctr"/>
            <a:r>
              <a:rPr lang="en-US" sz="1400"/>
              <a:t>Trigonal</a:t>
            </a:r>
          </a:p>
          <a:p>
            <a:pPr algn="ctr"/>
            <a:r>
              <a:rPr lang="en-US" sz="1400"/>
              <a:t>pyramidal</a:t>
            </a:r>
          </a:p>
        </p:txBody>
      </p:sp>
      <p:sp>
        <p:nvSpPr>
          <p:cNvPr id="36892" name="Text Box 55"/>
          <p:cNvSpPr txBox="1">
            <a:spLocks noChangeArrowheads="1"/>
          </p:cNvSpPr>
          <p:nvPr/>
        </p:nvSpPr>
        <p:spPr bwMode="auto">
          <a:xfrm>
            <a:off x="8070850" y="2927350"/>
            <a:ext cx="844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pPr algn="ctr"/>
            <a:r>
              <a:rPr lang="en-US" sz="1400"/>
              <a:t>Angular </a:t>
            </a:r>
          </a:p>
          <a:p>
            <a:pPr algn="ctr"/>
            <a:r>
              <a:rPr lang="en-US" sz="1400"/>
              <a:t>or Bent</a:t>
            </a:r>
          </a:p>
        </p:txBody>
      </p:sp>
      <p:grpSp>
        <p:nvGrpSpPr>
          <p:cNvPr id="36893" name="Group 56"/>
          <p:cNvGrpSpPr>
            <a:grpSpLocks/>
          </p:cNvGrpSpPr>
          <p:nvPr/>
        </p:nvGrpSpPr>
        <p:grpSpPr bwMode="auto">
          <a:xfrm>
            <a:off x="762000" y="3581400"/>
            <a:ext cx="1447800" cy="1295400"/>
            <a:chOff x="480" y="2400"/>
            <a:chExt cx="912" cy="816"/>
          </a:xfrm>
        </p:grpSpPr>
        <p:sp>
          <p:nvSpPr>
            <p:cNvPr id="36963" name="Line 57"/>
            <p:cNvSpPr>
              <a:spLocks noChangeShapeType="1"/>
            </p:cNvSpPr>
            <p:nvPr/>
          </p:nvSpPr>
          <p:spPr bwMode="auto">
            <a:xfrm>
              <a:off x="960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58"/>
            <p:cNvSpPr>
              <a:spLocks noChangeShapeType="1"/>
            </p:cNvSpPr>
            <p:nvPr/>
          </p:nvSpPr>
          <p:spPr bwMode="auto">
            <a:xfrm flipH="1">
              <a:off x="528" y="27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Oval 59"/>
            <p:cNvSpPr>
              <a:spLocks noChangeArrowheads="1"/>
            </p:cNvSpPr>
            <p:nvPr/>
          </p:nvSpPr>
          <p:spPr bwMode="auto">
            <a:xfrm>
              <a:off x="912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6" name="Oval 60"/>
            <p:cNvSpPr>
              <a:spLocks noChangeArrowheads="1"/>
            </p:cNvSpPr>
            <p:nvPr/>
          </p:nvSpPr>
          <p:spPr bwMode="auto">
            <a:xfrm>
              <a:off x="129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" name="Oval 61"/>
            <p:cNvSpPr>
              <a:spLocks noChangeArrowheads="1"/>
            </p:cNvSpPr>
            <p:nvPr/>
          </p:nvSpPr>
          <p:spPr bwMode="auto">
            <a:xfrm>
              <a:off x="480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" name="Oval 62"/>
            <p:cNvSpPr>
              <a:spLocks noChangeArrowheads="1"/>
            </p:cNvSpPr>
            <p:nvPr/>
          </p:nvSpPr>
          <p:spPr bwMode="auto">
            <a:xfrm>
              <a:off x="912" y="273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" name="Freeform 63"/>
            <p:cNvSpPr>
              <a:spLocks/>
            </p:cNvSpPr>
            <p:nvPr/>
          </p:nvSpPr>
          <p:spPr bwMode="auto">
            <a:xfrm rot="-10452433">
              <a:off x="1008" y="2817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Freeform 64"/>
            <p:cNvSpPr>
              <a:spLocks/>
            </p:cNvSpPr>
            <p:nvPr/>
          </p:nvSpPr>
          <p:spPr bwMode="auto">
            <a:xfrm rot="-4591978">
              <a:off x="1056" y="2544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Oval 65"/>
            <p:cNvSpPr>
              <a:spLocks noChangeArrowheads="1"/>
            </p:cNvSpPr>
            <p:nvPr/>
          </p:nvSpPr>
          <p:spPr bwMode="auto">
            <a:xfrm>
              <a:off x="912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2" name="Oval 66"/>
            <p:cNvSpPr>
              <a:spLocks noChangeArrowheads="1"/>
            </p:cNvSpPr>
            <p:nvPr/>
          </p:nvSpPr>
          <p:spPr bwMode="auto">
            <a:xfrm>
              <a:off x="12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94" name="Freeform 67"/>
          <p:cNvSpPr>
            <a:spLocks/>
          </p:cNvSpPr>
          <p:nvPr/>
        </p:nvSpPr>
        <p:spPr bwMode="auto">
          <a:xfrm rot="3544409">
            <a:off x="3748088" y="3567112"/>
            <a:ext cx="228600" cy="866775"/>
          </a:xfrm>
          <a:custGeom>
            <a:avLst/>
            <a:gdLst>
              <a:gd name="T0" fmla="*/ 178931861 w 144"/>
              <a:gd name="T1" fmla="*/ 1373485733 h 546"/>
              <a:gd name="T2" fmla="*/ 27720926 w 144"/>
              <a:gd name="T3" fmla="*/ 209172181 h 546"/>
              <a:gd name="T4" fmla="*/ 337700894 w 144"/>
              <a:gd name="T5" fmla="*/ 194051200 h 546"/>
              <a:gd name="T6" fmla="*/ 178931861 w 144"/>
              <a:gd name="T7" fmla="*/ 1373485733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546"/>
              <a:gd name="T14" fmla="*/ 144 w 144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546">
                <a:moveTo>
                  <a:pt x="71" y="545"/>
                </a:moveTo>
                <a:cubicBezTo>
                  <a:pt x="47" y="546"/>
                  <a:pt x="0" y="161"/>
                  <a:pt x="11" y="83"/>
                </a:cubicBezTo>
                <a:cubicBezTo>
                  <a:pt x="22" y="5"/>
                  <a:pt x="124" y="0"/>
                  <a:pt x="134" y="77"/>
                </a:cubicBezTo>
                <a:cubicBezTo>
                  <a:pt x="144" y="154"/>
                  <a:pt x="84" y="448"/>
                  <a:pt x="71" y="545"/>
                </a:cubicBezTo>
                <a:close/>
              </a:path>
            </a:pathLst>
          </a:custGeom>
          <a:gradFill rotWithShape="1">
            <a:gsLst>
              <a:gs pos="0">
                <a:srgbClr val="EFC1A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Line 68"/>
          <p:cNvSpPr>
            <a:spLocks noChangeShapeType="1"/>
          </p:cNvSpPr>
          <p:nvPr/>
        </p:nvSpPr>
        <p:spPr bwMode="auto">
          <a:xfrm>
            <a:off x="35052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Line 69"/>
          <p:cNvSpPr>
            <a:spLocks noChangeShapeType="1"/>
          </p:cNvSpPr>
          <p:nvPr/>
        </p:nvSpPr>
        <p:spPr bwMode="auto">
          <a:xfrm flipH="1">
            <a:off x="2819400" y="419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Oval 70"/>
          <p:cNvSpPr>
            <a:spLocks noChangeArrowheads="1"/>
          </p:cNvSpPr>
          <p:nvPr/>
        </p:nvSpPr>
        <p:spPr bwMode="auto">
          <a:xfrm>
            <a:off x="34290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Oval 71"/>
          <p:cNvSpPr>
            <a:spLocks noChangeArrowheads="1"/>
          </p:cNvSpPr>
          <p:nvPr/>
        </p:nvSpPr>
        <p:spPr bwMode="auto">
          <a:xfrm>
            <a:off x="27432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Oval 72"/>
          <p:cNvSpPr>
            <a:spLocks noChangeArrowheads="1"/>
          </p:cNvSpPr>
          <p:nvPr/>
        </p:nvSpPr>
        <p:spPr bwMode="auto">
          <a:xfrm>
            <a:off x="3429000" y="411480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Freeform 73"/>
          <p:cNvSpPr>
            <a:spLocks/>
          </p:cNvSpPr>
          <p:nvPr/>
        </p:nvSpPr>
        <p:spPr bwMode="auto">
          <a:xfrm rot="-10452433">
            <a:off x="3581400" y="4243388"/>
            <a:ext cx="381000" cy="328612"/>
          </a:xfrm>
          <a:custGeom>
            <a:avLst/>
            <a:gdLst>
              <a:gd name="T0" fmla="*/ 0 w 240"/>
              <a:gd name="T1" fmla="*/ 120967330 h 207"/>
              <a:gd name="T2" fmla="*/ 52924086 w 240"/>
              <a:gd name="T3" fmla="*/ 0 h 207"/>
              <a:gd name="T4" fmla="*/ 604837545 w 240"/>
              <a:gd name="T5" fmla="*/ 521670801 h 207"/>
              <a:gd name="T6" fmla="*/ 0 w 240"/>
              <a:gd name="T7" fmla="*/ 120967330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207"/>
              <a:gd name="T14" fmla="*/ 240 w 240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207">
                <a:moveTo>
                  <a:pt x="0" y="48"/>
                </a:moveTo>
                <a:lnTo>
                  <a:pt x="21" y="0"/>
                </a:lnTo>
                <a:lnTo>
                  <a:pt x="240" y="207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Oval 74"/>
          <p:cNvSpPr>
            <a:spLocks noChangeArrowheads="1"/>
          </p:cNvSpPr>
          <p:nvPr/>
        </p:nvSpPr>
        <p:spPr bwMode="auto">
          <a:xfrm>
            <a:off x="3429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Oval 75"/>
          <p:cNvSpPr>
            <a:spLocks noChangeArrowheads="1"/>
          </p:cNvSpPr>
          <p:nvPr/>
        </p:nvSpPr>
        <p:spPr bwMode="auto">
          <a:xfrm>
            <a:off x="3962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03" name="Group 76"/>
          <p:cNvGrpSpPr>
            <a:grpSpLocks/>
          </p:cNvGrpSpPr>
          <p:nvPr/>
        </p:nvGrpSpPr>
        <p:grpSpPr bwMode="auto">
          <a:xfrm>
            <a:off x="4648200" y="3581400"/>
            <a:ext cx="1552575" cy="1295400"/>
            <a:chOff x="2928" y="2400"/>
            <a:chExt cx="978" cy="816"/>
          </a:xfrm>
        </p:grpSpPr>
        <p:sp>
          <p:nvSpPr>
            <p:cNvPr id="36955" name="Freeform 77"/>
            <p:cNvSpPr>
              <a:spLocks/>
            </p:cNvSpPr>
            <p:nvPr/>
          </p:nvSpPr>
          <p:spPr bwMode="auto">
            <a:xfrm rot="8000162">
              <a:off x="3543" y="2679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78"/>
            <p:cNvSpPr>
              <a:spLocks/>
            </p:cNvSpPr>
            <p:nvPr/>
          </p:nvSpPr>
          <p:spPr bwMode="auto">
            <a:xfrm rot="3544409">
              <a:off x="3561" y="2391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Line 79"/>
            <p:cNvSpPr>
              <a:spLocks noChangeShapeType="1"/>
            </p:cNvSpPr>
            <p:nvPr/>
          </p:nvSpPr>
          <p:spPr bwMode="auto">
            <a:xfrm>
              <a:off x="3408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80"/>
            <p:cNvSpPr>
              <a:spLocks noChangeShapeType="1"/>
            </p:cNvSpPr>
            <p:nvPr/>
          </p:nvSpPr>
          <p:spPr bwMode="auto">
            <a:xfrm flipH="1">
              <a:off x="2976" y="27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Oval 81"/>
            <p:cNvSpPr>
              <a:spLocks noChangeArrowheads="1"/>
            </p:cNvSpPr>
            <p:nvPr/>
          </p:nvSpPr>
          <p:spPr bwMode="auto">
            <a:xfrm>
              <a:off x="3360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0" name="Oval 82"/>
            <p:cNvSpPr>
              <a:spLocks noChangeArrowheads="1"/>
            </p:cNvSpPr>
            <p:nvPr/>
          </p:nvSpPr>
          <p:spPr bwMode="auto">
            <a:xfrm>
              <a:off x="2928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1" name="Oval 83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2" name="Oval 84"/>
            <p:cNvSpPr>
              <a:spLocks noChangeArrowheads="1"/>
            </p:cNvSpPr>
            <p:nvPr/>
          </p:nvSpPr>
          <p:spPr bwMode="auto">
            <a:xfrm>
              <a:off x="3360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4" name="Group 85"/>
          <p:cNvGrpSpPr>
            <a:grpSpLocks/>
          </p:cNvGrpSpPr>
          <p:nvPr/>
        </p:nvGrpSpPr>
        <p:grpSpPr bwMode="auto">
          <a:xfrm>
            <a:off x="6600825" y="3581400"/>
            <a:ext cx="1628775" cy="1295400"/>
            <a:chOff x="4158" y="2400"/>
            <a:chExt cx="1026" cy="816"/>
          </a:xfrm>
        </p:grpSpPr>
        <p:sp>
          <p:nvSpPr>
            <p:cNvPr id="36948" name="Freeform 86"/>
            <p:cNvSpPr>
              <a:spLocks/>
            </p:cNvSpPr>
            <p:nvPr/>
          </p:nvSpPr>
          <p:spPr bwMode="auto">
            <a:xfrm rot="-5400000">
              <a:off x="4359" y="2535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Freeform 87"/>
            <p:cNvSpPr>
              <a:spLocks/>
            </p:cNvSpPr>
            <p:nvPr/>
          </p:nvSpPr>
          <p:spPr bwMode="auto">
            <a:xfrm rot="8000162">
              <a:off x="4821" y="2679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Freeform 88"/>
            <p:cNvSpPr>
              <a:spLocks/>
            </p:cNvSpPr>
            <p:nvPr/>
          </p:nvSpPr>
          <p:spPr bwMode="auto">
            <a:xfrm rot="3544409">
              <a:off x="4839" y="2391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Line 89"/>
            <p:cNvSpPr>
              <a:spLocks noChangeShapeType="1"/>
            </p:cNvSpPr>
            <p:nvPr/>
          </p:nvSpPr>
          <p:spPr bwMode="auto">
            <a:xfrm>
              <a:off x="4686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Oval 90"/>
            <p:cNvSpPr>
              <a:spLocks noChangeArrowheads="1"/>
            </p:cNvSpPr>
            <p:nvPr/>
          </p:nvSpPr>
          <p:spPr bwMode="auto">
            <a:xfrm>
              <a:off x="4638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3" name="Oval 91"/>
            <p:cNvSpPr>
              <a:spLocks noChangeArrowheads="1"/>
            </p:cNvSpPr>
            <p:nvPr/>
          </p:nvSpPr>
          <p:spPr bwMode="auto">
            <a:xfrm>
              <a:off x="4638" y="2736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4" name="Oval 92"/>
            <p:cNvSpPr>
              <a:spLocks noChangeArrowheads="1"/>
            </p:cNvSpPr>
            <p:nvPr/>
          </p:nvSpPr>
          <p:spPr bwMode="auto">
            <a:xfrm>
              <a:off x="4638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05" name="Text Box 93"/>
          <p:cNvSpPr txBox="1">
            <a:spLocks noChangeArrowheads="1"/>
          </p:cNvSpPr>
          <p:nvPr/>
        </p:nvSpPr>
        <p:spPr bwMode="auto">
          <a:xfrm>
            <a:off x="2667000" y="4679950"/>
            <a:ext cx="17383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4</a:t>
            </a:r>
            <a:r>
              <a:rPr lang="en-US" sz="1400"/>
              <a:t>E</a:t>
            </a:r>
          </a:p>
          <a:p>
            <a:r>
              <a:rPr lang="en-US" sz="1400"/>
              <a:t>Irregular tetrahedral</a:t>
            </a:r>
          </a:p>
          <a:p>
            <a:r>
              <a:rPr lang="en-US" sz="1400"/>
              <a:t>(see saw)</a:t>
            </a:r>
          </a:p>
        </p:txBody>
      </p:sp>
      <p:sp>
        <p:nvSpPr>
          <p:cNvPr id="36906" name="Text Box 94"/>
          <p:cNvSpPr txBox="1">
            <a:spLocks noChangeArrowheads="1"/>
          </p:cNvSpPr>
          <p:nvPr/>
        </p:nvSpPr>
        <p:spPr bwMode="auto">
          <a:xfrm>
            <a:off x="4572000" y="4695825"/>
            <a:ext cx="931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r>
              <a:rPr lang="en-US" sz="1400"/>
              <a:t>T-shaped</a:t>
            </a:r>
          </a:p>
        </p:txBody>
      </p:sp>
      <p:sp>
        <p:nvSpPr>
          <p:cNvPr id="36907" name="Text Box 95"/>
          <p:cNvSpPr txBox="1">
            <a:spLocks noChangeArrowheads="1"/>
          </p:cNvSpPr>
          <p:nvPr/>
        </p:nvSpPr>
        <p:spPr bwMode="auto">
          <a:xfrm>
            <a:off x="6688138" y="4664075"/>
            <a:ext cx="676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  <a:r>
              <a:rPr lang="en-US" sz="1400" baseline="-25000"/>
              <a:t>3</a:t>
            </a:r>
          </a:p>
          <a:p>
            <a:r>
              <a:rPr lang="en-US" sz="1400"/>
              <a:t>Linear</a:t>
            </a:r>
          </a:p>
        </p:txBody>
      </p:sp>
      <p:grpSp>
        <p:nvGrpSpPr>
          <p:cNvPr id="36908" name="Group 96"/>
          <p:cNvGrpSpPr>
            <a:grpSpLocks/>
          </p:cNvGrpSpPr>
          <p:nvPr/>
        </p:nvGrpSpPr>
        <p:grpSpPr bwMode="auto">
          <a:xfrm>
            <a:off x="762000" y="5410200"/>
            <a:ext cx="1524000" cy="1295400"/>
            <a:chOff x="480" y="3408"/>
            <a:chExt cx="960" cy="816"/>
          </a:xfrm>
        </p:grpSpPr>
        <p:sp>
          <p:nvSpPr>
            <p:cNvPr id="36936" name="Line 97"/>
            <p:cNvSpPr>
              <a:spLocks noChangeShapeType="1"/>
            </p:cNvSpPr>
            <p:nvPr/>
          </p:nvSpPr>
          <p:spPr bwMode="auto">
            <a:xfrm>
              <a:off x="960" y="34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Oval 98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8" name="Oval 99"/>
            <p:cNvSpPr>
              <a:spLocks noChangeArrowheads="1"/>
            </p:cNvSpPr>
            <p:nvPr/>
          </p:nvSpPr>
          <p:spPr bwMode="auto">
            <a:xfrm>
              <a:off x="134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Oval 100"/>
            <p:cNvSpPr>
              <a:spLocks noChangeArrowheads="1"/>
            </p:cNvSpPr>
            <p:nvPr/>
          </p:nvSpPr>
          <p:spPr bwMode="auto">
            <a:xfrm>
              <a:off x="912" y="374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Freeform 101"/>
            <p:cNvSpPr>
              <a:spLocks/>
            </p:cNvSpPr>
            <p:nvPr/>
          </p:nvSpPr>
          <p:spPr bwMode="auto">
            <a:xfrm rot="10190844">
              <a:off x="1056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Freeform 102"/>
            <p:cNvSpPr>
              <a:spLocks/>
            </p:cNvSpPr>
            <p:nvPr/>
          </p:nvSpPr>
          <p:spPr bwMode="auto">
            <a:xfrm rot="-3630760">
              <a:off x="1040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Oval 103"/>
            <p:cNvSpPr>
              <a:spLocks noChangeArrowheads="1"/>
            </p:cNvSpPr>
            <p:nvPr/>
          </p:nvSpPr>
          <p:spPr bwMode="auto">
            <a:xfrm>
              <a:off x="912" y="41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3" name="Oval 104"/>
            <p:cNvSpPr>
              <a:spLocks noChangeArrowheads="1"/>
            </p:cNvSpPr>
            <p:nvPr/>
          </p:nvSpPr>
          <p:spPr bwMode="auto">
            <a:xfrm>
              <a:off x="1344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4" name="Oval 105"/>
            <p:cNvSpPr>
              <a:spLocks noChangeArrowheads="1"/>
            </p:cNvSpPr>
            <p:nvPr/>
          </p:nvSpPr>
          <p:spPr bwMode="auto">
            <a:xfrm flipH="1">
              <a:off x="480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5" name="Freeform 106"/>
            <p:cNvSpPr>
              <a:spLocks/>
            </p:cNvSpPr>
            <p:nvPr/>
          </p:nvSpPr>
          <p:spPr bwMode="auto">
            <a:xfrm rot="11409156" flipH="1">
              <a:off x="624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107"/>
            <p:cNvSpPr>
              <a:spLocks/>
            </p:cNvSpPr>
            <p:nvPr/>
          </p:nvSpPr>
          <p:spPr bwMode="auto">
            <a:xfrm rot="3630760" flipH="1">
              <a:off x="608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Oval 108"/>
            <p:cNvSpPr>
              <a:spLocks noChangeArrowheads="1"/>
            </p:cNvSpPr>
            <p:nvPr/>
          </p:nvSpPr>
          <p:spPr bwMode="auto">
            <a:xfrm flipH="1">
              <a:off x="480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9" name="Group 109"/>
          <p:cNvGrpSpPr>
            <a:grpSpLocks/>
          </p:cNvGrpSpPr>
          <p:nvPr/>
        </p:nvGrpSpPr>
        <p:grpSpPr bwMode="auto">
          <a:xfrm>
            <a:off x="3505200" y="5257800"/>
            <a:ext cx="1524000" cy="1447800"/>
            <a:chOff x="2208" y="3312"/>
            <a:chExt cx="960" cy="912"/>
          </a:xfrm>
        </p:grpSpPr>
        <p:sp>
          <p:nvSpPr>
            <p:cNvPr id="36924" name="Line 110"/>
            <p:cNvSpPr>
              <a:spLocks noChangeShapeType="1"/>
            </p:cNvSpPr>
            <p:nvPr/>
          </p:nvSpPr>
          <p:spPr bwMode="auto">
            <a:xfrm>
              <a:off x="2688" y="3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111"/>
            <p:cNvSpPr>
              <a:spLocks/>
            </p:cNvSpPr>
            <p:nvPr/>
          </p:nvSpPr>
          <p:spPr bwMode="auto">
            <a:xfrm>
              <a:off x="2640" y="3312"/>
              <a:ext cx="144" cy="546"/>
            </a:xfrm>
            <a:custGeom>
              <a:avLst/>
              <a:gdLst>
                <a:gd name="T0" fmla="*/ 71 w 144"/>
                <a:gd name="T1" fmla="*/ 545 h 546"/>
                <a:gd name="T2" fmla="*/ 11 w 144"/>
                <a:gd name="T3" fmla="*/ 83 h 546"/>
                <a:gd name="T4" fmla="*/ 134 w 144"/>
                <a:gd name="T5" fmla="*/ 77 h 546"/>
                <a:gd name="T6" fmla="*/ 71 w 144"/>
                <a:gd name="T7" fmla="*/ 545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546"/>
                <a:gd name="T14" fmla="*/ 144 w 144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546">
                  <a:moveTo>
                    <a:pt x="71" y="545"/>
                  </a:moveTo>
                  <a:cubicBezTo>
                    <a:pt x="47" y="546"/>
                    <a:pt x="0" y="161"/>
                    <a:pt x="11" y="83"/>
                  </a:cubicBezTo>
                  <a:cubicBezTo>
                    <a:pt x="22" y="5"/>
                    <a:pt x="124" y="0"/>
                    <a:pt x="134" y="77"/>
                  </a:cubicBezTo>
                  <a:cubicBezTo>
                    <a:pt x="144" y="154"/>
                    <a:pt x="84" y="448"/>
                    <a:pt x="71" y="545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Oval 112"/>
            <p:cNvSpPr>
              <a:spLocks noChangeArrowheads="1"/>
            </p:cNvSpPr>
            <p:nvPr/>
          </p:nvSpPr>
          <p:spPr bwMode="auto">
            <a:xfrm>
              <a:off x="307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Oval 113"/>
            <p:cNvSpPr>
              <a:spLocks noChangeArrowheads="1"/>
            </p:cNvSpPr>
            <p:nvPr/>
          </p:nvSpPr>
          <p:spPr bwMode="auto">
            <a:xfrm>
              <a:off x="2640" y="374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Freeform 114"/>
            <p:cNvSpPr>
              <a:spLocks/>
            </p:cNvSpPr>
            <p:nvPr/>
          </p:nvSpPr>
          <p:spPr bwMode="auto">
            <a:xfrm rot="10190844">
              <a:off x="2784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115"/>
            <p:cNvSpPr>
              <a:spLocks/>
            </p:cNvSpPr>
            <p:nvPr/>
          </p:nvSpPr>
          <p:spPr bwMode="auto">
            <a:xfrm rot="-3630760">
              <a:off x="2768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Oval 116"/>
            <p:cNvSpPr>
              <a:spLocks noChangeArrowheads="1"/>
            </p:cNvSpPr>
            <p:nvPr/>
          </p:nvSpPr>
          <p:spPr bwMode="auto">
            <a:xfrm>
              <a:off x="2640" y="41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Oval 117"/>
            <p:cNvSpPr>
              <a:spLocks noChangeArrowheads="1"/>
            </p:cNvSpPr>
            <p:nvPr/>
          </p:nvSpPr>
          <p:spPr bwMode="auto">
            <a:xfrm>
              <a:off x="3072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Oval 118"/>
            <p:cNvSpPr>
              <a:spLocks noChangeArrowheads="1"/>
            </p:cNvSpPr>
            <p:nvPr/>
          </p:nvSpPr>
          <p:spPr bwMode="auto">
            <a:xfrm flipH="1">
              <a:off x="2208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3" name="Freeform 119"/>
            <p:cNvSpPr>
              <a:spLocks/>
            </p:cNvSpPr>
            <p:nvPr/>
          </p:nvSpPr>
          <p:spPr bwMode="auto">
            <a:xfrm rot="11409156" flipH="1">
              <a:off x="2352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Freeform 120"/>
            <p:cNvSpPr>
              <a:spLocks/>
            </p:cNvSpPr>
            <p:nvPr/>
          </p:nvSpPr>
          <p:spPr bwMode="auto">
            <a:xfrm rot="3630760" flipH="1">
              <a:off x="2336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Oval 121"/>
            <p:cNvSpPr>
              <a:spLocks noChangeArrowheads="1"/>
            </p:cNvSpPr>
            <p:nvPr/>
          </p:nvSpPr>
          <p:spPr bwMode="auto">
            <a:xfrm flipH="1">
              <a:off x="2208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0" name="Text Box 122"/>
          <p:cNvSpPr txBox="1">
            <a:spLocks noChangeArrowheads="1"/>
          </p:cNvSpPr>
          <p:nvPr/>
        </p:nvSpPr>
        <p:spPr bwMode="auto">
          <a:xfrm>
            <a:off x="4419600" y="6356350"/>
            <a:ext cx="1573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5</a:t>
            </a:r>
            <a:r>
              <a:rPr lang="en-US" sz="1400"/>
              <a:t>E</a:t>
            </a:r>
          </a:p>
          <a:p>
            <a:pPr algn="ctr"/>
            <a:r>
              <a:rPr lang="en-US" sz="1400"/>
              <a:t>Square pyramidal</a:t>
            </a:r>
          </a:p>
          <a:p>
            <a:pPr algn="ctr"/>
            <a:endParaRPr lang="en-US" sz="1400"/>
          </a:p>
        </p:txBody>
      </p:sp>
      <p:grpSp>
        <p:nvGrpSpPr>
          <p:cNvPr id="36911" name="Group 123"/>
          <p:cNvGrpSpPr>
            <a:grpSpLocks/>
          </p:cNvGrpSpPr>
          <p:nvPr/>
        </p:nvGrpSpPr>
        <p:grpSpPr bwMode="auto">
          <a:xfrm>
            <a:off x="6096000" y="5278438"/>
            <a:ext cx="1524000" cy="1420812"/>
            <a:chOff x="3840" y="3325"/>
            <a:chExt cx="960" cy="895"/>
          </a:xfrm>
        </p:grpSpPr>
        <p:sp>
          <p:nvSpPr>
            <p:cNvPr id="36913" name="Freeform 124"/>
            <p:cNvSpPr>
              <a:spLocks/>
            </p:cNvSpPr>
            <p:nvPr/>
          </p:nvSpPr>
          <p:spPr bwMode="auto">
            <a:xfrm>
              <a:off x="4262" y="3768"/>
              <a:ext cx="140" cy="452"/>
            </a:xfrm>
            <a:custGeom>
              <a:avLst/>
              <a:gdLst>
                <a:gd name="T0" fmla="*/ 58 w 140"/>
                <a:gd name="T1" fmla="*/ 0 h 452"/>
                <a:gd name="T2" fmla="*/ 12 w 140"/>
                <a:gd name="T3" fmla="*/ 375 h 452"/>
                <a:gd name="T4" fmla="*/ 132 w 140"/>
                <a:gd name="T5" fmla="*/ 374 h 452"/>
                <a:gd name="T6" fmla="*/ 58 w 140"/>
                <a:gd name="T7" fmla="*/ 0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452"/>
                <a:gd name="T14" fmla="*/ 140 w 140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452">
                  <a:moveTo>
                    <a:pt x="58" y="0"/>
                  </a:moveTo>
                  <a:cubicBezTo>
                    <a:pt x="38" y="0"/>
                    <a:pt x="0" y="313"/>
                    <a:pt x="12" y="375"/>
                  </a:cubicBezTo>
                  <a:cubicBezTo>
                    <a:pt x="20" y="452"/>
                    <a:pt x="124" y="436"/>
                    <a:pt x="132" y="374"/>
                  </a:cubicBezTo>
                  <a:cubicBezTo>
                    <a:pt x="140" y="312"/>
                    <a:pt x="78" y="0"/>
                    <a:pt x="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125"/>
            <p:cNvSpPr>
              <a:spLocks/>
            </p:cNvSpPr>
            <p:nvPr/>
          </p:nvSpPr>
          <p:spPr bwMode="auto">
            <a:xfrm>
              <a:off x="4261" y="3325"/>
              <a:ext cx="133" cy="479"/>
            </a:xfrm>
            <a:custGeom>
              <a:avLst/>
              <a:gdLst>
                <a:gd name="T0" fmla="*/ 59 w 133"/>
                <a:gd name="T1" fmla="*/ 478 h 479"/>
                <a:gd name="T2" fmla="*/ 11 w 133"/>
                <a:gd name="T3" fmla="*/ 71 h 479"/>
                <a:gd name="T4" fmla="*/ 125 w 133"/>
                <a:gd name="T5" fmla="*/ 68 h 479"/>
                <a:gd name="T6" fmla="*/ 59 w 133"/>
                <a:gd name="T7" fmla="*/ 478 h 4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479"/>
                <a:gd name="T14" fmla="*/ 133 w 133"/>
                <a:gd name="T15" fmla="*/ 479 h 4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479">
                  <a:moveTo>
                    <a:pt x="59" y="478"/>
                  </a:moveTo>
                  <a:cubicBezTo>
                    <a:pt x="37" y="479"/>
                    <a:pt x="0" y="139"/>
                    <a:pt x="11" y="71"/>
                  </a:cubicBezTo>
                  <a:cubicBezTo>
                    <a:pt x="22" y="3"/>
                    <a:pt x="117" y="0"/>
                    <a:pt x="125" y="68"/>
                  </a:cubicBezTo>
                  <a:cubicBezTo>
                    <a:pt x="133" y="136"/>
                    <a:pt x="73" y="393"/>
                    <a:pt x="59" y="478"/>
                  </a:cubicBezTo>
                  <a:close/>
                </a:path>
              </a:pathLst>
            </a:custGeom>
            <a:gradFill rotWithShape="1">
              <a:gsLst>
                <a:gs pos="0">
                  <a:srgbClr val="EFC1A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Oval 126"/>
            <p:cNvSpPr>
              <a:spLocks noChangeArrowheads="1"/>
            </p:cNvSpPr>
            <p:nvPr/>
          </p:nvSpPr>
          <p:spPr bwMode="auto">
            <a:xfrm>
              <a:off x="470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Oval 127"/>
            <p:cNvSpPr>
              <a:spLocks noChangeArrowheads="1"/>
            </p:cNvSpPr>
            <p:nvPr/>
          </p:nvSpPr>
          <p:spPr bwMode="auto">
            <a:xfrm>
              <a:off x="4272" y="3744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Freeform 128"/>
            <p:cNvSpPr>
              <a:spLocks/>
            </p:cNvSpPr>
            <p:nvPr/>
          </p:nvSpPr>
          <p:spPr bwMode="auto">
            <a:xfrm rot="10190844">
              <a:off x="4416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129"/>
            <p:cNvSpPr>
              <a:spLocks/>
            </p:cNvSpPr>
            <p:nvPr/>
          </p:nvSpPr>
          <p:spPr bwMode="auto">
            <a:xfrm rot="-3630760">
              <a:off x="4400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Oval 130"/>
            <p:cNvSpPr>
              <a:spLocks noChangeArrowheads="1"/>
            </p:cNvSpPr>
            <p:nvPr/>
          </p:nvSpPr>
          <p:spPr bwMode="auto">
            <a:xfrm>
              <a:off x="4704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Oval 131"/>
            <p:cNvSpPr>
              <a:spLocks noChangeArrowheads="1"/>
            </p:cNvSpPr>
            <p:nvPr/>
          </p:nvSpPr>
          <p:spPr bwMode="auto">
            <a:xfrm flipH="1">
              <a:off x="3840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Freeform 132"/>
            <p:cNvSpPr>
              <a:spLocks/>
            </p:cNvSpPr>
            <p:nvPr/>
          </p:nvSpPr>
          <p:spPr bwMode="auto">
            <a:xfrm rot="11409156" flipH="1">
              <a:off x="3984" y="3792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133"/>
            <p:cNvSpPr>
              <a:spLocks/>
            </p:cNvSpPr>
            <p:nvPr/>
          </p:nvSpPr>
          <p:spPr bwMode="auto">
            <a:xfrm rot="3630760" flipH="1">
              <a:off x="3968" y="3616"/>
              <a:ext cx="240" cy="207"/>
            </a:xfrm>
            <a:custGeom>
              <a:avLst/>
              <a:gdLst>
                <a:gd name="T0" fmla="*/ 0 w 240"/>
                <a:gd name="T1" fmla="*/ 48 h 207"/>
                <a:gd name="T2" fmla="*/ 21 w 240"/>
                <a:gd name="T3" fmla="*/ 0 h 207"/>
                <a:gd name="T4" fmla="*/ 240 w 240"/>
                <a:gd name="T5" fmla="*/ 207 h 207"/>
                <a:gd name="T6" fmla="*/ 0 w 240"/>
                <a:gd name="T7" fmla="*/ 48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Oval 134"/>
            <p:cNvSpPr>
              <a:spLocks noChangeArrowheads="1"/>
            </p:cNvSpPr>
            <p:nvPr/>
          </p:nvSpPr>
          <p:spPr bwMode="auto">
            <a:xfrm flipH="1">
              <a:off x="3840" y="39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2" name="Text Box 135"/>
          <p:cNvSpPr txBox="1">
            <a:spLocks noChangeArrowheads="1"/>
          </p:cNvSpPr>
          <p:nvPr/>
        </p:nvSpPr>
        <p:spPr bwMode="auto">
          <a:xfrm>
            <a:off x="7226300" y="6356350"/>
            <a:ext cx="12969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AB</a:t>
            </a:r>
            <a:r>
              <a:rPr lang="en-US" sz="1400" baseline="-25000"/>
              <a:t>4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pPr algn="ctr"/>
            <a:r>
              <a:rPr lang="en-US" sz="1400"/>
              <a:t>Square planar</a:t>
            </a:r>
          </a:p>
          <a:p>
            <a:pPr algn="ctr"/>
            <a:endParaRPr lang="en-US" sz="14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6096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8.1 </a:t>
            </a:r>
            <a:b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Compounds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14600"/>
            <a:ext cx="8382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Concepts:</a:t>
            </a:r>
          </a:p>
          <a:p>
            <a:pPr algn="l" eaLnBrk="1" hangingPunct="1">
              <a:buFont typeface="Wingdings" pitchFamily="2" charset="2"/>
              <a:buChar char="l"/>
              <a:defRPr/>
            </a:pPr>
            <a:r>
              <a:rPr lang="en-US" sz="3000" i="1" dirty="0" smtClean="0">
                <a:latin typeface="+mj-lt"/>
              </a:rPr>
              <a:t>How are the melting points and boiling points of molecular compounds different from ionic compounds?</a:t>
            </a:r>
          </a:p>
          <a:p>
            <a:pPr algn="l" eaLnBrk="1" hangingPunct="1">
              <a:defRPr/>
            </a:pPr>
            <a:endParaRPr lang="en-US" sz="3000" i="1" dirty="0" smtClean="0">
              <a:latin typeface="+mj-lt"/>
            </a:endParaRPr>
          </a:p>
          <a:p>
            <a:pPr algn="l" eaLnBrk="1" hangingPunct="1">
              <a:buFont typeface="Wingdings" pitchFamily="2" charset="2"/>
              <a:buChar char="l"/>
              <a:defRPr/>
            </a:pPr>
            <a:r>
              <a:rPr lang="en-US" sz="3000" i="1" dirty="0" smtClean="0">
                <a:latin typeface="+mj-lt"/>
              </a:rPr>
              <a:t>What information does a molecular formula provide?</a:t>
            </a:r>
          </a:p>
          <a:p>
            <a:pPr marL="457200" lvl="1" indent="0" algn="ctr" eaLnBrk="1" hangingPunct="1">
              <a:lnSpc>
                <a:spcPct val="7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sz="3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Geometry of Covalent Molecules AB</a:t>
            </a:r>
            <a:r>
              <a:rPr lang="en-US" sz="2800" i="1" baseline="-25000" smtClean="0"/>
              <a:t>n</a:t>
            </a:r>
            <a:r>
              <a:rPr lang="en-US" sz="2800" smtClean="0"/>
              <a:t>, and AB</a:t>
            </a:r>
            <a:r>
              <a:rPr lang="en-US" sz="2800" i="1" baseline="-25000" smtClean="0"/>
              <a:t>n</a:t>
            </a:r>
            <a:r>
              <a:rPr lang="en-US" sz="2800" smtClean="0"/>
              <a:t>E</a:t>
            </a:r>
            <a:r>
              <a:rPr lang="en-US" sz="2800" i="1" baseline="-25000" smtClean="0"/>
              <a:t>m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2209800"/>
            <a:ext cx="8534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2338388"/>
            <a:ext cx="6683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AB</a:t>
            </a:r>
            <a:r>
              <a:rPr lang="en-US" sz="1400" baseline="-25000"/>
              <a:t>2</a:t>
            </a:r>
          </a:p>
          <a:p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</a:p>
          <a:p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r>
              <a:rPr lang="en-US" sz="1400"/>
              <a:t>AB</a:t>
            </a:r>
            <a:r>
              <a:rPr lang="en-US" sz="1400" baseline="-25000"/>
              <a:t>2</a:t>
            </a:r>
            <a:r>
              <a:rPr lang="en-US" sz="1400"/>
              <a:t>E</a:t>
            </a:r>
            <a:r>
              <a:rPr lang="en-US" sz="1400" baseline="-25000"/>
              <a:t>3</a:t>
            </a:r>
          </a:p>
          <a:p>
            <a:r>
              <a:rPr lang="en-US" sz="1400"/>
              <a:t>AB</a:t>
            </a:r>
            <a:r>
              <a:rPr lang="en-US" sz="1400" baseline="-25000"/>
              <a:t>3</a:t>
            </a:r>
          </a:p>
          <a:p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</a:p>
          <a:p>
            <a:endParaRPr lang="en-US" sz="1400"/>
          </a:p>
          <a:p>
            <a:r>
              <a:rPr lang="en-US" sz="1400"/>
              <a:t>AB</a:t>
            </a:r>
            <a:r>
              <a:rPr lang="en-US" sz="1400" baseline="-25000"/>
              <a:t>3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r>
              <a:rPr lang="en-US" sz="1400"/>
              <a:t>AB</a:t>
            </a:r>
            <a:r>
              <a:rPr lang="en-US" sz="1400" baseline="-25000"/>
              <a:t>4</a:t>
            </a:r>
          </a:p>
          <a:p>
            <a:endParaRPr lang="en-US" sz="1400"/>
          </a:p>
          <a:p>
            <a:r>
              <a:rPr lang="en-US" sz="1400"/>
              <a:t>AB</a:t>
            </a:r>
            <a:r>
              <a:rPr lang="en-US" sz="1400" baseline="-25000"/>
              <a:t>4</a:t>
            </a:r>
            <a:r>
              <a:rPr lang="en-US" sz="1400"/>
              <a:t>E</a:t>
            </a:r>
          </a:p>
          <a:p>
            <a:endParaRPr lang="en-US" sz="1400"/>
          </a:p>
          <a:p>
            <a:r>
              <a:rPr lang="en-US" sz="1400"/>
              <a:t>AB</a:t>
            </a:r>
            <a:r>
              <a:rPr lang="en-US" sz="1400" baseline="-25000"/>
              <a:t>4</a:t>
            </a:r>
            <a:r>
              <a:rPr lang="en-US" sz="1400"/>
              <a:t>E</a:t>
            </a:r>
            <a:r>
              <a:rPr lang="en-US" sz="1400" baseline="-25000"/>
              <a:t>2</a:t>
            </a:r>
          </a:p>
          <a:p>
            <a:r>
              <a:rPr lang="en-US" sz="1400"/>
              <a:t>AB</a:t>
            </a:r>
            <a:r>
              <a:rPr lang="en-US" sz="1400" baseline="-25000"/>
              <a:t>5</a:t>
            </a:r>
          </a:p>
          <a:p>
            <a:endParaRPr lang="en-US" sz="1400"/>
          </a:p>
          <a:p>
            <a:r>
              <a:rPr lang="en-US" sz="1400"/>
              <a:t>AB</a:t>
            </a:r>
            <a:r>
              <a:rPr lang="en-US" sz="1400" baseline="-25000"/>
              <a:t>5</a:t>
            </a:r>
            <a:r>
              <a:rPr lang="en-US" sz="1400"/>
              <a:t>E</a:t>
            </a:r>
          </a:p>
          <a:p>
            <a:r>
              <a:rPr lang="en-US" sz="1400"/>
              <a:t>AB</a:t>
            </a:r>
            <a:r>
              <a:rPr lang="en-US" sz="1400" baseline="-25000"/>
              <a:t>6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393825" y="2327275"/>
            <a:ext cx="2825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</a:t>
            </a:r>
          </a:p>
          <a:p>
            <a:r>
              <a:rPr lang="en-US" sz="1400"/>
              <a:t>2</a:t>
            </a:r>
          </a:p>
          <a:p>
            <a:r>
              <a:rPr lang="en-US" sz="1400"/>
              <a:t>2</a:t>
            </a:r>
          </a:p>
          <a:p>
            <a:r>
              <a:rPr lang="en-US" sz="1400"/>
              <a:t>2</a:t>
            </a:r>
          </a:p>
          <a:p>
            <a:r>
              <a:rPr lang="en-US" sz="1400"/>
              <a:t>3</a:t>
            </a:r>
          </a:p>
          <a:p>
            <a:r>
              <a:rPr lang="en-US" sz="1400"/>
              <a:t>3</a:t>
            </a:r>
          </a:p>
          <a:p>
            <a:endParaRPr lang="en-US" sz="1400"/>
          </a:p>
          <a:p>
            <a:r>
              <a:rPr lang="en-US" sz="1400"/>
              <a:t>3</a:t>
            </a:r>
          </a:p>
          <a:p>
            <a:r>
              <a:rPr lang="en-US" sz="1400"/>
              <a:t>4</a:t>
            </a:r>
          </a:p>
          <a:p>
            <a:endParaRPr lang="en-US" sz="1400"/>
          </a:p>
          <a:p>
            <a:r>
              <a:rPr lang="en-US" sz="1400"/>
              <a:t>4</a:t>
            </a:r>
          </a:p>
          <a:p>
            <a:endParaRPr lang="en-US" sz="1400"/>
          </a:p>
          <a:p>
            <a:r>
              <a:rPr lang="en-US" sz="1400"/>
              <a:t>4</a:t>
            </a:r>
          </a:p>
          <a:p>
            <a:r>
              <a:rPr lang="en-US" sz="1400"/>
              <a:t>5</a:t>
            </a:r>
          </a:p>
          <a:p>
            <a:endParaRPr lang="en-US" sz="1400"/>
          </a:p>
          <a:p>
            <a:r>
              <a:rPr lang="en-US" sz="1400"/>
              <a:t>5</a:t>
            </a:r>
          </a:p>
          <a:p>
            <a:r>
              <a:rPr lang="en-US" sz="1400"/>
              <a:t>6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209800" y="2327275"/>
            <a:ext cx="2825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  <a:p>
            <a:r>
              <a:rPr lang="en-US" sz="1400"/>
              <a:t>1</a:t>
            </a:r>
          </a:p>
          <a:p>
            <a:r>
              <a:rPr lang="en-US" sz="1400"/>
              <a:t>2</a:t>
            </a:r>
          </a:p>
          <a:p>
            <a:r>
              <a:rPr lang="en-US" sz="1400"/>
              <a:t>3</a:t>
            </a:r>
          </a:p>
          <a:p>
            <a:r>
              <a:rPr lang="en-US" sz="1400"/>
              <a:t>0</a:t>
            </a:r>
          </a:p>
          <a:p>
            <a:r>
              <a:rPr lang="en-US" sz="1400"/>
              <a:t>1</a:t>
            </a:r>
          </a:p>
          <a:p>
            <a:endParaRPr lang="en-US" sz="1400"/>
          </a:p>
          <a:p>
            <a:r>
              <a:rPr lang="en-US" sz="1400"/>
              <a:t>2</a:t>
            </a:r>
          </a:p>
          <a:p>
            <a:r>
              <a:rPr lang="en-US" sz="1400"/>
              <a:t>0</a:t>
            </a:r>
          </a:p>
          <a:p>
            <a:endParaRPr lang="en-US" sz="1400"/>
          </a:p>
          <a:p>
            <a:r>
              <a:rPr lang="en-US" sz="1400"/>
              <a:t>1</a:t>
            </a:r>
          </a:p>
          <a:p>
            <a:endParaRPr lang="en-US" sz="1400"/>
          </a:p>
          <a:p>
            <a:r>
              <a:rPr lang="en-US" sz="1400"/>
              <a:t>2</a:t>
            </a:r>
          </a:p>
          <a:p>
            <a:r>
              <a:rPr lang="en-US" sz="1400"/>
              <a:t>0</a:t>
            </a:r>
          </a:p>
          <a:p>
            <a:endParaRPr lang="en-US" sz="1400"/>
          </a:p>
          <a:p>
            <a:r>
              <a:rPr lang="en-US" sz="1400"/>
              <a:t>1</a:t>
            </a:r>
          </a:p>
          <a:p>
            <a:r>
              <a:rPr lang="en-US" sz="1400"/>
              <a:t>0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43200" y="2327275"/>
            <a:ext cx="19367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Linear</a:t>
            </a:r>
          </a:p>
          <a:p>
            <a:r>
              <a:rPr lang="en-US" sz="1400"/>
              <a:t>Trigonal planar</a:t>
            </a:r>
          </a:p>
          <a:p>
            <a:r>
              <a:rPr lang="en-US" sz="1400"/>
              <a:t>Tetrahedral</a:t>
            </a:r>
          </a:p>
          <a:p>
            <a:r>
              <a:rPr lang="en-US" sz="1400"/>
              <a:t>Trigonal bipyramidal</a:t>
            </a:r>
          </a:p>
          <a:p>
            <a:r>
              <a:rPr lang="en-US" sz="1400"/>
              <a:t>Trigonal planar</a:t>
            </a:r>
          </a:p>
          <a:p>
            <a:r>
              <a:rPr lang="en-US" sz="1400"/>
              <a:t>Tetrahedral</a:t>
            </a:r>
          </a:p>
          <a:p>
            <a:endParaRPr lang="en-US" sz="1400"/>
          </a:p>
          <a:p>
            <a:r>
              <a:rPr lang="en-US" sz="1400"/>
              <a:t>Triangular bipyramidal</a:t>
            </a:r>
          </a:p>
          <a:p>
            <a:r>
              <a:rPr lang="en-US" sz="1400"/>
              <a:t>Tetrahedral</a:t>
            </a:r>
          </a:p>
          <a:p>
            <a:endParaRPr lang="en-US" sz="1400"/>
          </a:p>
          <a:p>
            <a:r>
              <a:rPr lang="en-US" sz="1400"/>
              <a:t>Triangular bipyramidal</a:t>
            </a:r>
          </a:p>
          <a:p>
            <a:endParaRPr lang="en-US" sz="1400"/>
          </a:p>
          <a:p>
            <a:r>
              <a:rPr lang="en-US" sz="1400"/>
              <a:t>Octahedral</a:t>
            </a:r>
          </a:p>
          <a:p>
            <a:r>
              <a:rPr lang="en-US" sz="1400"/>
              <a:t>Triangular bipyramidal</a:t>
            </a:r>
          </a:p>
          <a:p>
            <a:endParaRPr lang="en-US" sz="1400"/>
          </a:p>
          <a:p>
            <a:r>
              <a:rPr lang="en-US" sz="1400"/>
              <a:t>Octahedral</a:t>
            </a:r>
          </a:p>
          <a:p>
            <a:r>
              <a:rPr lang="en-US" sz="1400"/>
              <a:t>Octahedral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845050" y="2327275"/>
            <a:ext cx="19367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Linear</a:t>
            </a:r>
          </a:p>
          <a:p>
            <a:r>
              <a:rPr lang="en-US" sz="1400"/>
              <a:t>Angular, or bent</a:t>
            </a:r>
          </a:p>
          <a:p>
            <a:r>
              <a:rPr lang="en-US" sz="1400"/>
              <a:t>Angular, or bent</a:t>
            </a:r>
          </a:p>
          <a:p>
            <a:r>
              <a:rPr lang="en-US" sz="1400"/>
              <a:t>Linear</a:t>
            </a:r>
          </a:p>
          <a:p>
            <a:r>
              <a:rPr lang="en-US" sz="1400"/>
              <a:t>Trigonal planar</a:t>
            </a:r>
          </a:p>
          <a:p>
            <a:r>
              <a:rPr lang="en-US" sz="1400"/>
              <a:t>Triangular pyramidal</a:t>
            </a:r>
          </a:p>
          <a:p>
            <a:endParaRPr lang="en-US" sz="1400"/>
          </a:p>
          <a:p>
            <a:r>
              <a:rPr lang="en-US" sz="1400"/>
              <a:t>T-shaped</a:t>
            </a:r>
          </a:p>
          <a:p>
            <a:r>
              <a:rPr lang="en-US" sz="1400"/>
              <a:t>Tetrahedral</a:t>
            </a:r>
          </a:p>
          <a:p>
            <a:endParaRPr lang="en-US" sz="1400"/>
          </a:p>
          <a:p>
            <a:r>
              <a:rPr lang="en-US" sz="1400"/>
              <a:t>Irregular tetrahedral</a:t>
            </a:r>
          </a:p>
          <a:p>
            <a:r>
              <a:rPr lang="en-US" sz="1400"/>
              <a:t>     (or “see-saw”)</a:t>
            </a:r>
          </a:p>
          <a:p>
            <a:r>
              <a:rPr lang="en-US" sz="1400"/>
              <a:t>Square planar</a:t>
            </a:r>
          </a:p>
          <a:p>
            <a:r>
              <a:rPr lang="en-US" sz="1400"/>
              <a:t>Triangular bipyramidal</a:t>
            </a:r>
          </a:p>
          <a:p>
            <a:endParaRPr lang="en-US" sz="1400"/>
          </a:p>
          <a:p>
            <a:r>
              <a:rPr lang="en-US" sz="1400"/>
              <a:t>Square pyramidal</a:t>
            </a:r>
          </a:p>
          <a:p>
            <a:r>
              <a:rPr lang="en-US" sz="1400"/>
              <a:t>Octahedral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834188" y="2327275"/>
            <a:ext cx="1928812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CdBr</a:t>
            </a:r>
            <a:r>
              <a:rPr lang="en-US" sz="1400" baseline="-25000"/>
              <a:t>2</a:t>
            </a:r>
          </a:p>
          <a:p>
            <a:r>
              <a:rPr lang="en-US" sz="1400"/>
              <a:t>SnCl</a:t>
            </a:r>
            <a:r>
              <a:rPr lang="en-US" sz="1400" baseline="-25000"/>
              <a:t>2</a:t>
            </a:r>
            <a:r>
              <a:rPr lang="en-US" sz="1400"/>
              <a:t>, PbI</a:t>
            </a:r>
            <a:r>
              <a:rPr lang="en-US" sz="1400" baseline="-25000"/>
              <a:t>2</a:t>
            </a:r>
          </a:p>
          <a:p>
            <a:r>
              <a:rPr lang="en-US" sz="1400"/>
              <a:t>OH</a:t>
            </a:r>
            <a:r>
              <a:rPr lang="en-US" sz="1400" baseline="-25000"/>
              <a:t>2</a:t>
            </a:r>
            <a:r>
              <a:rPr lang="en-US" sz="1400"/>
              <a:t>, OF</a:t>
            </a:r>
            <a:r>
              <a:rPr lang="en-US" sz="1400" baseline="-25000"/>
              <a:t>2</a:t>
            </a:r>
            <a:r>
              <a:rPr lang="en-US" sz="1400"/>
              <a:t>, SCl</a:t>
            </a:r>
            <a:r>
              <a:rPr lang="en-US" sz="1400" baseline="-25000"/>
              <a:t>2</a:t>
            </a:r>
            <a:r>
              <a:rPr lang="en-US" sz="1400"/>
              <a:t>, TeI</a:t>
            </a:r>
            <a:r>
              <a:rPr lang="en-US" sz="1400" baseline="-25000"/>
              <a:t>2</a:t>
            </a:r>
          </a:p>
          <a:p>
            <a:r>
              <a:rPr lang="en-US" sz="1400"/>
              <a:t>XeF</a:t>
            </a:r>
            <a:r>
              <a:rPr lang="en-US" sz="1400" baseline="-25000"/>
              <a:t>2</a:t>
            </a:r>
          </a:p>
          <a:p>
            <a:r>
              <a:rPr lang="en-US" sz="1400"/>
              <a:t>BCl</a:t>
            </a:r>
            <a:r>
              <a:rPr lang="en-US" sz="1400" baseline="-25000"/>
              <a:t>3</a:t>
            </a:r>
            <a:r>
              <a:rPr lang="en-US" sz="1400"/>
              <a:t>, BF</a:t>
            </a:r>
            <a:r>
              <a:rPr lang="en-US" sz="1400" baseline="-25000"/>
              <a:t>3</a:t>
            </a:r>
            <a:r>
              <a:rPr lang="en-US" sz="1400"/>
              <a:t>, GaI</a:t>
            </a:r>
            <a:r>
              <a:rPr lang="en-US" sz="1400" baseline="-25000"/>
              <a:t>3</a:t>
            </a:r>
          </a:p>
          <a:p>
            <a:r>
              <a:rPr lang="en-US" sz="1400"/>
              <a:t>NH</a:t>
            </a:r>
            <a:r>
              <a:rPr lang="en-US" sz="1400" baseline="-25000"/>
              <a:t>3</a:t>
            </a:r>
            <a:r>
              <a:rPr lang="en-US" sz="1400"/>
              <a:t>, NF</a:t>
            </a:r>
            <a:r>
              <a:rPr lang="en-US" sz="1400" baseline="-25000"/>
              <a:t>3</a:t>
            </a:r>
            <a:r>
              <a:rPr lang="en-US" sz="1400"/>
              <a:t>, PCl</a:t>
            </a:r>
            <a:r>
              <a:rPr lang="en-US" sz="1400" baseline="-25000"/>
              <a:t>3</a:t>
            </a:r>
            <a:r>
              <a:rPr lang="en-US" sz="1400"/>
              <a:t>, AsBr</a:t>
            </a:r>
            <a:r>
              <a:rPr lang="en-US" sz="1400" baseline="-25000"/>
              <a:t>3</a:t>
            </a:r>
          </a:p>
          <a:p>
            <a:endParaRPr lang="en-US" sz="1400"/>
          </a:p>
          <a:p>
            <a:r>
              <a:rPr lang="en-US" sz="1400"/>
              <a:t>ClF</a:t>
            </a:r>
            <a:r>
              <a:rPr lang="en-US" sz="1400" baseline="-25000"/>
              <a:t>3</a:t>
            </a:r>
            <a:r>
              <a:rPr lang="en-US" sz="1400"/>
              <a:t>, BrF</a:t>
            </a:r>
            <a:r>
              <a:rPr lang="en-US" sz="1400" baseline="-25000"/>
              <a:t>3</a:t>
            </a:r>
          </a:p>
          <a:p>
            <a:r>
              <a:rPr lang="en-US" sz="1400"/>
              <a:t>CH</a:t>
            </a:r>
            <a:r>
              <a:rPr lang="en-US" sz="1400" baseline="-25000"/>
              <a:t>4</a:t>
            </a:r>
            <a:r>
              <a:rPr lang="en-US" sz="1400"/>
              <a:t>, SiCl</a:t>
            </a:r>
            <a:r>
              <a:rPr lang="en-US" sz="1400" baseline="-25000"/>
              <a:t>4</a:t>
            </a:r>
            <a:r>
              <a:rPr lang="en-US" sz="1400"/>
              <a:t>, SnBr</a:t>
            </a:r>
            <a:r>
              <a:rPr lang="en-US" sz="1400" baseline="-25000"/>
              <a:t>4</a:t>
            </a:r>
            <a:r>
              <a:rPr lang="en-US" sz="1400"/>
              <a:t>, ZrI</a:t>
            </a:r>
            <a:r>
              <a:rPr lang="en-US" sz="1400" baseline="-25000"/>
              <a:t>4</a:t>
            </a:r>
          </a:p>
          <a:p>
            <a:endParaRPr lang="en-US" sz="1400"/>
          </a:p>
          <a:p>
            <a:r>
              <a:rPr lang="en-US" sz="1400"/>
              <a:t>SF</a:t>
            </a:r>
            <a:r>
              <a:rPr lang="en-US" sz="1400" baseline="-25000"/>
              <a:t>4</a:t>
            </a:r>
            <a:r>
              <a:rPr lang="en-US" sz="1400"/>
              <a:t>, SeCl</a:t>
            </a:r>
            <a:r>
              <a:rPr lang="en-US" sz="1400" baseline="-25000"/>
              <a:t>4</a:t>
            </a:r>
            <a:r>
              <a:rPr lang="en-US" sz="1400"/>
              <a:t>, TeBr</a:t>
            </a:r>
            <a:r>
              <a:rPr lang="en-US" sz="1400" baseline="-25000"/>
              <a:t>4</a:t>
            </a:r>
          </a:p>
          <a:p>
            <a:r>
              <a:rPr lang="en-US" sz="1400"/>
              <a:t>      </a:t>
            </a:r>
          </a:p>
          <a:p>
            <a:r>
              <a:rPr lang="en-US" sz="1400"/>
              <a:t>XeF</a:t>
            </a:r>
            <a:r>
              <a:rPr lang="en-US" sz="1400" baseline="-25000"/>
              <a:t>4</a:t>
            </a:r>
          </a:p>
          <a:p>
            <a:r>
              <a:rPr lang="en-US" sz="1400"/>
              <a:t>PF</a:t>
            </a:r>
            <a:r>
              <a:rPr lang="en-US" sz="1400" baseline="-25000"/>
              <a:t>5</a:t>
            </a:r>
            <a:r>
              <a:rPr lang="en-US" sz="1400"/>
              <a:t>, PCl</a:t>
            </a:r>
            <a:r>
              <a:rPr lang="en-US" sz="1400" baseline="-25000"/>
              <a:t>5</a:t>
            </a:r>
            <a:r>
              <a:rPr lang="en-US" sz="1400"/>
              <a:t>(g), SbF</a:t>
            </a:r>
            <a:r>
              <a:rPr lang="en-US" sz="1400" baseline="-25000"/>
              <a:t>5</a:t>
            </a:r>
          </a:p>
          <a:p>
            <a:endParaRPr lang="en-US" sz="1400"/>
          </a:p>
          <a:p>
            <a:r>
              <a:rPr lang="en-US" sz="1400"/>
              <a:t>ClF</a:t>
            </a:r>
            <a:r>
              <a:rPr lang="en-US" sz="1400" baseline="-25000"/>
              <a:t>3</a:t>
            </a:r>
            <a:r>
              <a:rPr lang="en-US" sz="1400"/>
              <a:t>, BrF</a:t>
            </a:r>
            <a:r>
              <a:rPr lang="en-US" sz="1400" baseline="-25000"/>
              <a:t>3</a:t>
            </a:r>
            <a:r>
              <a:rPr lang="en-US" sz="1400"/>
              <a:t>, IF</a:t>
            </a:r>
            <a:r>
              <a:rPr lang="en-US" sz="1400" baseline="-25000"/>
              <a:t>5</a:t>
            </a:r>
          </a:p>
          <a:p>
            <a:r>
              <a:rPr lang="en-US" sz="1400"/>
              <a:t>SF</a:t>
            </a:r>
            <a:r>
              <a:rPr lang="en-US" sz="1400" baseline="-25000"/>
              <a:t>6</a:t>
            </a:r>
            <a:r>
              <a:rPr lang="en-US" sz="1400"/>
              <a:t>, SeF</a:t>
            </a:r>
            <a:r>
              <a:rPr lang="en-US" sz="1400" baseline="-25000"/>
              <a:t>6</a:t>
            </a:r>
            <a:r>
              <a:rPr lang="en-US" sz="1400"/>
              <a:t>, Te(OH)</a:t>
            </a:r>
            <a:r>
              <a:rPr lang="en-US" sz="1400" baseline="-25000"/>
              <a:t>6</a:t>
            </a:r>
            <a:r>
              <a:rPr lang="en-US" sz="1400"/>
              <a:t>,</a:t>
            </a:r>
          </a:p>
          <a:p>
            <a:r>
              <a:rPr lang="en-US" sz="1400"/>
              <a:t>    MoF</a:t>
            </a:r>
            <a:r>
              <a:rPr lang="en-US" sz="1400" baseline="-25000"/>
              <a:t>6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" y="1371600"/>
            <a:ext cx="8534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80988" y="1600200"/>
            <a:ext cx="78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</a:rPr>
              <a:t>Type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Formula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111250" y="1447800"/>
            <a:ext cx="7937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</a:rPr>
              <a:t>Shared 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Electron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Pairs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905000" y="1447800"/>
            <a:ext cx="928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</a:rPr>
              <a:t>Unshared 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Electron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Pairs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976563" y="1600200"/>
            <a:ext cx="89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</a:rPr>
              <a:t>Ideal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Geometry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808538" y="1600200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accent2"/>
                </a:solidFill>
              </a:rPr>
              <a:t>Observed</a:t>
            </a: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Molecular Shape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959600" y="1600200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200" b="1">
              <a:solidFill>
                <a:schemeClr val="accent2"/>
              </a:solidFill>
            </a:endParaRPr>
          </a:p>
          <a:p>
            <a:pPr algn="ctr"/>
            <a:r>
              <a:rPr lang="en-US" sz="1200" b="1">
                <a:solidFill>
                  <a:schemeClr val="accent2"/>
                </a:solidFill>
              </a:rPr>
              <a:t>Examples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76200" y="6567488"/>
            <a:ext cx="37163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Bailar, Moeller, Kleinberg, Guss, Castellion, Metz, </a:t>
            </a:r>
            <a:r>
              <a:rPr lang="en-US" sz="800" i="1" u="sng"/>
              <a:t>Chemistry</a:t>
            </a:r>
            <a:r>
              <a:rPr lang="en-US" sz="800"/>
              <a:t>, 1984, page 317.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Molecules with Expanded Valence Shells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30313" y="1066800"/>
            <a:ext cx="6846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Atoms that have expanded octets have AB</a:t>
            </a:r>
            <a:r>
              <a:rPr lang="en-US" baseline="-25000"/>
              <a:t>5</a:t>
            </a:r>
            <a:r>
              <a:rPr lang="en-US"/>
              <a:t> (trigonal bipyramidal) </a:t>
            </a:r>
          </a:p>
          <a:p>
            <a:pPr algn="ctr"/>
            <a:r>
              <a:rPr lang="en-US"/>
              <a:t>or AB</a:t>
            </a:r>
            <a:r>
              <a:rPr lang="en-US" baseline="-25000"/>
              <a:t>6</a:t>
            </a:r>
            <a:r>
              <a:rPr lang="en-US"/>
              <a:t> (octahedral) electron domain geometries.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69925" y="1865313"/>
            <a:ext cx="786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Trigonal bipyramidal structures have a plane containing three electron pairs.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27125" y="2284413"/>
            <a:ext cx="5495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The fourth and fifth electron pairs are located </a:t>
            </a:r>
          </a:p>
          <a:p>
            <a:r>
              <a:rPr lang="en-US"/>
              <a:t>  above and below this plane.</a:t>
            </a:r>
          </a:p>
          <a:p>
            <a:pPr>
              <a:buFontTx/>
              <a:buChar char="•"/>
            </a:pPr>
            <a:r>
              <a:rPr lang="en-US"/>
              <a:t>In this structure two trigonal pyramids share a base.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747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octahedral structures, there is a plane containing four electron pairs.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39975" y="4648200"/>
            <a:ext cx="5673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Similarly, the fifth and sixth electron pairs are located </a:t>
            </a:r>
          </a:p>
          <a:p>
            <a:r>
              <a:rPr lang="en-US"/>
              <a:t> above and below this plane.</a:t>
            </a:r>
          </a:p>
          <a:p>
            <a:pPr>
              <a:buFontTx/>
              <a:buChar char="•"/>
            </a:pPr>
            <a:r>
              <a:rPr lang="en-US"/>
              <a:t>Two square pyramids share a base.</a:t>
            </a: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7010400" y="2225675"/>
            <a:ext cx="1676400" cy="1965325"/>
            <a:chOff x="3024" y="2544"/>
            <a:chExt cx="1056" cy="1238"/>
          </a:xfrm>
        </p:grpSpPr>
        <p:sp>
          <p:nvSpPr>
            <p:cNvPr id="38934" name="Oval 9"/>
            <p:cNvSpPr>
              <a:spLocks noChangeAspect="1" noChangeArrowheads="1"/>
            </p:cNvSpPr>
            <p:nvPr/>
          </p:nvSpPr>
          <p:spPr bwMode="auto">
            <a:xfrm>
              <a:off x="3055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 rot="5400000">
              <a:off x="3024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3504" y="3120"/>
              <a:ext cx="384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 rot="1386107">
              <a:off x="3168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 rot="-2124412">
              <a:off x="316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9" name="Oval 14"/>
            <p:cNvSpPr>
              <a:spLocks noChangeAspect="1" noChangeArrowheads="1"/>
            </p:cNvSpPr>
            <p:nvPr/>
          </p:nvSpPr>
          <p:spPr bwMode="auto">
            <a:xfrm>
              <a:off x="3024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8940" name="Oval 15"/>
            <p:cNvSpPr>
              <a:spLocks noChangeAspect="1" noChangeArrowheads="1"/>
            </p:cNvSpPr>
            <p:nvPr/>
          </p:nvSpPr>
          <p:spPr bwMode="auto">
            <a:xfrm>
              <a:off x="3850" y="302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8941" name="Oval 16"/>
            <p:cNvSpPr>
              <a:spLocks noChangeAspect="1" noChangeArrowheads="1"/>
            </p:cNvSpPr>
            <p:nvPr/>
          </p:nvSpPr>
          <p:spPr bwMode="auto">
            <a:xfrm>
              <a:off x="3360" y="2976"/>
              <a:ext cx="288" cy="288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38942" name="Oval 17"/>
            <p:cNvSpPr>
              <a:spLocks noChangeAspect="1" noChangeArrowheads="1"/>
            </p:cNvSpPr>
            <p:nvPr/>
          </p:nvSpPr>
          <p:spPr bwMode="auto">
            <a:xfrm>
              <a:off x="3408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8943" name="Oval 18"/>
            <p:cNvSpPr>
              <a:spLocks noChangeAspect="1" noChangeArrowheads="1"/>
            </p:cNvSpPr>
            <p:nvPr/>
          </p:nvSpPr>
          <p:spPr bwMode="auto">
            <a:xfrm>
              <a:off x="3408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grpSp>
        <p:nvGrpSpPr>
          <p:cNvPr id="38921" name="Group 19"/>
          <p:cNvGrpSpPr>
            <a:grpSpLocks/>
          </p:cNvGrpSpPr>
          <p:nvPr/>
        </p:nvGrpSpPr>
        <p:grpSpPr bwMode="auto">
          <a:xfrm>
            <a:off x="520700" y="4664075"/>
            <a:ext cx="1689100" cy="1965325"/>
            <a:chOff x="4272" y="2544"/>
            <a:chExt cx="1064" cy="1238"/>
          </a:xfrm>
        </p:grpSpPr>
        <p:sp>
          <p:nvSpPr>
            <p:cNvPr id="38922" name="Oval 20"/>
            <p:cNvSpPr>
              <a:spLocks noChangeAspect="1" noChangeArrowheads="1"/>
            </p:cNvSpPr>
            <p:nvPr/>
          </p:nvSpPr>
          <p:spPr bwMode="auto">
            <a:xfrm>
              <a:off x="5040" y="2784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4773" name="Rectangle 21"/>
            <p:cNvSpPr>
              <a:spLocks noChangeArrowheads="1"/>
            </p:cNvSpPr>
            <p:nvPr/>
          </p:nvSpPr>
          <p:spPr bwMode="auto">
            <a:xfrm rot="-2124412">
              <a:off x="4752" y="297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4" name="Oval 22"/>
            <p:cNvSpPr>
              <a:spLocks noChangeAspect="1" noChangeArrowheads="1"/>
            </p:cNvSpPr>
            <p:nvPr/>
          </p:nvSpPr>
          <p:spPr bwMode="auto">
            <a:xfrm>
              <a:off x="4303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4775" name="Rectangle 23"/>
            <p:cNvSpPr>
              <a:spLocks noChangeArrowheads="1"/>
            </p:cNvSpPr>
            <p:nvPr/>
          </p:nvSpPr>
          <p:spPr bwMode="auto">
            <a:xfrm rot="5400000">
              <a:off x="4272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76" name="Rectangle 24"/>
            <p:cNvSpPr>
              <a:spLocks noChangeArrowheads="1"/>
            </p:cNvSpPr>
            <p:nvPr/>
          </p:nvSpPr>
          <p:spPr bwMode="auto">
            <a:xfrm rot="1386107">
              <a:off x="4416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777" name="Rectangle 25"/>
            <p:cNvSpPr>
              <a:spLocks noChangeArrowheads="1"/>
            </p:cNvSpPr>
            <p:nvPr/>
          </p:nvSpPr>
          <p:spPr bwMode="auto">
            <a:xfrm rot="-2124412">
              <a:off x="4416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8" name="Oval 26"/>
            <p:cNvSpPr>
              <a:spLocks noChangeAspect="1" noChangeArrowheads="1"/>
            </p:cNvSpPr>
            <p:nvPr/>
          </p:nvSpPr>
          <p:spPr bwMode="auto">
            <a:xfrm>
              <a:off x="4272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/>
                <a:t>F</a:t>
              </a:r>
            </a:p>
          </p:txBody>
        </p:sp>
        <p:sp>
          <p:nvSpPr>
            <p:cNvPr id="38929" name="Oval 27"/>
            <p:cNvSpPr>
              <a:spLocks noChangeAspect="1" noChangeArrowheads="1"/>
            </p:cNvSpPr>
            <p:nvPr/>
          </p:nvSpPr>
          <p:spPr bwMode="auto">
            <a:xfrm>
              <a:off x="4608" y="2976"/>
              <a:ext cx="288" cy="28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38930" name="Oval 28"/>
            <p:cNvSpPr>
              <a:spLocks noChangeAspect="1" noChangeArrowheads="1"/>
            </p:cNvSpPr>
            <p:nvPr/>
          </p:nvSpPr>
          <p:spPr bwMode="auto">
            <a:xfrm>
              <a:off x="4656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8931" name="Oval 29"/>
            <p:cNvSpPr>
              <a:spLocks noChangeAspect="1" noChangeArrowheads="1"/>
            </p:cNvSpPr>
            <p:nvPr/>
          </p:nvSpPr>
          <p:spPr bwMode="auto">
            <a:xfrm>
              <a:off x="4656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4782" name="Rectangle 30"/>
            <p:cNvSpPr>
              <a:spLocks noChangeArrowheads="1"/>
            </p:cNvSpPr>
            <p:nvPr/>
          </p:nvSpPr>
          <p:spPr bwMode="auto">
            <a:xfrm rot="1386107">
              <a:off x="484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3" name="Oval 31"/>
            <p:cNvSpPr>
              <a:spLocks noChangeAspect="1" noChangeArrowheads="1"/>
            </p:cNvSpPr>
            <p:nvPr/>
          </p:nvSpPr>
          <p:spPr bwMode="auto">
            <a:xfrm>
              <a:off x="5088" y="3216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/>
                <a:t>F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Trigonal Bipyramid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7162800" y="457200"/>
            <a:ext cx="1676400" cy="1965325"/>
            <a:chOff x="3024" y="2544"/>
            <a:chExt cx="1056" cy="1238"/>
          </a:xfrm>
        </p:grpSpPr>
        <p:sp>
          <p:nvSpPr>
            <p:cNvPr id="39941" name="Oval 4"/>
            <p:cNvSpPr>
              <a:spLocks noChangeAspect="1" noChangeArrowheads="1"/>
            </p:cNvSpPr>
            <p:nvPr/>
          </p:nvSpPr>
          <p:spPr bwMode="auto">
            <a:xfrm>
              <a:off x="3055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 rot="5400000">
              <a:off x="3024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3504" y="3120"/>
              <a:ext cx="384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 rot="1386107">
              <a:off x="3168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 rot="-2124412">
              <a:off x="316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46" name="Oval 9"/>
            <p:cNvSpPr>
              <a:spLocks noChangeAspect="1" noChangeArrowheads="1"/>
            </p:cNvSpPr>
            <p:nvPr/>
          </p:nvSpPr>
          <p:spPr bwMode="auto">
            <a:xfrm>
              <a:off x="3024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9947" name="Oval 10"/>
            <p:cNvSpPr>
              <a:spLocks noChangeAspect="1" noChangeArrowheads="1"/>
            </p:cNvSpPr>
            <p:nvPr/>
          </p:nvSpPr>
          <p:spPr bwMode="auto">
            <a:xfrm>
              <a:off x="3850" y="302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9948" name="Oval 11"/>
            <p:cNvSpPr>
              <a:spLocks noChangeAspect="1" noChangeArrowheads="1"/>
            </p:cNvSpPr>
            <p:nvPr/>
          </p:nvSpPr>
          <p:spPr bwMode="auto">
            <a:xfrm>
              <a:off x="3360" y="2976"/>
              <a:ext cx="288" cy="288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39949" name="Oval 12"/>
            <p:cNvSpPr>
              <a:spLocks noChangeAspect="1" noChangeArrowheads="1"/>
            </p:cNvSpPr>
            <p:nvPr/>
          </p:nvSpPr>
          <p:spPr bwMode="auto">
            <a:xfrm>
              <a:off x="3408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39950" name="Oval 13"/>
            <p:cNvSpPr>
              <a:spLocks noChangeAspect="1" noChangeArrowheads="1"/>
            </p:cNvSpPr>
            <p:nvPr/>
          </p:nvSpPr>
          <p:spPr bwMode="auto">
            <a:xfrm>
              <a:off x="3408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sp>
        <p:nvSpPr>
          <p:cNvPr id="39940" name="Text Box 14"/>
          <p:cNvSpPr txBox="1">
            <a:spLocks noChangeArrowheads="1"/>
          </p:cNvSpPr>
          <p:nvPr/>
        </p:nvSpPr>
        <p:spPr bwMode="auto">
          <a:xfrm>
            <a:off x="457200" y="2017713"/>
            <a:ext cx="8318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The three electron pairs in the plane are called </a:t>
            </a:r>
            <a:r>
              <a:rPr lang="en-US" i="1"/>
              <a:t>equatorial</a:t>
            </a:r>
            <a:r>
              <a:rPr lang="en-US"/>
              <a:t>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The two electron pairs above and below this plane are called </a:t>
            </a:r>
            <a:r>
              <a:rPr lang="en-US" i="1"/>
              <a:t>axial</a:t>
            </a:r>
            <a:r>
              <a:rPr lang="en-US"/>
              <a:t>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The axial electron pairs are 180</a:t>
            </a:r>
            <a:r>
              <a:rPr lang="en-US" baseline="30000"/>
              <a:t>o</a:t>
            </a:r>
            <a:r>
              <a:rPr lang="en-US"/>
              <a:t> apart and 90</a:t>
            </a:r>
            <a:r>
              <a:rPr lang="en-US" baseline="30000"/>
              <a:t>o</a:t>
            </a:r>
            <a:r>
              <a:rPr lang="en-US"/>
              <a:t> from to the equatorial electrons.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The equatorial electron pairs are 120</a:t>
            </a:r>
            <a:r>
              <a:rPr lang="en-US" baseline="30000"/>
              <a:t>o</a:t>
            </a:r>
            <a:r>
              <a:rPr lang="en-US"/>
              <a:t> apart.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To minimize electron-electron repulsions, nonbonding pairs are always placed </a:t>
            </a:r>
          </a:p>
          <a:p>
            <a:r>
              <a:rPr lang="en-US"/>
              <a:t>   in equatorial positions, and bonding pairs in either axial or equatorial positions.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Octahedron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1121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The four electron pairs in the plane are 90</a:t>
            </a:r>
            <a:r>
              <a:rPr lang="en-US" baseline="30000"/>
              <a:t>o</a:t>
            </a:r>
            <a:r>
              <a:rPr lang="en-US"/>
              <a:t> to each other.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The remaining two electron pairs are 180</a:t>
            </a:r>
            <a:r>
              <a:rPr lang="en-US" baseline="30000"/>
              <a:t>o</a:t>
            </a:r>
            <a:r>
              <a:rPr lang="en-US"/>
              <a:t> apart and 90</a:t>
            </a:r>
            <a:r>
              <a:rPr lang="en-US" baseline="30000"/>
              <a:t>o</a:t>
            </a:r>
            <a:r>
              <a:rPr lang="en-US"/>
              <a:t> </a:t>
            </a:r>
          </a:p>
          <a:p>
            <a:r>
              <a:rPr lang="en-US"/>
              <a:t>   from the electrons in the plane.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Because of the symmetry of the system, each position is equivalent.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The equatorial electron pairs are 120</a:t>
            </a:r>
            <a:r>
              <a:rPr lang="en-US" baseline="30000"/>
              <a:t>o</a:t>
            </a:r>
            <a:r>
              <a:rPr lang="en-US"/>
              <a:t> apart.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If we have </a:t>
            </a:r>
            <a:r>
              <a:rPr lang="en-US" u="sng"/>
              <a:t>five bonding pairs</a:t>
            </a:r>
            <a:r>
              <a:rPr lang="en-US"/>
              <a:t> and </a:t>
            </a:r>
            <a:r>
              <a:rPr lang="en-US" i="1"/>
              <a:t>one nonbonding pair</a:t>
            </a:r>
            <a:r>
              <a:rPr lang="en-US"/>
              <a:t>, it doesn’t matter </a:t>
            </a:r>
          </a:p>
          <a:p>
            <a:r>
              <a:rPr lang="en-US"/>
              <a:t>  where the nonbonding pair is placed.</a:t>
            </a:r>
          </a:p>
          <a:p>
            <a:pPr lvl="1">
              <a:buFont typeface="Wingdings" pitchFamily="2" charset="2"/>
              <a:buChar char="v"/>
            </a:pPr>
            <a:r>
              <a:rPr lang="en-US"/>
              <a:t> The molecular geometry is </a:t>
            </a:r>
            <a:r>
              <a:rPr lang="en-US" b="1"/>
              <a:t>square pyramidal</a:t>
            </a:r>
            <a:r>
              <a:rPr lang="en-US"/>
              <a:t>.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>
              <a:buFontTx/>
              <a:buChar char="•"/>
            </a:pPr>
            <a:r>
              <a:rPr lang="en-US"/>
              <a:t> If </a:t>
            </a:r>
            <a:r>
              <a:rPr lang="en-US" i="1"/>
              <a:t>two nonbonding pairs</a:t>
            </a:r>
            <a:r>
              <a:rPr lang="en-US"/>
              <a:t> are present, the repulsions are minimized by pointing</a:t>
            </a:r>
          </a:p>
          <a:p>
            <a:r>
              <a:rPr lang="en-US"/>
              <a:t>  them toward opposite sides of the octahedron.</a:t>
            </a:r>
          </a:p>
          <a:p>
            <a:pPr lvl="1">
              <a:buFont typeface="Wingdings" pitchFamily="2" charset="2"/>
              <a:buChar char="v"/>
            </a:pPr>
            <a:r>
              <a:rPr lang="en-US"/>
              <a:t>The molecular geometry is </a:t>
            </a:r>
            <a:r>
              <a:rPr lang="en-US" b="1"/>
              <a:t>square planar</a:t>
            </a:r>
            <a:r>
              <a:rPr lang="en-US"/>
              <a:t>.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010400" y="381000"/>
            <a:ext cx="1689100" cy="1965325"/>
            <a:chOff x="4272" y="2544"/>
            <a:chExt cx="1064" cy="1238"/>
          </a:xfrm>
        </p:grpSpPr>
        <p:sp>
          <p:nvSpPr>
            <p:cNvPr id="40975" name="Oval 5"/>
            <p:cNvSpPr>
              <a:spLocks noChangeAspect="1" noChangeArrowheads="1"/>
            </p:cNvSpPr>
            <p:nvPr/>
          </p:nvSpPr>
          <p:spPr bwMode="auto">
            <a:xfrm>
              <a:off x="5040" y="2784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 rot="-2124412">
              <a:off x="4752" y="297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7" name="Oval 7"/>
            <p:cNvSpPr>
              <a:spLocks noChangeAspect="1" noChangeArrowheads="1"/>
            </p:cNvSpPr>
            <p:nvPr/>
          </p:nvSpPr>
          <p:spPr bwMode="auto">
            <a:xfrm>
              <a:off x="4303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 rot="5400000">
              <a:off x="4272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 rot="1386107">
              <a:off x="4416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 rot="-2124412">
              <a:off x="4416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1" name="Oval 11"/>
            <p:cNvSpPr>
              <a:spLocks noChangeAspect="1" noChangeArrowheads="1"/>
            </p:cNvSpPr>
            <p:nvPr/>
          </p:nvSpPr>
          <p:spPr bwMode="auto">
            <a:xfrm>
              <a:off x="4272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/>
                <a:t>F</a:t>
              </a:r>
            </a:p>
          </p:txBody>
        </p:sp>
        <p:sp>
          <p:nvSpPr>
            <p:cNvPr id="40982" name="Oval 12"/>
            <p:cNvSpPr>
              <a:spLocks noChangeAspect="1" noChangeArrowheads="1"/>
            </p:cNvSpPr>
            <p:nvPr/>
          </p:nvSpPr>
          <p:spPr bwMode="auto">
            <a:xfrm>
              <a:off x="4608" y="2976"/>
              <a:ext cx="288" cy="28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40983" name="Oval 13"/>
            <p:cNvSpPr>
              <a:spLocks noChangeAspect="1" noChangeArrowheads="1"/>
            </p:cNvSpPr>
            <p:nvPr/>
          </p:nvSpPr>
          <p:spPr bwMode="auto">
            <a:xfrm>
              <a:off x="4656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40984" name="Oval 14"/>
            <p:cNvSpPr>
              <a:spLocks noChangeAspect="1" noChangeArrowheads="1"/>
            </p:cNvSpPr>
            <p:nvPr/>
          </p:nvSpPr>
          <p:spPr bwMode="auto">
            <a:xfrm>
              <a:off x="4656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 rot="1386107">
              <a:off x="484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6" name="Oval 16"/>
            <p:cNvSpPr>
              <a:spLocks noChangeAspect="1" noChangeArrowheads="1"/>
            </p:cNvSpPr>
            <p:nvPr/>
          </p:nvSpPr>
          <p:spPr bwMode="auto">
            <a:xfrm>
              <a:off x="5088" y="3216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/>
                <a:t>F</a:t>
              </a:r>
            </a:p>
          </p:txBody>
        </p:sp>
      </p:grpSp>
      <p:grpSp>
        <p:nvGrpSpPr>
          <p:cNvPr id="40965" name="Group 17"/>
          <p:cNvGrpSpPr>
            <a:grpSpLocks/>
          </p:cNvGrpSpPr>
          <p:nvPr/>
        </p:nvGrpSpPr>
        <p:grpSpPr bwMode="auto">
          <a:xfrm>
            <a:off x="6248400" y="5486400"/>
            <a:ext cx="1524000" cy="1219200"/>
            <a:chOff x="1728" y="2736"/>
            <a:chExt cx="960" cy="768"/>
          </a:xfrm>
        </p:grpSpPr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 rot="2172735">
              <a:off x="2256" y="326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 rot="-1988335">
              <a:off x="1824" y="326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8" name="Oval 20"/>
            <p:cNvSpPr>
              <a:spLocks noChangeArrowheads="1"/>
            </p:cNvSpPr>
            <p:nvPr/>
          </p:nvSpPr>
          <p:spPr bwMode="auto">
            <a:xfrm>
              <a:off x="1776" y="3264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40969" name="Oval 21"/>
            <p:cNvSpPr>
              <a:spLocks noChangeArrowheads="1"/>
            </p:cNvSpPr>
            <p:nvPr/>
          </p:nvSpPr>
          <p:spPr bwMode="auto">
            <a:xfrm>
              <a:off x="2496" y="3312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40970" name="Oval 22"/>
            <p:cNvSpPr>
              <a:spLocks noChangeAspect="1" noChangeArrowheads="1"/>
            </p:cNvSpPr>
            <p:nvPr/>
          </p:nvSpPr>
          <p:spPr bwMode="auto">
            <a:xfrm>
              <a:off x="2064" y="2985"/>
              <a:ext cx="322" cy="32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Xe</a:t>
              </a:r>
            </a:p>
          </p:txBody>
        </p:sp>
        <p:sp>
          <p:nvSpPr>
            <p:cNvPr id="76823" name="Rectangle 23"/>
            <p:cNvSpPr>
              <a:spLocks noChangeArrowheads="1"/>
            </p:cNvSpPr>
            <p:nvPr/>
          </p:nvSpPr>
          <p:spPr bwMode="auto">
            <a:xfrm rot="19256110" flipV="1">
              <a:off x="2256" y="29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824" name="Rectangle 24"/>
            <p:cNvSpPr>
              <a:spLocks noChangeArrowheads="1"/>
            </p:cNvSpPr>
            <p:nvPr/>
          </p:nvSpPr>
          <p:spPr bwMode="auto">
            <a:xfrm rot="2159490" flipV="1">
              <a:off x="1824" y="2928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3" name="Oval 25"/>
            <p:cNvSpPr>
              <a:spLocks noChangeArrowheads="1"/>
            </p:cNvSpPr>
            <p:nvPr/>
          </p:nvSpPr>
          <p:spPr bwMode="auto">
            <a:xfrm>
              <a:off x="1728" y="2736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40974" name="Oval 26"/>
            <p:cNvSpPr>
              <a:spLocks noChangeArrowheads="1"/>
            </p:cNvSpPr>
            <p:nvPr/>
          </p:nvSpPr>
          <p:spPr bwMode="auto">
            <a:xfrm>
              <a:off x="2448" y="2736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Electron-Domain Geometries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93725" y="1546225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Number of </a:t>
            </a:r>
          </a:p>
          <a:p>
            <a:r>
              <a:rPr lang="en-US" sz="1200" b="1"/>
              <a:t>Electron Domains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74925" y="1557338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Arrangement of</a:t>
            </a:r>
          </a:p>
          <a:p>
            <a:r>
              <a:rPr lang="en-US" sz="1200" b="1"/>
              <a:t>Electron Domains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495800" y="1524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Electron-Domain</a:t>
            </a:r>
          </a:p>
          <a:p>
            <a:r>
              <a:rPr lang="en-US" sz="1200" b="1"/>
              <a:t>Geometry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477000" y="1535113"/>
            <a:ext cx="112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Predicted </a:t>
            </a:r>
          </a:p>
          <a:p>
            <a:r>
              <a:rPr lang="en-US" sz="1200" b="1"/>
              <a:t>Bond Angles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98525" y="2246313"/>
            <a:ext cx="3111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4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5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6</a:t>
            </a:r>
          </a:p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643438" y="2220913"/>
            <a:ext cx="10890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Linear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Trigonal</a:t>
            </a:r>
          </a:p>
          <a:p>
            <a:r>
              <a:rPr lang="en-US" sz="1400"/>
              <a:t>planar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Tetrahedral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Trigonal-</a:t>
            </a:r>
          </a:p>
          <a:p>
            <a:r>
              <a:rPr lang="en-US" sz="1400"/>
              <a:t>bipyramidal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Octahedral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542088" y="2209800"/>
            <a:ext cx="6905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180</a:t>
            </a:r>
            <a:r>
              <a:rPr lang="en-US" sz="1400" baseline="30000"/>
              <a:t>o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120</a:t>
            </a:r>
            <a:r>
              <a:rPr lang="en-US" sz="1400" baseline="30000"/>
              <a:t>o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109.5</a:t>
            </a:r>
            <a:r>
              <a:rPr lang="en-US" sz="1400" baseline="30000"/>
              <a:t>o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120</a:t>
            </a:r>
            <a:r>
              <a:rPr lang="en-US" sz="1400" baseline="30000"/>
              <a:t>o</a:t>
            </a:r>
          </a:p>
          <a:p>
            <a:r>
              <a:rPr lang="en-US" sz="1400"/>
              <a:t> 90</a:t>
            </a:r>
            <a:r>
              <a:rPr lang="en-US" sz="1400" baseline="30000"/>
              <a:t>o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 90</a:t>
            </a:r>
            <a:r>
              <a:rPr lang="en-US" sz="1400" baseline="30000"/>
              <a:t>o</a:t>
            </a: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7100888" y="3962400"/>
            <a:ext cx="1966912" cy="2438400"/>
            <a:chOff x="4185" y="2736"/>
            <a:chExt cx="1239" cy="1536"/>
          </a:xfrm>
        </p:grpSpPr>
        <p:sp>
          <p:nvSpPr>
            <p:cNvPr id="42048" name="Freeform 11"/>
            <p:cNvSpPr>
              <a:spLocks/>
            </p:cNvSpPr>
            <p:nvPr/>
          </p:nvSpPr>
          <p:spPr bwMode="auto">
            <a:xfrm>
              <a:off x="4328" y="3264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912 w 912"/>
                <a:gd name="T3" fmla="*/ 192 h 528"/>
                <a:gd name="T4" fmla="*/ 288 w 912"/>
                <a:gd name="T5" fmla="*/ 528 h 528"/>
                <a:gd name="T6" fmla="*/ 0 w 91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528"/>
                <a:gd name="T14" fmla="*/ 912 w 9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528">
                  <a:moveTo>
                    <a:pt x="0" y="0"/>
                  </a:moveTo>
                  <a:lnTo>
                    <a:pt x="912" y="192"/>
                  </a:lnTo>
                  <a:lnTo>
                    <a:pt x="288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12"/>
            <p:cNvSpPr>
              <a:spLocks/>
            </p:cNvSpPr>
            <p:nvPr/>
          </p:nvSpPr>
          <p:spPr bwMode="auto">
            <a:xfrm rot="-1428127">
              <a:off x="4793" y="3360"/>
              <a:ext cx="399" cy="207"/>
            </a:xfrm>
            <a:custGeom>
              <a:avLst/>
              <a:gdLst>
                <a:gd name="T0" fmla="*/ 12 w 399"/>
                <a:gd name="T1" fmla="*/ 0 h 207"/>
                <a:gd name="T2" fmla="*/ 399 w 399"/>
                <a:gd name="T3" fmla="*/ 207 h 207"/>
                <a:gd name="T4" fmla="*/ 0 w 399"/>
                <a:gd name="T5" fmla="*/ 51 h 207"/>
                <a:gd name="T6" fmla="*/ 12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50" name="Freeform 13"/>
            <p:cNvSpPr>
              <a:spLocks/>
            </p:cNvSpPr>
            <p:nvPr/>
          </p:nvSpPr>
          <p:spPr bwMode="auto">
            <a:xfrm>
              <a:off x="4599" y="3504"/>
              <a:ext cx="101" cy="231"/>
            </a:xfrm>
            <a:custGeom>
              <a:avLst/>
              <a:gdLst>
                <a:gd name="T0" fmla="*/ 101 w 101"/>
                <a:gd name="T1" fmla="*/ 0 h 231"/>
                <a:gd name="T2" fmla="*/ 0 w 101"/>
                <a:gd name="T3" fmla="*/ 231 h 231"/>
                <a:gd name="T4" fmla="*/ 52 w 101"/>
                <a:gd name="T5" fmla="*/ 223 h 231"/>
                <a:gd name="T6" fmla="*/ 101 w 101"/>
                <a:gd name="T7" fmla="*/ 0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231"/>
                <a:gd name="T14" fmla="*/ 101 w 101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231">
                  <a:moveTo>
                    <a:pt x="101" y="0"/>
                  </a:moveTo>
                  <a:lnTo>
                    <a:pt x="0" y="231"/>
                  </a:lnTo>
                  <a:lnTo>
                    <a:pt x="52" y="2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51" name="Freeform 14"/>
            <p:cNvSpPr>
              <a:spLocks/>
            </p:cNvSpPr>
            <p:nvPr/>
          </p:nvSpPr>
          <p:spPr bwMode="auto">
            <a:xfrm rot="2702543">
              <a:off x="4349" y="3281"/>
              <a:ext cx="321" cy="126"/>
            </a:xfrm>
            <a:custGeom>
              <a:avLst/>
              <a:gdLst>
                <a:gd name="T0" fmla="*/ 0 w 321"/>
                <a:gd name="T1" fmla="*/ 126 h 126"/>
                <a:gd name="T2" fmla="*/ 321 w 321"/>
                <a:gd name="T3" fmla="*/ 0 h 126"/>
                <a:gd name="T4" fmla="*/ 315 w 321"/>
                <a:gd name="T5" fmla="*/ 36 h 126"/>
                <a:gd name="T6" fmla="*/ 0 w 32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52" name="Text Box 15"/>
            <p:cNvSpPr txBox="1">
              <a:spLocks noChangeArrowheads="1"/>
            </p:cNvSpPr>
            <p:nvPr/>
          </p:nvSpPr>
          <p:spPr bwMode="auto">
            <a:xfrm rot="297579">
              <a:off x="4617" y="3360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42053" name="Text Box 16"/>
            <p:cNvSpPr txBox="1">
              <a:spLocks noChangeArrowheads="1"/>
            </p:cNvSpPr>
            <p:nvPr/>
          </p:nvSpPr>
          <p:spPr bwMode="auto">
            <a:xfrm>
              <a:off x="5193" y="336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42054" name="Text Box 17"/>
            <p:cNvSpPr txBox="1">
              <a:spLocks noChangeArrowheads="1"/>
            </p:cNvSpPr>
            <p:nvPr/>
          </p:nvSpPr>
          <p:spPr bwMode="auto">
            <a:xfrm>
              <a:off x="4185" y="312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42055" name="Text Box 18"/>
            <p:cNvSpPr txBox="1">
              <a:spLocks noChangeArrowheads="1"/>
            </p:cNvSpPr>
            <p:nvPr/>
          </p:nvSpPr>
          <p:spPr bwMode="auto">
            <a:xfrm>
              <a:off x="4520" y="3744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42056" name="Text Box 19"/>
            <p:cNvSpPr txBox="1">
              <a:spLocks noChangeArrowheads="1"/>
            </p:cNvSpPr>
            <p:nvPr/>
          </p:nvSpPr>
          <p:spPr bwMode="auto">
            <a:xfrm>
              <a:off x="4616" y="2736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42057" name="Text Box 20"/>
            <p:cNvSpPr txBox="1">
              <a:spLocks noChangeArrowheads="1"/>
            </p:cNvSpPr>
            <p:nvPr/>
          </p:nvSpPr>
          <p:spPr bwMode="auto">
            <a:xfrm>
              <a:off x="4616" y="408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42058" name="Line 21"/>
            <p:cNvSpPr>
              <a:spLocks noChangeShapeType="1"/>
            </p:cNvSpPr>
            <p:nvPr/>
          </p:nvSpPr>
          <p:spPr bwMode="auto">
            <a:xfrm>
              <a:off x="4712" y="28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Line 22"/>
            <p:cNvSpPr>
              <a:spLocks noChangeShapeType="1"/>
            </p:cNvSpPr>
            <p:nvPr/>
          </p:nvSpPr>
          <p:spPr bwMode="auto">
            <a:xfrm>
              <a:off x="4712" y="35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Line 23"/>
            <p:cNvSpPr>
              <a:spLocks noChangeShapeType="1"/>
            </p:cNvSpPr>
            <p:nvPr/>
          </p:nvSpPr>
          <p:spPr bwMode="auto">
            <a:xfrm flipH="1">
              <a:off x="4328" y="283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Freeform 24"/>
            <p:cNvSpPr>
              <a:spLocks/>
            </p:cNvSpPr>
            <p:nvPr/>
          </p:nvSpPr>
          <p:spPr bwMode="auto">
            <a:xfrm>
              <a:off x="4748" y="2874"/>
              <a:ext cx="507" cy="546"/>
            </a:xfrm>
            <a:custGeom>
              <a:avLst/>
              <a:gdLst>
                <a:gd name="T0" fmla="*/ 0 w 507"/>
                <a:gd name="T1" fmla="*/ 0 h 546"/>
                <a:gd name="T2" fmla="*/ 507 w 507"/>
                <a:gd name="T3" fmla="*/ 546 h 546"/>
                <a:gd name="T4" fmla="*/ 0 60000 65536"/>
                <a:gd name="T5" fmla="*/ 0 60000 65536"/>
                <a:gd name="T6" fmla="*/ 0 w 507"/>
                <a:gd name="T7" fmla="*/ 0 h 546"/>
                <a:gd name="T8" fmla="*/ 507 w 507"/>
                <a:gd name="T9" fmla="*/ 546 h 5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7" h="546">
                  <a:moveTo>
                    <a:pt x="0" y="0"/>
                  </a:moveTo>
                  <a:lnTo>
                    <a:pt x="507" y="5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Freeform 25"/>
            <p:cNvSpPr>
              <a:spLocks/>
            </p:cNvSpPr>
            <p:nvPr/>
          </p:nvSpPr>
          <p:spPr bwMode="auto">
            <a:xfrm>
              <a:off x="4616" y="2874"/>
              <a:ext cx="90" cy="918"/>
            </a:xfrm>
            <a:custGeom>
              <a:avLst/>
              <a:gdLst>
                <a:gd name="T0" fmla="*/ 90 w 90"/>
                <a:gd name="T1" fmla="*/ 0 h 918"/>
                <a:gd name="T2" fmla="*/ 0 w 90"/>
                <a:gd name="T3" fmla="*/ 918 h 918"/>
                <a:gd name="T4" fmla="*/ 0 60000 65536"/>
                <a:gd name="T5" fmla="*/ 0 60000 65536"/>
                <a:gd name="T6" fmla="*/ 0 w 90"/>
                <a:gd name="T7" fmla="*/ 0 h 918"/>
                <a:gd name="T8" fmla="*/ 90 w 90"/>
                <a:gd name="T9" fmla="*/ 918 h 9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918">
                  <a:moveTo>
                    <a:pt x="90" y="0"/>
                  </a:moveTo>
                  <a:lnTo>
                    <a:pt x="0" y="9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Freeform 26"/>
            <p:cNvSpPr>
              <a:spLocks/>
            </p:cNvSpPr>
            <p:nvPr/>
          </p:nvSpPr>
          <p:spPr bwMode="auto">
            <a:xfrm>
              <a:off x="4301" y="3276"/>
              <a:ext cx="369" cy="852"/>
            </a:xfrm>
            <a:custGeom>
              <a:avLst/>
              <a:gdLst>
                <a:gd name="T0" fmla="*/ 0 w 369"/>
                <a:gd name="T1" fmla="*/ 0 h 852"/>
                <a:gd name="T2" fmla="*/ 369 w 369"/>
                <a:gd name="T3" fmla="*/ 852 h 852"/>
                <a:gd name="T4" fmla="*/ 0 60000 65536"/>
                <a:gd name="T5" fmla="*/ 0 60000 65536"/>
                <a:gd name="T6" fmla="*/ 0 w 369"/>
                <a:gd name="T7" fmla="*/ 0 h 852"/>
                <a:gd name="T8" fmla="*/ 369 w 369"/>
                <a:gd name="T9" fmla="*/ 852 h 8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9" h="852">
                  <a:moveTo>
                    <a:pt x="0" y="0"/>
                  </a:moveTo>
                  <a:lnTo>
                    <a:pt x="369" y="8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Freeform 27"/>
            <p:cNvSpPr>
              <a:spLocks/>
            </p:cNvSpPr>
            <p:nvPr/>
          </p:nvSpPr>
          <p:spPr bwMode="auto">
            <a:xfrm>
              <a:off x="4778" y="3507"/>
              <a:ext cx="471" cy="630"/>
            </a:xfrm>
            <a:custGeom>
              <a:avLst/>
              <a:gdLst>
                <a:gd name="T0" fmla="*/ 471 w 471"/>
                <a:gd name="T1" fmla="*/ 0 h 630"/>
                <a:gd name="T2" fmla="*/ 0 w 471"/>
                <a:gd name="T3" fmla="*/ 630 h 630"/>
                <a:gd name="T4" fmla="*/ 0 60000 65536"/>
                <a:gd name="T5" fmla="*/ 0 60000 65536"/>
                <a:gd name="T6" fmla="*/ 0 w 471"/>
                <a:gd name="T7" fmla="*/ 0 h 630"/>
                <a:gd name="T8" fmla="*/ 471 w 471"/>
                <a:gd name="T9" fmla="*/ 630 h 6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1" h="630">
                  <a:moveTo>
                    <a:pt x="471" y="0"/>
                  </a:moveTo>
                  <a:lnTo>
                    <a:pt x="0" y="6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Freeform 28"/>
            <p:cNvSpPr>
              <a:spLocks/>
            </p:cNvSpPr>
            <p:nvPr/>
          </p:nvSpPr>
          <p:spPr bwMode="auto">
            <a:xfrm>
              <a:off x="4637" y="3885"/>
              <a:ext cx="54" cy="243"/>
            </a:xfrm>
            <a:custGeom>
              <a:avLst/>
              <a:gdLst>
                <a:gd name="T0" fmla="*/ 0 w 54"/>
                <a:gd name="T1" fmla="*/ 0 h 243"/>
                <a:gd name="T2" fmla="*/ 54 w 54"/>
                <a:gd name="T3" fmla="*/ 243 h 243"/>
                <a:gd name="T4" fmla="*/ 0 60000 65536"/>
                <a:gd name="T5" fmla="*/ 0 60000 65536"/>
                <a:gd name="T6" fmla="*/ 0 w 54"/>
                <a:gd name="T7" fmla="*/ 0 h 243"/>
                <a:gd name="T8" fmla="*/ 54 w 54"/>
                <a:gd name="T9" fmla="*/ 243 h 2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43">
                  <a:moveTo>
                    <a:pt x="0" y="0"/>
                  </a:moveTo>
                  <a:lnTo>
                    <a:pt x="54" y="24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29"/>
          <p:cNvGrpSpPr>
            <a:grpSpLocks/>
          </p:cNvGrpSpPr>
          <p:nvPr/>
        </p:nvGrpSpPr>
        <p:grpSpPr bwMode="auto">
          <a:xfrm>
            <a:off x="2743200" y="5029200"/>
            <a:ext cx="1219200" cy="1447800"/>
            <a:chOff x="2640" y="3408"/>
            <a:chExt cx="768" cy="912"/>
          </a:xfrm>
        </p:grpSpPr>
        <p:sp>
          <p:nvSpPr>
            <p:cNvPr id="42023" name="Text Box 30"/>
            <p:cNvSpPr txBox="1">
              <a:spLocks noChangeArrowheads="1"/>
            </p:cNvSpPr>
            <p:nvPr/>
          </p:nvSpPr>
          <p:spPr bwMode="auto">
            <a:xfrm>
              <a:off x="2640" y="385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4" name="Text Box 31"/>
            <p:cNvSpPr txBox="1">
              <a:spLocks noChangeArrowheads="1"/>
            </p:cNvSpPr>
            <p:nvPr/>
          </p:nvSpPr>
          <p:spPr bwMode="auto">
            <a:xfrm>
              <a:off x="2928" y="414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5" name="Text Box 32"/>
            <p:cNvSpPr txBox="1">
              <a:spLocks noChangeArrowheads="1"/>
            </p:cNvSpPr>
            <p:nvPr/>
          </p:nvSpPr>
          <p:spPr bwMode="auto">
            <a:xfrm>
              <a:off x="3228" y="369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6" name="Text Box 33"/>
            <p:cNvSpPr txBox="1">
              <a:spLocks noChangeArrowheads="1"/>
            </p:cNvSpPr>
            <p:nvPr/>
          </p:nvSpPr>
          <p:spPr bwMode="auto">
            <a:xfrm>
              <a:off x="3228" y="385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7" name="Text Box 34"/>
            <p:cNvSpPr txBox="1">
              <a:spLocks noChangeArrowheads="1"/>
            </p:cNvSpPr>
            <p:nvPr/>
          </p:nvSpPr>
          <p:spPr bwMode="auto">
            <a:xfrm>
              <a:off x="2928" y="340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8" name="Text Box 35"/>
            <p:cNvSpPr txBox="1">
              <a:spLocks noChangeArrowheads="1"/>
            </p:cNvSpPr>
            <p:nvPr/>
          </p:nvSpPr>
          <p:spPr bwMode="auto">
            <a:xfrm>
              <a:off x="2640" y="369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9" name="Text Box 36"/>
            <p:cNvSpPr txBox="1">
              <a:spLocks noChangeArrowheads="1"/>
            </p:cNvSpPr>
            <p:nvPr/>
          </p:nvSpPr>
          <p:spPr bwMode="auto">
            <a:xfrm>
              <a:off x="2928" y="376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42030" name="Freeform 37"/>
            <p:cNvSpPr>
              <a:spLocks/>
            </p:cNvSpPr>
            <p:nvPr/>
          </p:nvSpPr>
          <p:spPr bwMode="auto">
            <a:xfrm>
              <a:off x="2772" y="3777"/>
              <a:ext cx="210" cy="69"/>
            </a:xfrm>
            <a:custGeom>
              <a:avLst/>
              <a:gdLst>
                <a:gd name="T0" fmla="*/ 12 w 210"/>
                <a:gd name="T1" fmla="*/ 0 h 69"/>
                <a:gd name="T2" fmla="*/ 210 w 210"/>
                <a:gd name="T3" fmla="*/ 69 h 69"/>
                <a:gd name="T4" fmla="*/ 0 w 210"/>
                <a:gd name="T5" fmla="*/ 15 h 69"/>
                <a:gd name="T6" fmla="*/ 12 w 210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69"/>
                <a:gd name="T14" fmla="*/ 210 w 210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69">
                  <a:moveTo>
                    <a:pt x="12" y="0"/>
                  </a:moveTo>
                  <a:lnTo>
                    <a:pt x="210" y="69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38"/>
            <p:cNvSpPr>
              <a:spLocks/>
            </p:cNvSpPr>
            <p:nvPr/>
          </p:nvSpPr>
          <p:spPr bwMode="auto">
            <a:xfrm>
              <a:off x="2772" y="3864"/>
              <a:ext cx="201" cy="78"/>
            </a:xfrm>
            <a:custGeom>
              <a:avLst/>
              <a:gdLst>
                <a:gd name="T0" fmla="*/ 201 w 201"/>
                <a:gd name="T1" fmla="*/ 24 h 78"/>
                <a:gd name="T2" fmla="*/ 195 w 201"/>
                <a:gd name="T3" fmla="*/ 0 h 78"/>
                <a:gd name="T4" fmla="*/ 0 w 201"/>
                <a:gd name="T5" fmla="*/ 78 h 78"/>
                <a:gd name="T6" fmla="*/ 201 w 201"/>
                <a:gd name="T7" fmla="*/ 24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8"/>
                <a:gd name="T14" fmla="*/ 201 w 201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8">
                  <a:moveTo>
                    <a:pt x="201" y="24"/>
                  </a:moveTo>
                  <a:lnTo>
                    <a:pt x="195" y="0"/>
                  </a:lnTo>
                  <a:lnTo>
                    <a:pt x="0" y="78"/>
                  </a:lnTo>
                  <a:lnTo>
                    <a:pt x="201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Freeform 39"/>
            <p:cNvSpPr>
              <a:spLocks/>
            </p:cNvSpPr>
            <p:nvPr/>
          </p:nvSpPr>
          <p:spPr bwMode="auto">
            <a:xfrm>
              <a:off x="3048" y="3792"/>
              <a:ext cx="219" cy="57"/>
            </a:xfrm>
            <a:custGeom>
              <a:avLst/>
              <a:gdLst>
                <a:gd name="T0" fmla="*/ 0 w 219"/>
                <a:gd name="T1" fmla="*/ 57 h 57"/>
                <a:gd name="T2" fmla="*/ 219 w 219"/>
                <a:gd name="T3" fmla="*/ 18 h 57"/>
                <a:gd name="T4" fmla="*/ 216 w 219"/>
                <a:gd name="T5" fmla="*/ 0 h 57"/>
                <a:gd name="T6" fmla="*/ 0 w 21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57"/>
                <a:gd name="T14" fmla="*/ 219 w 21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57">
                  <a:moveTo>
                    <a:pt x="0" y="57"/>
                  </a:moveTo>
                  <a:lnTo>
                    <a:pt x="219" y="18"/>
                  </a:lnTo>
                  <a:lnTo>
                    <a:pt x="216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Freeform 40"/>
            <p:cNvSpPr>
              <a:spLocks/>
            </p:cNvSpPr>
            <p:nvPr/>
          </p:nvSpPr>
          <p:spPr bwMode="auto">
            <a:xfrm>
              <a:off x="3057" y="3867"/>
              <a:ext cx="207" cy="81"/>
            </a:xfrm>
            <a:custGeom>
              <a:avLst/>
              <a:gdLst>
                <a:gd name="T0" fmla="*/ 0 w 207"/>
                <a:gd name="T1" fmla="*/ 24 h 81"/>
                <a:gd name="T2" fmla="*/ 3 w 207"/>
                <a:gd name="T3" fmla="*/ 0 h 81"/>
                <a:gd name="T4" fmla="*/ 207 w 207"/>
                <a:gd name="T5" fmla="*/ 81 h 81"/>
                <a:gd name="T6" fmla="*/ 0 w 207"/>
                <a:gd name="T7" fmla="*/ 24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81"/>
                <a:gd name="T14" fmla="*/ 207 w 20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81">
                  <a:moveTo>
                    <a:pt x="0" y="24"/>
                  </a:moveTo>
                  <a:lnTo>
                    <a:pt x="3" y="0"/>
                  </a:lnTo>
                  <a:lnTo>
                    <a:pt x="207" y="8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Freeform 41"/>
            <p:cNvSpPr>
              <a:spLocks/>
            </p:cNvSpPr>
            <p:nvPr/>
          </p:nvSpPr>
          <p:spPr bwMode="auto">
            <a:xfrm>
              <a:off x="3012" y="3543"/>
              <a:ext cx="3" cy="276"/>
            </a:xfrm>
            <a:custGeom>
              <a:avLst/>
              <a:gdLst>
                <a:gd name="T0" fmla="*/ 0 w 3"/>
                <a:gd name="T1" fmla="*/ 0 h 276"/>
                <a:gd name="T2" fmla="*/ 3 w 3"/>
                <a:gd name="T3" fmla="*/ 276 h 276"/>
                <a:gd name="T4" fmla="*/ 0 60000 65536"/>
                <a:gd name="T5" fmla="*/ 0 60000 65536"/>
                <a:gd name="T6" fmla="*/ 0 w 3"/>
                <a:gd name="T7" fmla="*/ 0 h 276"/>
                <a:gd name="T8" fmla="*/ 3 w 3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76">
                  <a:moveTo>
                    <a:pt x="0" y="0"/>
                  </a:moveTo>
                  <a:lnTo>
                    <a:pt x="3" y="2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Freeform 42"/>
            <p:cNvSpPr>
              <a:spLocks/>
            </p:cNvSpPr>
            <p:nvPr/>
          </p:nvSpPr>
          <p:spPr bwMode="auto">
            <a:xfrm>
              <a:off x="3015" y="3927"/>
              <a:ext cx="3" cy="255"/>
            </a:xfrm>
            <a:custGeom>
              <a:avLst/>
              <a:gdLst>
                <a:gd name="T0" fmla="*/ 3 w 3"/>
                <a:gd name="T1" fmla="*/ 0 h 255"/>
                <a:gd name="T2" fmla="*/ 0 w 3"/>
                <a:gd name="T3" fmla="*/ 255 h 255"/>
                <a:gd name="T4" fmla="*/ 0 60000 65536"/>
                <a:gd name="T5" fmla="*/ 0 60000 65536"/>
                <a:gd name="T6" fmla="*/ 0 w 3"/>
                <a:gd name="T7" fmla="*/ 0 h 255"/>
                <a:gd name="T8" fmla="*/ 3 w 3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5">
                  <a:moveTo>
                    <a:pt x="3" y="0"/>
                  </a:moveTo>
                  <a:lnTo>
                    <a:pt x="0" y="25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Freeform 43"/>
            <p:cNvSpPr>
              <a:spLocks/>
            </p:cNvSpPr>
            <p:nvPr/>
          </p:nvSpPr>
          <p:spPr bwMode="auto">
            <a:xfrm>
              <a:off x="2763" y="3789"/>
              <a:ext cx="519" cy="1"/>
            </a:xfrm>
            <a:custGeom>
              <a:avLst/>
              <a:gdLst>
                <a:gd name="T0" fmla="*/ 0 w 519"/>
                <a:gd name="T1" fmla="*/ 0 h 1"/>
                <a:gd name="T2" fmla="*/ 519 w 519"/>
                <a:gd name="T3" fmla="*/ 0 h 1"/>
                <a:gd name="T4" fmla="*/ 0 60000 65536"/>
                <a:gd name="T5" fmla="*/ 0 60000 65536"/>
                <a:gd name="T6" fmla="*/ 0 w 519"/>
                <a:gd name="T7" fmla="*/ 0 h 1"/>
                <a:gd name="T8" fmla="*/ 519 w 5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9" h="1">
                  <a:moveTo>
                    <a:pt x="0" y="0"/>
                  </a:moveTo>
                  <a:lnTo>
                    <a:pt x="51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Freeform 44"/>
            <p:cNvSpPr>
              <a:spLocks/>
            </p:cNvSpPr>
            <p:nvPr/>
          </p:nvSpPr>
          <p:spPr bwMode="auto">
            <a:xfrm>
              <a:off x="2745" y="3939"/>
              <a:ext cx="537" cy="6"/>
            </a:xfrm>
            <a:custGeom>
              <a:avLst/>
              <a:gdLst>
                <a:gd name="T0" fmla="*/ 0 w 537"/>
                <a:gd name="T1" fmla="*/ 0 h 6"/>
                <a:gd name="T2" fmla="*/ 537 w 537"/>
                <a:gd name="T3" fmla="*/ 6 h 6"/>
                <a:gd name="T4" fmla="*/ 0 60000 65536"/>
                <a:gd name="T5" fmla="*/ 0 60000 65536"/>
                <a:gd name="T6" fmla="*/ 0 w 537"/>
                <a:gd name="T7" fmla="*/ 0 h 6"/>
                <a:gd name="T8" fmla="*/ 537 w 53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7" h="6">
                  <a:moveTo>
                    <a:pt x="0" y="0"/>
                  </a:moveTo>
                  <a:lnTo>
                    <a:pt x="537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45"/>
            <p:cNvSpPr>
              <a:spLocks/>
            </p:cNvSpPr>
            <p:nvPr/>
          </p:nvSpPr>
          <p:spPr bwMode="auto">
            <a:xfrm>
              <a:off x="2739" y="3825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4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Freeform 46"/>
            <p:cNvSpPr>
              <a:spLocks/>
            </p:cNvSpPr>
            <p:nvPr/>
          </p:nvSpPr>
          <p:spPr bwMode="auto">
            <a:xfrm>
              <a:off x="3312" y="3819"/>
              <a:ext cx="3" cy="93"/>
            </a:xfrm>
            <a:custGeom>
              <a:avLst/>
              <a:gdLst>
                <a:gd name="T0" fmla="*/ 0 w 3"/>
                <a:gd name="T1" fmla="*/ 0 h 93"/>
                <a:gd name="T2" fmla="*/ 3 w 3"/>
                <a:gd name="T3" fmla="*/ 93 h 93"/>
                <a:gd name="T4" fmla="*/ 0 60000 65536"/>
                <a:gd name="T5" fmla="*/ 0 60000 65536"/>
                <a:gd name="T6" fmla="*/ 0 w 3"/>
                <a:gd name="T7" fmla="*/ 0 h 93"/>
                <a:gd name="T8" fmla="*/ 3 w 3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93">
                  <a:moveTo>
                    <a:pt x="0" y="0"/>
                  </a:moveTo>
                  <a:lnTo>
                    <a:pt x="3" y="9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47"/>
            <p:cNvSpPr>
              <a:spLocks/>
            </p:cNvSpPr>
            <p:nvPr/>
          </p:nvSpPr>
          <p:spPr bwMode="auto">
            <a:xfrm>
              <a:off x="2760" y="3534"/>
              <a:ext cx="228" cy="234"/>
            </a:xfrm>
            <a:custGeom>
              <a:avLst/>
              <a:gdLst>
                <a:gd name="T0" fmla="*/ 228 w 228"/>
                <a:gd name="T1" fmla="*/ 0 h 234"/>
                <a:gd name="T2" fmla="*/ 0 w 228"/>
                <a:gd name="T3" fmla="*/ 234 h 234"/>
                <a:gd name="T4" fmla="*/ 0 60000 65536"/>
                <a:gd name="T5" fmla="*/ 0 60000 65536"/>
                <a:gd name="T6" fmla="*/ 0 w 228"/>
                <a:gd name="T7" fmla="*/ 0 h 234"/>
                <a:gd name="T8" fmla="*/ 228 w 22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" h="234">
                  <a:moveTo>
                    <a:pt x="228" y="0"/>
                  </a:moveTo>
                  <a:lnTo>
                    <a:pt x="0" y="2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Freeform 48"/>
            <p:cNvSpPr>
              <a:spLocks/>
            </p:cNvSpPr>
            <p:nvPr/>
          </p:nvSpPr>
          <p:spPr bwMode="auto">
            <a:xfrm>
              <a:off x="2748" y="3537"/>
              <a:ext cx="246" cy="372"/>
            </a:xfrm>
            <a:custGeom>
              <a:avLst/>
              <a:gdLst>
                <a:gd name="T0" fmla="*/ 246 w 246"/>
                <a:gd name="T1" fmla="*/ 0 h 372"/>
                <a:gd name="T2" fmla="*/ 0 w 246"/>
                <a:gd name="T3" fmla="*/ 372 h 372"/>
                <a:gd name="T4" fmla="*/ 0 60000 65536"/>
                <a:gd name="T5" fmla="*/ 0 60000 65536"/>
                <a:gd name="T6" fmla="*/ 0 w 246"/>
                <a:gd name="T7" fmla="*/ 0 h 372"/>
                <a:gd name="T8" fmla="*/ 246 w 246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372">
                  <a:moveTo>
                    <a:pt x="246" y="0"/>
                  </a:moveTo>
                  <a:lnTo>
                    <a:pt x="0" y="3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49"/>
            <p:cNvSpPr>
              <a:spLocks/>
            </p:cNvSpPr>
            <p:nvPr/>
          </p:nvSpPr>
          <p:spPr bwMode="auto">
            <a:xfrm>
              <a:off x="3048" y="3525"/>
              <a:ext cx="264" cy="267"/>
            </a:xfrm>
            <a:custGeom>
              <a:avLst/>
              <a:gdLst>
                <a:gd name="T0" fmla="*/ 0 w 264"/>
                <a:gd name="T1" fmla="*/ 0 h 267"/>
                <a:gd name="T2" fmla="*/ 264 w 264"/>
                <a:gd name="T3" fmla="*/ 267 h 267"/>
                <a:gd name="T4" fmla="*/ 0 60000 65536"/>
                <a:gd name="T5" fmla="*/ 0 60000 65536"/>
                <a:gd name="T6" fmla="*/ 0 w 264"/>
                <a:gd name="T7" fmla="*/ 0 h 267"/>
                <a:gd name="T8" fmla="*/ 264 w 264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267">
                  <a:moveTo>
                    <a:pt x="0" y="0"/>
                  </a:moveTo>
                  <a:lnTo>
                    <a:pt x="264" y="26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50"/>
            <p:cNvSpPr>
              <a:spLocks/>
            </p:cNvSpPr>
            <p:nvPr/>
          </p:nvSpPr>
          <p:spPr bwMode="auto">
            <a:xfrm>
              <a:off x="3048" y="3537"/>
              <a:ext cx="246" cy="369"/>
            </a:xfrm>
            <a:custGeom>
              <a:avLst/>
              <a:gdLst>
                <a:gd name="T0" fmla="*/ 0 w 246"/>
                <a:gd name="T1" fmla="*/ 0 h 369"/>
                <a:gd name="T2" fmla="*/ 246 w 246"/>
                <a:gd name="T3" fmla="*/ 369 h 369"/>
                <a:gd name="T4" fmla="*/ 0 60000 65536"/>
                <a:gd name="T5" fmla="*/ 0 60000 65536"/>
                <a:gd name="T6" fmla="*/ 0 w 246"/>
                <a:gd name="T7" fmla="*/ 0 h 369"/>
                <a:gd name="T8" fmla="*/ 246 w 246"/>
                <a:gd name="T9" fmla="*/ 369 h 3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369">
                  <a:moveTo>
                    <a:pt x="0" y="0"/>
                  </a:moveTo>
                  <a:lnTo>
                    <a:pt x="246" y="3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51"/>
            <p:cNvSpPr>
              <a:spLocks/>
            </p:cNvSpPr>
            <p:nvPr/>
          </p:nvSpPr>
          <p:spPr bwMode="auto">
            <a:xfrm>
              <a:off x="2757" y="3822"/>
              <a:ext cx="243" cy="360"/>
            </a:xfrm>
            <a:custGeom>
              <a:avLst/>
              <a:gdLst>
                <a:gd name="T0" fmla="*/ 243 w 243"/>
                <a:gd name="T1" fmla="*/ 360 h 360"/>
                <a:gd name="T2" fmla="*/ 0 w 243"/>
                <a:gd name="T3" fmla="*/ 0 h 360"/>
                <a:gd name="T4" fmla="*/ 0 60000 65536"/>
                <a:gd name="T5" fmla="*/ 0 60000 65536"/>
                <a:gd name="T6" fmla="*/ 0 w 243"/>
                <a:gd name="T7" fmla="*/ 0 h 360"/>
                <a:gd name="T8" fmla="*/ 243 w 243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360">
                  <a:moveTo>
                    <a:pt x="243" y="3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Freeform 52"/>
            <p:cNvSpPr>
              <a:spLocks/>
            </p:cNvSpPr>
            <p:nvPr/>
          </p:nvSpPr>
          <p:spPr bwMode="auto">
            <a:xfrm>
              <a:off x="2736" y="3936"/>
              <a:ext cx="255" cy="255"/>
            </a:xfrm>
            <a:custGeom>
              <a:avLst/>
              <a:gdLst>
                <a:gd name="T0" fmla="*/ 255 w 255"/>
                <a:gd name="T1" fmla="*/ 255 h 255"/>
                <a:gd name="T2" fmla="*/ 0 w 255"/>
                <a:gd name="T3" fmla="*/ 0 h 255"/>
                <a:gd name="T4" fmla="*/ 0 60000 65536"/>
                <a:gd name="T5" fmla="*/ 0 60000 65536"/>
                <a:gd name="T6" fmla="*/ 0 w 255"/>
                <a:gd name="T7" fmla="*/ 0 h 255"/>
                <a:gd name="T8" fmla="*/ 255 w 255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255">
                  <a:moveTo>
                    <a:pt x="255" y="25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Freeform 53"/>
            <p:cNvSpPr>
              <a:spLocks/>
            </p:cNvSpPr>
            <p:nvPr/>
          </p:nvSpPr>
          <p:spPr bwMode="auto">
            <a:xfrm>
              <a:off x="3048" y="3954"/>
              <a:ext cx="243" cy="240"/>
            </a:xfrm>
            <a:custGeom>
              <a:avLst/>
              <a:gdLst>
                <a:gd name="T0" fmla="*/ 0 w 243"/>
                <a:gd name="T1" fmla="*/ 240 h 240"/>
                <a:gd name="T2" fmla="*/ 243 w 243"/>
                <a:gd name="T3" fmla="*/ 0 h 240"/>
                <a:gd name="T4" fmla="*/ 0 60000 65536"/>
                <a:gd name="T5" fmla="*/ 0 60000 65536"/>
                <a:gd name="T6" fmla="*/ 0 w 243"/>
                <a:gd name="T7" fmla="*/ 0 h 240"/>
                <a:gd name="T8" fmla="*/ 243 w 243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240">
                  <a:moveTo>
                    <a:pt x="0" y="240"/>
                  </a:moveTo>
                  <a:lnTo>
                    <a:pt x="24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Freeform 54"/>
            <p:cNvSpPr>
              <a:spLocks/>
            </p:cNvSpPr>
            <p:nvPr/>
          </p:nvSpPr>
          <p:spPr bwMode="auto">
            <a:xfrm>
              <a:off x="3042" y="3828"/>
              <a:ext cx="249" cy="363"/>
            </a:xfrm>
            <a:custGeom>
              <a:avLst/>
              <a:gdLst>
                <a:gd name="T0" fmla="*/ 0 w 249"/>
                <a:gd name="T1" fmla="*/ 363 h 363"/>
                <a:gd name="T2" fmla="*/ 249 w 249"/>
                <a:gd name="T3" fmla="*/ 0 h 363"/>
                <a:gd name="T4" fmla="*/ 0 60000 65536"/>
                <a:gd name="T5" fmla="*/ 0 60000 65536"/>
                <a:gd name="T6" fmla="*/ 0 w 249"/>
                <a:gd name="T7" fmla="*/ 0 h 363"/>
                <a:gd name="T8" fmla="*/ 249 w 249"/>
                <a:gd name="T9" fmla="*/ 363 h 3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" h="363">
                  <a:moveTo>
                    <a:pt x="0" y="363"/>
                  </a:moveTo>
                  <a:lnTo>
                    <a:pt x="2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6" name="Group 55"/>
          <p:cNvGrpSpPr>
            <a:grpSpLocks/>
          </p:cNvGrpSpPr>
          <p:nvPr/>
        </p:nvGrpSpPr>
        <p:grpSpPr bwMode="auto">
          <a:xfrm>
            <a:off x="2590800" y="2514600"/>
            <a:ext cx="1222375" cy="1036638"/>
            <a:chOff x="1632" y="1584"/>
            <a:chExt cx="770" cy="653"/>
          </a:xfrm>
        </p:grpSpPr>
        <p:sp>
          <p:nvSpPr>
            <p:cNvPr id="42015" name="Freeform 56"/>
            <p:cNvSpPr>
              <a:spLocks noChangeAspect="1"/>
            </p:cNvSpPr>
            <p:nvPr/>
          </p:nvSpPr>
          <p:spPr bwMode="auto">
            <a:xfrm>
              <a:off x="1755" y="1728"/>
              <a:ext cx="503" cy="396"/>
            </a:xfrm>
            <a:custGeom>
              <a:avLst/>
              <a:gdLst>
                <a:gd name="T0" fmla="*/ 189 w 672"/>
                <a:gd name="T1" fmla="*/ 0 h 528"/>
                <a:gd name="T2" fmla="*/ 0 w 672"/>
                <a:gd name="T3" fmla="*/ 297 h 528"/>
                <a:gd name="T4" fmla="*/ 377 w 672"/>
                <a:gd name="T5" fmla="*/ 297 h 528"/>
                <a:gd name="T6" fmla="*/ 189 w 67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528"/>
                <a:gd name="T14" fmla="*/ 672 w 67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528">
                  <a:moveTo>
                    <a:pt x="336" y="0"/>
                  </a:moveTo>
                  <a:lnTo>
                    <a:pt x="0" y="528"/>
                  </a:lnTo>
                  <a:lnTo>
                    <a:pt x="672" y="528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Text Box 57"/>
            <p:cNvSpPr txBox="1">
              <a:spLocks noChangeAspect="1" noChangeArrowheads="1"/>
            </p:cNvSpPr>
            <p:nvPr/>
          </p:nvSpPr>
          <p:spPr bwMode="auto">
            <a:xfrm>
              <a:off x="1920" y="1584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17" name="Text Box 58"/>
            <p:cNvSpPr txBox="1">
              <a:spLocks noChangeAspect="1" noChangeArrowheads="1"/>
            </p:cNvSpPr>
            <p:nvPr/>
          </p:nvSpPr>
          <p:spPr bwMode="auto">
            <a:xfrm>
              <a:off x="2222" y="2064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18" name="Text Box 59"/>
            <p:cNvSpPr txBox="1">
              <a:spLocks noChangeAspect="1" noChangeArrowheads="1"/>
            </p:cNvSpPr>
            <p:nvPr/>
          </p:nvSpPr>
          <p:spPr bwMode="auto">
            <a:xfrm>
              <a:off x="1920" y="1872"/>
              <a:ext cx="18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42019" name="Text Box 60"/>
            <p:cNvSpPr txBox="1">
              <a:spLocks noChangeAspect="1" noChangeArrowheads="1"/>
            </p:cNvSpPr>
            <p:nvPr/>
          </p:nvSpPr>
          <p:spPr bwMode="auto">
            <a:xfrm>
              <a:off x="1632" y="2064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20" name="Line 61"/>
            <p:cNvSpPr>
              <a:spLocks noChangeAspect="1" noChangeShapeType="1"/>
            </p:cNvSpPr>
            <p:nvPr/>
          </p:nvSpPr>
          <p:spPr bwMode="auto">
            <a:xfrm flipV="1">
              <a:off x="1755" y="1980"/>
              <a:ext cx="215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62"/>
            <p:cNvSpPr>
              <a:spLocks noChangeAspect="1"/>
            </p:cNvSpPr>
            <p:nvPr/>
          </p:nvSpPr>
          <p:spPr bwMode="auto">
            <a:xfrm>
              <a:off x="2054" y="1976"/>
              <a:ext cx="204" cy="148"/>
            </a:xfrm>
            <a:custGeom>
              <a:avLst/>
              <a:gdLst>
                <a:gd name="T0" fmla="*/ 152 w 273"/>
                <a:gd name="T1" fmla="*/ 111 h 198"/>
                <a:gd name="T2" fmla="*/ 0 w 273"/>
                <a:gd name="T3" fmla="*/ 0 h 198"/>
                <a:gd name="T4" fmla="*/ 0 60000 65536"/>
                <a:gd name="T5" fmla="*/ 0 60000 65536"/>
                <a:gd name="T6" fmla="*/ 0 w 273"/>
                <a:gd name="T7" fmla="*/ 0 h 198"/>
                <a:gd name="T8" fmla="*/ 273 w 273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3" h="198">
                  <a:moveTo>
                    <a:pt x="273" y="1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63"/>
            <p:cNvSpPr>
              <a:spLocks noChangeAspect="1"/>
            </p:cNvSpPr>
            <p:nvPr/>
          </p:nvSpPr>
          <p:spPr bwMode="auto">
            <a:xfrm>
              <a:off x="2006" y="1739"/>
              <a:ext cx="1" cy="169"/>
            </a:xfrm>
            <a:custGeom>
              <a:avLst/>
              <a:gdLst>
                <a:gd name="T0" fmla="*/ 0 w 1"/>
                <a:gd name="T1" fmla="*/ 0 h 225"/>
                <a:gd name="T2" fmla="*/ 1 w 1"/>
                <a:gd name="T3" fmla="*/ 127 h 225"/>
                <a:gd name="T4" fmla="*/ 0 60000 65536"/>
                <a:gd name="T5" fmla="*/ 0 60000 65536"/>
                <a:gd name="T6" fmla="*/ 0 w 1"/>
                <a:gd name="T7" fmla="*/ 0 h 225"/>
                <a:gd name="T8" fmla="*/ 1 w 1"/>
                <a:gd name="T9" fmla="*/ 225 h 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5">
                  <a:moveTo>
                    <a:pt x="0" y="0"/>
                  </a:moveTo>
                  <a:lnTo>
                    <a:pt x="1" y="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7" name="Group 64"/>
          <p:cNvGrpSpPr>
            <a:grpSpLocks/>
          </p:cNvGrpSpPr>
          <p:nvPr/>
        </p:nvGrpSpPr>
        <p:grpSpPr bwMode="auto">
          <a:xfrm>
            <a:off x="2438400" y="3505200"/>
            <a:ext cx="1485900" cy="1524000"/>
            <a:chOff x="2364" y="1680"/>
            <a:chExt cx="936" cy="960"/>
          </a:xfrm>
        </p:grpSpPr>
        <p:sp>
          <p:nvSpPr>
            <p:cNvPr id="42003" name="Freeform 65"/>
            <p:cNvSpPr>
              <a:spLocks noChangeAspect="1"/>
            </p:cNvSpPr>
            <p:nvPr/>
          </p:nvSpPr>
          <p:spPr bwMode="auto">
            <a:xfrm>
              <a:off x="2832" y="2165"/>
              <a:ext cx="299" cy="155"/>
            </a:xfrm>
            <a:custGeom>
              <a:avLst/>
              <a:gdLst>
                <a:gd name="T0" fmla="*/ 7 w 399"/>
                <a:gd name="T1" fmla="*/ 0 h 207"/>
                <a:gd name="T2" fmla="*/ 224 w 399"/>
                <a:gd name="T3" fmla="*/ 116 h 207"/>
                <a:gd name="T4" fmla="*/ 0 w 399"/>
                <a:gd name="T5" fmla="*/ 28 h 207"/>
                <a:gd name="T6" fmla="*/ 7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4" name="Freeform 66"/>
            <p:cNvSpPr>
              <a:spLocks noChangeAspect="1"/>
            </p:cNvSpPr>
            <p:nvPr/>
          </p:nvSpPr>
          <p:spPr bwMode="auto">
            <a:xfrm>
              <a:off x="2679" y="2196"/>
              <a:ext cx="108" cy="288"/>
            </a:xfrm>
            <a:custGeom>
              <a:avLst/>
              <a:gdLst>
                <a:gd name="T0" fmla="*/ 81 w 144"/>
                <a:gd name="T1" fmla="*/ 0 h 384"/>
                <a:gd name="T2" fmla="*/ 0 w 144"/>
                <a:gd name="T3" fmla="*/ 216 h 384"/>
                <a:gd name="T4" fmla="*/ 23 w 144"/>
                <a:gd name="T5" fmla="*/ 206 h 384"/>
                <a:gd name="T6" fmla="*/ 81 w 144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84"/>
                <a:gd name="T14" fmla="*/ 144 w 14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84">
                  <a:moveTo>
                    <a:pt x="144" y="0"/>
                  </a:moveTo>
                  <a:lnTo>
                    <a:pt x="0" y="384"/>
                  </a:lnTo>
                  <a:lnTo>
                    <a:pt x="42" y="36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5" name="Freeform 67"/>
            <p:cNvSpPr>
              <a:spLocks noChangeAspect="1"/>
            </p:cNvSpPr>
            <p:nvPr/>
          </p:nvSpPr>
          <p:spPr bwMode="auto">
            <a:xfrm>
              <a:off x="2524" y="2160"/>
              <a:ext cx="241" cy="95"/>
            </a:xfrm>
            <a:custGeom>
              <a:avLst/>
              <a:gdLst>
                <a:gd name="T0" fmla="*/ 0 w 321"/>
                <a:gd name="T1" fmla="*/ 72 h 126"/>
                <a:gd name="T2" fmla="*/ 181 w 321"/>
                <a:gd name="T3" fmla="*/ 0 h 126"/>
                <a:gd name="T4" fmla="*/ 177 w 321"/>
                <a:gd name="T5" fmla="*/ 20 h 126"/>
                <a:gd name="T6" fmla="*/ 0 w 321"/>
                <a:gd name="T7" fmla="*/ 7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6" name="Freeform 68"/>
            <p:cNvSpPr>
              <a:spLocks noChangeAspect="1"/>
            </p:cNvSpPr>
            <p:nvPr/>
          </p:nvSpPr>
          <p:spPr bwMode="auto">
            <a:xfrm>
              <a:off x="2528" y="2261"/>
              <a:ext cx="606" cy="63"/>
            </a:xfrm>
            <a:custGeom>
              <a:avLst/>
              <a:gdLst>
                <a:gd name="T0" fmla="*/ 0 w 807"/>
                <a:gd name="T1" fmla="*/ 0 h 84"/>
                <a:gd name="T2" fmla="*/ 455 w 807"/>
                <a:gd name="T3" fmla="*/ 47 h 84"/>
                <a:gd name="T4" fmla="*/ 0 60000 65536"/>
                <a:gd name="T5" fmla="*/ 0 60000 65536"/>
                <a:gd name="T6" fmla="*/ 0 w 807"/>
                <a:gd name="T7" fmla="*/ 0 h 84"/>
                <a:gd name="T8" fmla="*/ 807 w 80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7" h="84">
                  <a:moveTo>
                    <a:pt x="0" y="0"/>
                  </a:moveTo>
                  <a:lnTo>
                    <a:pt x="807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7" name="Freeform 69"/>
            <p:cNvSpPr>
              <a:spLocks noChangeAspect="1"/>
            </p:cNvSpPr>
            <p:nvPr/>
          </p:nvSpPr>
          <p:spPr bwMode="auto">
            <a:xfrm rot="297579">
              <a:off x="2516" y="1827"/>
              <a:ext cx="648" cy="686"/>
            </a:xfrm>
            <a:custGeom>
              <a:avLst/>
              <a:gdLst>
                <a:gd name="T0" fmla="*/ 208 w 864"/>
                <a:gd name="T1" fmla="*/ 0 h 915"/>
                <a:gd name="T2" fmla="*/ 0 w 864"/>
                <a:gd name="T3" fmla="*/ 340 h 915"/>
                <a:gd name="T4" fmla="*/ 140 w 864"/>
                <a:gd name="T5" fmla="*/ 514 h 915"/>
                <a:gd name="T6" fmla="*/ 486 w 864"/>
                <a:gd name="T7" fmla="*/ 354 h 915"/>
                <a:gd name="T8" fmla="*/ 208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08" name="Text Box 70"/>
            <p:cNvSpPr txBox="1">
              <a:spLocks noChangeAspect="1" noChangeArrowheads="1"/>
            </p:cNvSpPr>
            <p:nvPr/>
          </p:nvSpPr>
          <p:spPr bwMode="auto">
            <a:xfrm>
              <a:off x="2736" y="1680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09" name="Text Box 71"/>
            <p:cNvSpPr txBox="1">
              <a:spLocks noChangeAspect="1" noChangeArrowheads="1"/>
            </p:cNvSpPr>
            <p:nvPr/>
          </p:nvSpPr>
          <p:spPr bwMode="auto">
            <a:xfrm>
              <a:off x="2700" y="208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42010" name="Freeform 72"/>
            <p:cNvSpPr>
              <a:spLocks noChangeAspect="1"/>
            </p:cNvSpPr>
            <p:nvPr/>
          </p:nvSpPr>
          <p:spPr bwMode="auto">
            <a:xfrm>
              <a:off x="2679" y="1829"/>
              <a:ext cx="146" cy="666"/>
            </a:xfrm>
            <a:custGeom>
              <a:avLst/>
              <a:gdLst>
                <a:gd name="T0" fmla="*/ 109 w 195"/>
                <a:gd name="T1" fmla="*/ 0 h 888"/>
                <a:gd name="T2" fmla="*/ 0 w 195"/>
                <a:gd name="T3" fmla="*/ 500 h 888"/>
                <a:gd name="T4" fmla="*/ 0 60000 65536"/>
                <a:gd name="T5" fmla="*/ 0 60000 65536"/>
                <a:gd name="T6" fmla="*/ 0 w 195"/>
                <a:gd name="T7" fmla="*/ 0 h 888"/>
                <a:gd name="T8" fmla="*/ 195 w 195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888">
                  <a:moveTo>
                    <a:pt x="195" y="0"/>
                  </a:moveTo>
                  <a:lnTo>
                    <a:pt x="0" y="8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73"/>
            <p:cNvSpPr>
              <a:spLocks noChangeAspect="1"/>
            </p:cNvSpPr>
            <p:nvPr/>
          </p:nvSpPr>
          <p:spPr bwMode="auto">
            <a:xfrm>
              <a:off x="2803" y="1883"/>
              <a:ext cx="22" cy="230"/>
            </a:xfrm>
            <a:custGeom>
              <a:avLst/>
              <a:gdLst>
                <a:gd name="T0" fmla="*/ 16 w 30"/>
                <a:gd name="T1" fmla="*/ 0 h 306"/>
                <a:gd name="T2" fmla="*/ 0 w 30"/>
                <a:gd name="T3" fmla="*/ 173 h 306"/>
                <a:gd name="T4" fmla="*/ 0 60000 65536"/>
                <a:gd name="T5" fmla="*/ 0 60000 65536"/>
                <a:gd name="T6" fmla="*/ 0 w 30"/>
                <a:gd name="T7" fmla="*/ 0 h 306"/>
                <a:gd name="T8" fmla="*/ 30 w 30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306">
                  <a:moveTo>
                    <a:pt x="30" y="0"/>
                  </a:moveTo>
                  <a:lnTo>
                    <a:pt x="0" y="3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Text Box 74"/>
            <p:cNvSpPr txBox="1">
              <a:spLocks noChangeAspect="1" noChangeArrowheads="1"/>
            </p:cNvSpPr>
            <p:nvPr/>
          </p:nvSpPr>
          <p:spPr bwMode="auto">
            <a:xfrm>
              <a:off x="3120" y="225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13" name="Text Box 75"/>
            <p:cNvSpPr txBox="1">
              <a:spLocks noChangeAspect="1" noChangeArrowheads="1"/>
            </p:cNvSpPr>
            <p:nvPr/>
          </p:nvSpPr>
          <p:spPr bwMode="auto">
            <a:xfrm>
              <a:off x="2364" y="21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14" name="Text Box 76"/>
            <p:cNvSpPr txBox="1">
              <a:spLocks noChangeAspect="1" noChangeArrowheads="1"/>
            </p:cNvSpPr>
            <p:nvPr/>
          </p:nvSpPr>
          <p:spPr bwMode="auto">
            <a:xfrm>
              <a:off x="2580" y="246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</p:grpSp>
      <p:grpSp>
        <p:nvGrpSpPr>
          <p:cNvPr id="41998" name="Group 77"/>
          <p:cNvGrpSpPr>
            <a:grpSpLocks/>
          </p:cNvGrpSpPr>
          <p:nvPr/>
        </p:nvGrpSpPr>
        <p:grpSpPr bwMode="auto">
          <a:xfrm>
            <a:off x="2438400" y="2209800"/>
            <a:ext cx="1600200" cy="274638"/>
            <a:chOff x="1536" y="1392"/>
            <a:chExt cx="1008" cy="173"/>
          </a:xfrm>
        </p:grpSpPr>
        <p:sp>
          <p:nvSpPr>
            <p:cNvPr id="41999" name="Line 78"/>
            <p:cNvSpPr>
              <a:spLocks noChangeShapeType="1"/>
            </p:cNvSpPr>
            <p:nvPr/>
          </p:nvSpPr>
          <p:spPr bwMode="auto">
            <a:xfrm>
              <a:off x="1680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Text Box 79"/>
            <p:cNvSpPr txBox="1">
              <a:spLocks noChangeArrowheads="1"/>
            </p:cNvSpPr>
            <p:nvPr/>
          </p:nvSpPr>
          <p:spPr bwMode="auto">
            <a:xfrm>
              <a:off x="1536" y="139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01" name="Text Box 80"/>
            <p:cNvSpPr txBox="1">
              <a:spLocks noChangeArrowheads="1"/>
            </p:cNvSpPr>
            <p:nvPr/>
          </p:nvSpPr>
          <p:spPr bwMode="auto">
            <a:xfrm>
              <a:off x="2364" y="139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42002" name="Text Box 81"/>
            <p:cNvSpPr txBox="1">
              <a:spLocks noChangeArrowheads="1"/>
            </p:cNvSpPr>
            <p:nvPr/>
          </p:nvSpPr>
          <p:spPr bwMode="auto">
            <a:xfrm>
              <a:off x="1932" y="1392"/>
              <a:ext cx="18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4668838" y="2230438"/>
            <a:ext cx="14287" cy="650875"/>
          </a:xfrm>
          <a:custGeom>
            <a:avLst/>
            <a:gdLst>
              <a:gd name="T0" fmla="*/ 22679815 w 9"/>
              <a:gd name="T1" fmla="*/ 0 h 410"/>
              <a:gd name="T2" fmla="*/ 0 w 9"/>
              <a:gd name="T3" fmla="*/ 1033264152 h 410"/>
              <a:gd name="T4" fmla="*/ 0 60000 65536"/>
              <a:gd name="T5" fmla="*/ 0 60000 65536"/>
              <a:gd name="T6" fmla="*/ 0 w 9"/>
              <a:gd name="T7" fmla="*/ 0 h 410"/>
              <a:gd name="T8" fmla="*/ 9 w 9"/>
              <a:gd name="T9" fmla="*/ 410 h 4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10">
                <a:moveTo>
                  <a:pt x="9" y="0"/>
                </a:moveTo>
                <a:lnTo>
                  <a:pt x="0" y="41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4419600" y="2617788"/>
            <a:ext cx="3505200" cy="1587"/>
          </a:xfrm>
          <a:custGeom>
            <a:avLst/>
            <a:gdLst>
              <a:gd name="T0" fmla="*/ 0 w 2208"/>
              <a:gd name="T1" fmla="*/ 0 h 1"/>
              <a:gd name="T2" fmla="*/ 2147483647 w 2208"/>
              <a:gd name="T3" fmla="*/ 0 h 1"/>
              <a:gd name="T4" fmla="*/ 0 60000 65536"/>
              <a:gd name="T5" fmla="*/ 0 60000 65536"/>
              <a:gd name="T6" fmla="*/ 0 w 2208"/>
              <a:gd name="T7" fmla="*/ 0 h 1"/>
              <a:gd name="T8" fmla="*/ 2208 w 220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8" h="1">
                <a:moveTo>
                  <a:pt x="0" y="0"/>
                </a:moveTo>
                <a:lnTo>
                  <a:pt x="22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3429000"/>
            <a:ext cx="784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486400" y="1752600"/>
            <a:ext cx="1524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010400" y="1752600"/>
            <a:ext cx="1524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962400" y="1752600"/>
            <a:ext cx="1524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85800" y="3962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85800" y="4800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62000" y="35052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Number of electron domains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62000" y="419100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Electron-domain geometry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62000" y="487680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Predicted bond angles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038600" y="420528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Tetrahedral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772150" y="4038600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Trigonal</a:t>
            </a:r>
          </a:p>
          <a:p>
            <a:pPr algn="ctr"/>
            <a:r>
              <a:rPr lang="en-US"/>
              <a:t>planar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105650" y="41910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Tetrahedral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265613" y="4876800"/>
            <a:ext cx="839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109.5</a:t>
            </a:r>
            <a:r>
              <a:rPr lang="en-US" baseline="30000"/>
              <a:t>o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980113" y="487680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120</a:t>
            </a:r>
            <a:r>
              <a:rPr lang="en-US" baseline="30000"/>
              <a:t>o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7389813" y="4876800"/>
            <a:ext cx="839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109.5</a:t>
            </a:r>
            <a:r>
              <a:rPr lang="en-US" baseline="30000"/>
              <a:t>o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495800" y="2438400"/>
            <a:ext cx="34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051550" y="2438400"/>
            <a:ext cx="34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467600" y="2438400"/>
            <a:ext cx="361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4070350" y="243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924800" y="2438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495800" y="2909888"/>
            <a:ext cx="349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4495800" y="1981200"/>
            <a:ext cx="34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051550" y="1981200"/>
            <a:ext cx="361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6196013" y="2289175"/>
            <a:ext cx="1587" cy="206375"/>
          </a:xfrm>
          <a:custGeom>
            <a:avLst/>
            <a:gdLst>
              <a:gd name="T0" fmla="*/ 0 w 1"/>
              <a:gd name="T1" fmla="*/ 0 h 130"/>
              <a:gd name="T2" fmla="*/ 0 w 1"/>
              <a:gd name="T3" fmla="*/ 327620258 h 130"/>
              <a:gd name="T4" fmla="*/ 0 60000 65536"/>
              <a:gd name="T5" fmla="*/ 0 60000 65536"/>
              <a:gd name="T6" fmla="*/ 0 w 1"/>
              <a:gd name="T7" fmla="*/ 0 h 130"/>
              <a:gd name="T8" fmla="*/ 1 w 1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0">
                <a:moveTo>
                  <a:pt x="0" y="0"/>
                </a:moveTo>
                <a:lnTo>
                  <a:pt x="0" y="13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6248400" y="2286000"/>
            <a:ext cx="1588" cy="214313"/>
          </a:xfrm>
          <a:custGeom>
            <a:avLst/>
            <a:gdLst>
              <a:gd name="T0" fmla="*/ 0 w 1"/>
              <a:gd name="T1" fmla="*/ 0 h 135"/>
              <a:gd name="T2" fmla="*/ 0 w 1"/>
              <a:gd name="T3" fmla="*/ 340222627 h 135"/>
              <a:gd name="T4" fmla="*/ 0 60000 65536"/>
              <a:gd name="T5" fmla="*/ 0 60000 65536"/>
              <a:gd name="T6" fmla="*/ 0 w 1"/>
              <a:gd name="T7" fmla="*/ 0 h 135"/>
              <a:gd name="T8" fmla="*/ 1 w 1"/>
              <a:gd name="T9" fmla="*/ 135 h 1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5">
                <a:moveTo>
                  <a:pt x="0" y="0"/>
                </a:moveTo>
                <a:lnTo>
                  <a:pt x="0" y="1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Oval 29"/>
          <p:cNvSpPr>
            <a:spLocks noChangeAspect="1" noChangeArrowheads="1"/>
          </p:cNvSpPr>
          <p:nvPr/>
        </p:nvSpPr>
        <p:spPr bwMode="auto">
          <a:xfrm>
            <a:off x="6096000" y="213360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Oval 30"/>
          <p:cNvSpPr>
            <a:spLocks noChangeAspect="1" noChangeArrowheads="1"/>
          </p:cNvSpPr>
          <p:nvPr/>
        </p:nvSpPr>
        <p:spPr bwMode="auto">
          <a:xfrm>
            <a:off x="6096000" y="219075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Oval 31"/>
          <p:cNvSpPr>
            <a:spLocks noChangeAspect="1" noChangeArrowheads="1"/>
          </p:cNvSpPr>
          <p:nvPr/>
        </p:nvSpPr>
        <p:spPr bwMode="auto">
          <a:xfrm>
            <a:off x="6381750" y="213360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Oval 32"/>
          <p:cNvSpPr>
            <a:spLocks noChangeAspect="1" noChangeArrowheads="1"/>
          </p:cNvSpPr>
          <p:nvPr/>
        </p:nvSpPr>
        <p:spPr bwMode="auto">
          <a:xfrm>
            <a:off x="6381750" y="219075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Oval 33"/>
          <p:cNvSpPr>
            <a:spLocks noChangeAspect="1" noChangeArrowheads="1"/>
          </p:cNvSpPr>
          <p:nvPr/>
        </p:nvSpPr>
        <p:spPr bwMode="auto">
          <a:xfrm>
            <a:off x="7677150" y="249555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Oval 34"/>
          <p:cNvSpPr>
            <a:spLocks noChangeAspect="1" noChangeArrowheads="1"/>
          </p:cNvSpPr>
          <p:nvPr/>
        </p:nvSpPr>
        <p:spPr bwMode="auto">
          <a:xfrm>
            <a:off x="7600950" y="249555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Oval 35"/>
          <p:cNvSpPr>
            <a:spLocks noChangeAspect="1" noChangeArrowheads="1"/>
          </p:cNvSpPr>
          <p:nvPr/>
        </p:nvSpPr>
        <p:spPr bwMode="auto">
          <a:xfrm>
            <a:off x="7677150" y="274320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Oval 36"/>
          <p:cNvSpPr>
            <a:spLocks noChangeAspect="1" noChangeArrowheads="1"/>
          </p:cNvSpPr>
          <p:nvPr/>
        </p:nvSpPr>
        <p:spPr bwMode="auto">
          <a:xfrm>
            <a:off x="7600950" y="2743200"/>
            <a:ext cx="19050" cy="190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4489450" y="3505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6019800" y="3505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7543800" y="3505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838200" y="838200"/>
            <a:ext cx="254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Acetic Acid, CH</a:t>
            </a:r>
            <a:r>
              <a:rPr lang="en-US" baseline="-25000"/>
              <a:t>3</a:t>
            </a:r>
            <a:r>
              <a:rPr lang="en-US"/>
              <a:t>COOH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314</a:t>
            </a: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685800" y="5334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762000" y="54864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Hybridization of central atom</a:t>
            </a: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4495800" y="54864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3</a:t>
            </a:r>
          </a:p>
        </p:txBody>
      </p:sp>
      <p:sp>
        <p:nvSpPr>
          <p:cNvPr id="43053" name="Text Box 45"/>
          <p:cNvSpPr txBox="1">
            <a:spLocks noChangeArrowheads="1"/>
          </p:cNvSpPr>
          <p:nvPr/>
        </p:nvSpPr>
        <p:spPr bwMode="auto">
          <a:xfrm>
            <a:off x="6043613" y="5486400"/>
            <a:ext cx="50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2</a:t>
            </a:r>
          </a:p>
        </p:txBody>
      </p:sp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7461250" y="548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none</a:t>
            </a:r>
            <a:endParaRPr lang="en-US" baseline="300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5000" y="457200"/>
          <a:ext cx="3228975" cy="2971800"/>
        </p:xfrm>
        <a:graphic>
          <a:graphicData uri="http://schemas.openxmlformats.org/presentationml/2006/ole">
            <p:oleObj spid="_x0000_s1026" name="Photo Editor Photo" r:id="rId4" imgW="1821338" imgH="1676545" progId="MSPhotoEd.3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8.4</a:t>
            </a:r>
            <a:br>
              <a:rPr lang="en-US" smtClean="0"/>
            </a:br>
            <a:r>
              <a:rPr lang="en-US" smtClean="0"/>
              <a:t>Molecular Polarity</a:t>
            </a:r>
            <a:endParaRPr lang="en-US" b="1" smtClean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81000" y="1828800"/>
            <a:ext cx="8763000" cy="4343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6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Concepts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3000" i="1" kern="0" dirty="0">
                <a:latin typeface="+mj-lt"/>
              </a:rPr>
              <a:t>How do molecules become polarized/charged?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3000" i="1" kern="0" dirty="0">
                <a:latin typeface="+mj-lt"/>
              </a:rPr>
              <a:t>What is a dipole-moment?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sz="3000" i="1" kern="0" dirty="0">
                <a:latin typeface="+mj-lt"/>
              </a:rPr>
              <a:t>What do network solids have high melting points?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Dipole Moment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31988"/>
          </a:xfrm>
        </p:spPr>
        <p:txBody>
          <a:bodyPr/>
          <a:lstStyle/>
          <a:p>
            <a:pPr eaLnBrk="1" hangingPunct="1"/>
            <a:r>
              <a:rPr lang="en-US" smtClean="0"/>
              <a:t>Direction of the polar bond in a molecule.</a:t>
            </a:r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Arrow points toward the more electronegative atom.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8563" y="3633788"/>
            <a:ext cx="2830512" cy="2032000"/>
            <a:chOff x="2170" y="2289"/>
            <a:chExt cx="1783" cy="1280"/>
          </a:xfrm>
        </p:grpSpPr>
        <p:pic>
          <p:nvPicPr>
            <p:cNvPr id="44044" name="Picture 5" descr="HCl2"/>
            <p:cNvPicPr>
              <a:picLocks noChangeAspect="1" noChangeArrowheads="1"/>
            </p:cNvPicPr>
            <p:nvPr/>
          </p:nvPicPr>
          <p:blipFill>
            <a:blip r:embed="rId3" cstate="print"/>
            <a:srcRect t="16899" b="14430"/>
            <a:stretch>
              <a:fillRect/>
            </a:stretch>
          </p:blipFill>
          <p:spPr bwMode="auto">
            <a:xfrm>
              <a:off x="2170" y="2289"/>
              <a:ext cx="1783" cy="128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4045" name="Text Box 6"/>
            <p:cNvSpPr txBox="1">
              <a:spLocks noChangeArrowheads="1"/>
            </p:cNvSpPr>
            <p:nvPr/>
          </p:nvSpPr>
          <p:spPr bwMode="auto">
            <a:xfrm>
              <a:off x="2385" y="2731"/>
              <a:ext cx="12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>
                  <a:latin typeface="Arial Black" pitchFamily="34" charset="0"/>
                </a:rPr>
                <a:t>H    Cl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76500" y="3711575"/>
            <a:ext cx="5800725" cy="1874838"/>
            <a:chOff x="1375" y="2338"/>
            <a:chExt cx="3654" cy="1181"/>
          </a:xfrm>
        </p:grpSpPr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1375" y="2338"/>
              <a:ext cx="1005" cy="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50000"/>
                </a:spcBef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en-US" sz="9000">
                  <a:solidFill>
                    <a:srgbClr val="0000FF"/>
                  </a:solidFill>
                  <a:sym typeface="Symbol" pitchFamily="18" charset="2"/>
                </a:rPr>
                <a:t></a:t>
              </a:r>
              <a:r>
                <a:rPr kumimoji="1" lang="en-US" sz="9000" baseline="30000">
                  <a:solidFill>
                    <a:srgbClr val="0000FF"/>
                  </a:solidFill>
                  <a:sym typeface="Symbol" pitchFamily="18" charset="2"/>
                </a:rPr>
                <a:t>+</a:t>
              </a:r>
              <a:endParaRPr kumimoji="1" lang="en-US" sz="9000">
                <a:solidFill>
                  <a:srgbClr val="0000FF"/>
                </a:solidFill>
              </a:endParaRP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4024" y="2338"/>
              <a:ext cx="1005" cy="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50000"/>
                </a:spcBef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en-US" sz="9000">
                  <a:solidFill>
                    <a:srgbClr val="0099CC"/>
                  </a:solidFill>
                  <a:sym typeface="Symbol" pitchFamily="18" charset="2"/>
                </a:rPr>
                <a:t></a:t>
              </a:r>
              <a:r>
                <a:rPr kumimoji="1" lang="en-US" sz="9000" baseline="30000">
                  <a:solidFill>
                    <a:srgbClr val="0099CC"/>
                  </a:solidFill>
                  <a:sym typeface="Symbol" pitchFamily="18" charset="2"/>
                </a:rPr>
                <a:t>-</a:t>
              </a:r>
              <a:endParaRPr kumimoji="1" lang="en-US" sz="9000">
                <a:solidFill>
                  <a:srgbClr val="0099CC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65563" y="5946775"/>
            <a:ext cx="2576512" cy="658813"/>
            <a:chOff x="2238" y="3746"/>
            <a:chExt cx="1623" cy="415"/>
          </a:xfrm>
        </p:grpSpPr>
        <p:sp>
          <p:nvSpPr>
            <p:cNvPr id="44040" name="Line 11"/>
            <p:cNvSpPr>
              <a:spLocks noChangeShapeType="1"/>
            </p:cNvSpPr>
            <p:nvPr/>
          </p:nvSpPr>
          <p:spPr bwMode="auto">
            <a:xfrm>
              <a:off x="2238" y="3953"/>
              <a:ext cx="1623" cy="0"/>
            </a:xfrm>
            <a:prstGeom prst="line">
              <a:avLst/>
            </a:prstGeom>
            <a:noFill/>
            <a:ln w="190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Line 12"/>
            <p:cNvSpPr>
              <a:spLocks noChangeShapeType="1"/>
            </p:cNvSpPr>
            <p:nvPr/>
          </p:nvSpPr>
          <p:spPr bwMode="auto">
            <a:xfrm>
              <a:off x="2492" y="3746"/>
              <a:ext cx="0" cy="415"/>
            </a:xfrm>
            <a:prstGeom prst="line">
              <a:avLst/>
            </a:prstGeom>
            <a:noFill/>
            <a:ln w="190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9" name="Rectangle 13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smtClean="0"/>
              <a:t>Determining Molecular Polarity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Depends on</a:t>
            </a:r>
            <a:r>
              <a:rPr lang="en-US" smtClean="0"/>
              <a:t>: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/>
              <a:t>dipole moments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mtClean="0"/>
              <a:t>molecular shape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smtClean="0"/>
              <a:t>Determining Molecular Polarity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31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Nonpolar M</a:t>
            </a:r>
            <a:r>
              <a:rPr lang="en-US" b="1" smtClean="0">
                <a:sym typeface="Symbol" pitchFamily="18" charset="2"/>
              </a:rPr>
              <a:t>olecules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Dipole moments are symmetrical and cancel out.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64038" y="3854450"/>
            <a:ext cx="2874962" cy="1811338"/>
            <a:chOff x="2230" y="2500"/>
            <a:chExt cx="1811" cy="1141"/>
          </a:xfrm>
        </p:grpSpPr>
        <p:grpSp>
          <p:nvGrpSpPr>
            <p:cNvPr id="2062" name="Group 5"/>
            <p:cNvGrpSpPr>
              <a:grpSpLocks/>
            </p:cNvGrpSpPr>
            <p:nvPr/>
          </p:nvGrpSpPr>
          <p:grpSpPr bwMode="auto">
            <a:xfrm>
              <a:off x="3215" y="2500"/>
              <a:ext cx="154" cy="723"/>
              <a:chOff x="3246" y="2500"/>
              <a:chExt cx="154" cy="723"/>
            </a:xfrm>
          </p:grpSpPr>
          <p:sp>
            <p:nvSpPr>
              <p:cNvPr id="2069" name="Line 6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Line 7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3" name="Group 8"/>
            <p:cNvGrpSpPr>
              <a:grpSpLocks/>
            </p:cNvGrpSpPr>
            <p:nvPr/>
          </p:nvGrpSpPr>
          <p:grpSpPr bwMode="auto">
            <a:xfrm rot="-7259587">
              <a:off x="2515" y="3202"/>
              <a:ext cx="154" cy="723"/>
              <a:chOff x="3246" y="2500"/>
              <a:chExt cx="154" cy="723"/>
            </a:xfrm>
          </p:grpSpPr>
          <p:sp>
            <p:nvSpPr>
              <p:cNvPr id="2067" name="Line 9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Line 10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4" name="Group 11"/>
            <p:cNvGrpSpPr>
              <a:grpSpLocks/>
            </p:cNvGrpSpPr>
            <p:nvPr/>
          </p:nvGrpSpPr>
          <p:grpSpPr bwMode="auto">
            <a:xfrm rot="7144366" flipH="1">
              <a:off x="3603" y="3170"/>
              <a:ext cx="154" cy="723"/>
              <a:chOff x="3246" y="2500"/>
              <a:chExt cx="154" cy="723"/>
            </a:xfrm>
          </p:grpSpPr>
          <p:sp>
            <p:nvSpPr>
              <p:cNvPr id="2065" name="Line 12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Line 13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478088" y="3122613"/>
            <a:ext cx="5243512" cy="3552825"/>
            <a:chOff x="1561" y="1967"/>
            <a:chExt cx="3303" cy="2238"/>
          </a:xfrm>
        </p:grpSpPr>
        <p:grpSp>
          <p:nvGrpSpPr>
            <p:cNvPr id="2056" name="Group 15"/>
            <p:cNvGrpSpPr>
              <a:grpSpLocks/>
            </p:cNvGrpSpPr>
            <p:nvPr/>
          </p:nvGrpSpPr>
          <p:grpSpPr bwMode="auto">
            <a:xfrm>
              <a:off x="1561" y="1967"/>
              <a:ext cx="3303" cy="2238"/>
              <a:chOff x="1561" y="2153"/>
              <a:chExt cx="3063" cy="2052"/>
            </a:xfrm>
          </p:grpSpPr>
          <p:sp>
            <p:nvSpPr>
              <p:cNvPr id="2061" name="Text Box 16"/>
              <p:cNvSpPr txBox="1">
                <a:spLocks noChangeArrowheads="1"/>
              </p:cNvSpPr>
              <p:nvPr/>
            </p:nvSpPr>
            <p:spPr bwMode="auto">
              <a:xfrm>
                <a:off x="1561" y="2969"/>
                <a:ext cx="96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chemeClr val="tx2"/>
                    </a:solidFill>
                  </a:rPr>
                  <a:t>BF</a:t>
                </a:r>
                <a:r>
                  <a:rPr lang="en-US" sz="4000" b="1" baseline="-25000">
                    <a:solidFill>
                      <a:schemeClr val="tx2"/>
                    </a:solidFill>
                  </a:rPr>
                  <a:t>3</a:t>
                </a: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2050" name="Object 17"/>
              <p:cNvGraphicFramePr>
                <a:graphicFrameLocks noChangeAspect="1"/>
              </p:cNvGraphicFramePr>
              <p:nvPr/>
            </p:nvGraphicFramePr>
            <p:xfrm>
              <a:off x="2394" y="2153"/>
              <a:ext cx="2230" cy="2052"/>
            </p:xfrm>
            <a:graphic>
              <a:graphicData uri="http://schemas.openxmlformats.org/presentationml/2006/ole">
                <p:oleObj spid="_x0000_s2050" name="Photo Editor Photo" r:id="rId4" imgW="2103302" imgH="1935238" progId="MSPhotoEd.3">
                  <p:embed/>
                </p:oleObj>
              </a:graphicData>
            </a:graphic>
          </p:graphicFrame>
        </p:grpSp>
        <p:sp>
          <p:nvSpPr>
            <p:cNvPr id="2057" name="Text Box 18"/>
            <p:cNvSpPr txBox="1">
              <a:spLocks noChangeArrowheads="1"/>
            </p:cNvSpPr>
            <p:nvPr/>
          </p:nvSpPr>
          <p:spPr bwMode="auto">
            <a:xfrm>
              <a:off x="3538" y="206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F</a:t>
              </a:r>
            </a:p>
          </p:txBody>
        </p:sp>
        <p:sp>
          <p:nvSpPr>
            <p:cNvPr id="2058" name="Text Box 19"/>
            <p:cNvSpPr txBox="1">
              <a:spLocks noChangeArrowheads="1"/>
            </p:cNvSpPr>
            <p:nvPr/>
          </p:nvSpPr>
          <p:spPr bwMode="auto">
            <a:xfrm>
              <a:off x="2571" y="3823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F</a:t>
              </a:r>
            </a:p>
          </p:txBody>
        </p:sp>
        <p:sp>
          <p:nvSpPr>
            <p:cNvPr id="2059" name="Text Box 20"/>
            <p:cNvSpPr txBox="1">
              <a:spLocks noChangeArrowheads="1"/>
            </p:cNvSpPr>
            <p:nvPr/>
          </p:nvSpPr>
          <p:spPr bwMode="auto">
            <a:xfrm>
              <a:off x="4518" y="375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F</a:t>
              </a:r>
            </a:p>
          </p:txBody>
        </p:sp>
        <p:sp>
          <p:nvSpPr>
            <p:cNvPr id="2060" name="Text Box 21"/>
            <p:cNvSpPr txBox="1">
              <a:spLocks noChangeArrowheads="1"/>
            </p:cNvSpPr>
            <p:nvPr/>
          </p:nvSpPr>
          <p:spPr bwMode="auto">
            <a:xfrm>
              <a:off x="3528" y="3211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B</a:t>
              </a:r>
            </a:p>
          </p:txBody>
        </p:sp>
      </p:grp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algn="ctr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covalent bond</a:t>
            </a:r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molecule</a:t>
            </a:r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diatomic molecule</a:t>
            </a:r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molecular compound</a:t>
            </a:r>
          </a:p>
          <a:p>
            <a:pPr eaLnBrk="1" hangingPunct="1">
              <a:defRPr/>
            </a:pPr>
            <a:r>
              <a:rPr lang="en-US" sz="4000" dirty="0" smtClean="0">
                <a:latin typeface="+mj-lt"/>
              </a:rPr>
              <a:t>molecular formula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4838" y="325438"/>
            <a:ext cx="8077200" cy="909637"/>
          </a:xfrm>
        </p:spPr>
        <p:txBody>
          <a:bodyPr/>
          <a:lstStyle/>
          <a:p>
            <a:pPr eaLnBrk="1" hangingPunct="1"/>
            <a:r>
              <a:rPr lang="en-US" sz="7200" smtClean="0">
                <a:effectLst/>
              </a:rPr>
              <a:t>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smtClean="0"/>
              <a:t>Determining Molecular Polarity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31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Polar M</a:t>
            </a:r>
            <a:r>
              <a:rPr lang="en-US" b="1" smtClean="0">
                <a:sym typeface="Symbol" pitchFamily="18" charset="2"/>
              </a:rPr>
              <a:t>olecules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Dipole moments are asymmetrical and don’t cancel 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81300" y="4868863"/>
            <a:ext cx="3754438" cy="444500"/>
            <a:chOff x="2458" y="3067"/>
            <a:chExt cx="2365" cy="280"/>
          </a:xfrm>
        </p:grpSpPr>
        <p:grpSp>
          <p:nvGrpSpPr>
            <p:cNvPr id="3090" name="Group 5"/>
            <p:cNvGrpSpPr>
              <a:grpSpLocks/>
            </p:cNvGrpSpPr>
            <p:nvPr/>
          </p:nvGrpSpPr>
          <p:grpSpPr bwMode="auto">
            <a:xfrm>
              <a:off x="2458" y="3067"/>
              <a:ext cx="907" cy="254"/>
              <a:chOff x="2458" y="3067"/>
              <a:chExt cx="907" cy="254"/>
            </a:xfrm>
          </p:grpSpPr>
          <p:sp>
            <p:nvSpPr>
              <p:cNvPr id="3094" name="Line 6"/>
              <p:cNvSpPr>
                <a:spLocks noChangeShapeType="1"/>
              </p:cNvSpPr>
              <p:nvPr/>
            </p:nvSpPr>
            <p:spPr bwMode="auto">
              <a:xfrm rot="14423557" flipV="1">
                <a:off x="2912" y="2613"/>
                <a:ext cx="0" cy="90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7"/>
              <p:cNvSpPr>
                <a:spLocks noChangeShapeType="1"/>
              </p:cNvSpPr>
              <p:nvPr/>
            </p:nvSpPr>
            <p:spPr bwMode="auto">
              <a:xfrm rot="-7176443">
                <a:off x="2532" y="3234"/>
                <a:ext cx="175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1" name="Group 8"/>
            <p:cNvGrpSpPr>
              <a:grpSpLocks/>
            </p:cNvGrpSpPr>
            <p:nvPr/>
          </p:nvGrpSpPr>
          <p:grpSpPr bwMode="auto">
            <a:xfrm>
              <a:off x="3916" y="3100"/>
              <a:ext cx="907" cy="247"/>
              <a:chOff x="3916" y="3100"/>
              <a:chExt cx="907" cy="247"/>
            </a:xfrm>
          </p:grpSpPr>
          <p:sp>
            <p:nvSpPr>
              <p:cNvPr id="3092" name="Line 9"/>
              <p:cNvSpPr>
                <a:spLocks noChangeShapeType="1"/>
              </p:cNvSpPr>
              <p:nvPr/>
            </p:nvSpPr>
            <p:spPr bwMode="auto">
              <a:xfrm rot="7180651" flipH="1" flipV="1">
                <a:off x="4370" y="2646"/>
                <a:ext cx="0" cy="907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10"/>
              <p:cNvSpPr>
                <a:spLocks noChangeShapeType="1"/>
              </p:cNvSpPr>
              <p:nvPr/>
            </p:nvSpPr>
            <p:spPr bwMode="auto">
              <a:xfrm rot="7180651" flipH="1">
                <a:off x="4574" y="3260"/>
                <a:ext cx="175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208838" y="4373563"/>
            <a:ext cx="1749425" cy="1530350"/>
            <a:chOff x="4541" y="2755"/>
            <a:chExt cx="1102" cy="964"/>
          </a:xfrm>
        </p:grpSpPr>
        <p:grpSp>
          <p:nvGrpSpPr>
            <p:cNvPr id="3086" name="Group 12"/>
            <p:cNvGrpSpPr>
              <a:grpSpLocks/>
            </p:cNvGrpSpPr>
            <p:nvPr/>
          </p:nvGrpSpPr>
          <p:grpSpPr bwMode="auto">
            <a:xfrm>
              <a:off x="4541" y="2755"/>
              <a:ext cx="151" cy="964"/>
              <a:chOff x="3673" y="2648"/>
              <a:chExt cx="160" cy="524"/>
            </a:xfrm>
          </p:grpSpPr>
          <p:sp>
            <p:nvSpPr>
              <p:cNvPr id="3088" name="Line 13"/>
              <p:cNvSpPr>
                <a:spLocks noChangeShapeType="1"/>
              </p:cNvSpPr>
              <p:nvPr/>
            </p:nvSpPr>
            <p:spPr bwMode="auto">
              <a:xfrm rot="34385" flipH="1" flipV="1">
                <a:off x="3673" y="3096"/>
                <a:ext cx="16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Line 14"/>
              <p:cNvSpPr>
                <a:spLocks noChangeShapeType="1"/>
              </p:cNvSpPr>
              <p:nvPr/>
            </p:nvSpPr>
            <p:spPr bwMode="auto">
              <a:xfrm flipV="1">
                <a:off x="3748" y="2648"/>
                <a:ext cx="0" cy="5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4716" y="2793"/>
              <a:ext cx="92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</a:rPr>
                <a:t>net</a:t>
              </a:r>
            </a:p>
            <a:p>
              <a:pPr eaLnBrk="0" hangingPunct="0"/>
              <a:r>
                <a:rPr lang="en-US" sz="2800">
                  <a:solidFill>
                    <a:schemeClr val="bg1"/>
                  </a:solidFill>
                </a:rPr>
                <a:t>dipole</a:t>
              </a:r>
            </a:p>
            <a:p>
              <a:pPr eaLnBrk="0" hangingPunct="0"/>
              <a:r>
                <a:rPr lang="en-US" sz="2800">
                  <a:solidFill>
                    <a:schemeClr val="bg1"/>
                  </a:solidFill>
                </a:rPr>
                <a:t>moment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190625" y="4152900"/>
            <a:ext cx="5995988" cy="2111375"/>
            <a:chOff x="750" y="2616"/>
            <a:chExt cx="3777" cy="1330"/>
          </a:xfrm>
        </p:grpSpPr>
        <p:grpSp>
          <p:nvGrpSpPr>
            <p:cNvPr id="3081" name="Group 17"/>
            <p:cNvGrpSpPr>
              <a:grpSpLocks/>
            </p:cNvGrpSpPr>
            <p:nvPr/>
          </p:nvGrpSpPr>
          <p:grpSpPr bwMode="auto">
            <a:xfrm>
              <a:off x="750" y="2616"/>
              <a:ext cx="3777" cy="1330"/>
              <a:chOff x="849" y="2616"/>
              <a:chExt cx="3777" cy="1330"/>
            </a:xfrm>
          </p:grpSpPr>
          <p:sp>
            <p:nvSpPr>
              <p:cNvPr id="3085" name="Text Box 18"/>
              <p:cNvSpPr txBox="1">
                <a:spLocks noChangeArrowheads="1"/>
              </p:cNvSpPr>
              <p:nvPr/>
            </p:nvSpPr>
            <p:spPr bwMode="auto">
              <a:xfrm>
                <a:off x="849" y="3065"/>
                <a:ext cx="96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chemeClr val="tx2"/>
                    </a:solidFill>
                  </a:rPr>
                  <a:t>H</a:t>
                </a:r>
                <a:r>
                  <a:rPr lang="en-US" sz="4000" b="1" baseline="-25000">
                    <a:solidFill>
                      <a:schemeClr val="tx2"/>
                    </a:solidFill>
                  </a:rPr>
                  <a:t>2</a:t>
                </a:r>
                <a:r>
                  <a:rPr lang="en-US" sz="4000" b="1">
                    <a:solidFill>
                      <a:schemeClr val="tx2"/>
                    </a:solidFill>
                  </a:rPr>
                  <a:t>O</a:t>
                </a: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3074" name="Object 19"/>
              <p:cNvGraphicFramePr>
                <a:graphicFrameLocks noChangeAspect="1"/>
              </p:cNvGraphicFramePr>
              <p:nvPr/>
            </p:nvGraphicFramePr>
            <p:xfrm>
              <a:off x="1499" y="2616"/>
              <a:ext cx="3127" cy="1330"/>
            </p:xfrm>
            <a:graphic>
              <a:graphicData uri="http://schemas.openxmlformats.org/presentationml/2006/ole">
                <p:oleObj spid="_x0000_s3074" name="Photo Editor Photo" r:id="rId4" imgW="2149026" imgH="914479" progId="MSPhotoEd.3">
                  <p:embed/>
                </p:oleObj>
              </a:graphicData>
            </a:graphic>
          </p:graphicFrame>
        </p:grpSp>
        <p:sp>
          <p:nvSpPr>
            <p:cNvPr id="3082" name="Text Box 20"/>
            <p:cNvSpPr txBox="1">
              <a:spLocks noChangeArrowheads="1"/>
            </p:cNvSpPr>
            <p:nvPr/>
          </p:nvSpPr>
          <p:spPr bwMode="auto">
            <a:xfrm>
              <a:off x="1597" y="344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H</a:t>
              </a:r>
            </a:p>
          </p:txBody>
        </p:sp>
        <p:sp>
          <p:nvSpPr>
            <p:cNvPr id="3083" name="Text Box 21"/>
            <p:cNvSpPr txBox="1">
              <a:spLocks noChangeArrowheads="1"/>
            </p:cNvSpPr>
            <p:nvPr/>
          </p:nvSpPr>
          <p:spPr bwMode="auto">
            <a:xfrm>
              <a:off x="4042" y="3487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H</a:t>
              </a:r>
            </a:p>
          </p:txBody>
        </p:sp>
        <p:sp>
          <p:nvSpPr>
            <p:cNvPr id="3084" name="Text Box 22"/>
            <p:cNvSpPr txBox="1">
              <a:spLocks noChangeArrowheads="1"/>
            </p:cNvSpPr>
            <p:nvPr/>
          </p:nvSpPr>
          <p:spPr bwMode="auto">
            <a:xfrm>
              <a:off x="2783" y="2759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O</a:t>
              </a:r>
            </a:p>
          </p:txBody>
        </p:sp>
      </p:grp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9850" y="3376613"/>
            <a:ext cx="5607050" cy="3213100"/>
            <a:chOff x="844" y="2127"/>
            <a:chExt cx="3532" cy="2024"/>
          </a:xfrm>
        </p:grpSpPr>
        <p:grpSp>
          <p:nvGrpSpPr>
            <p:cNvPr id="4121" name="Group 3"/>
            <p:cNvGrpSpPr>
              <a:grpSpLocks/>
            </p:cNvGrpSpPr>
            <p:nvPr/>
          </p:nvGrpSpPr>
          <p:grpSpPr bwMode="auto">
            <a:xfrm>
              <a:off x="844" y="2127"/>
              <a:ext cx="3532" cy="2024"/>
              <a:chOff x="1159" y="2127"/>
              <a:chExt cx="3532" cy="2024"/>
            </a:xfrm>
          </p:grpSpPr>
          <p:graphicFrame>
            <p:nvGraphicFramePr>
              <p:cNvPr id="4098" name="Object 4"/>
              <p:cNvGraphicFramePr>
                <a:graphicFrameLocks noChangeAspect="1"/>
              </p:cNvGraphicFramePr>
              <p:nvPr/>
            </p:nvGraphicFramePr>
            <p:xfrm>
              <a:off x="2167" y="2127"/>
              <a:ext cx="2524" cy="2024"/>
            </p:xfrm>
            <a:graphic>
              <a:graphicData uri="http://schemas.openxmlformats.org/presentationml/2006/ole">
                <p:oleObj spid="_x0000_s4098" name="Photo Editor Photo" r:id="rId4" imgW="2232854" imgH="1790476" progId="MSPhotoEd.3">
                  <p:embed/>
                </p:oleObj>
              </a:graphicData>
            </a:graphic>
          </p:graphicFrame>
          <p:sp>
            <p:nvSpPr>
              <p:cNvPr id="4126" name="Text Box 5"/>
              <p:cNvSpPr txBox="1">
                <a:spLocks noChangeArrowheads="1"/>
              </p:cNvSpPr>
              <p:nvPr/>
            </p:nvSpPr>
            <p:spPr bwMode="auto">
              <a:xfrm>
                <a:off x="1159" y="3050"/>
                <a:ext cx="115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chemeClr val="tx2"/>
                    </a:solidFill>
                  </a:rPr>
                  <a:t>CHCl</a:t>
                </a:r>
                <a:r>
                  <a:rPr lang="en-US" sz="4000" b="1" baseline="-25000">
                    <a:solidFill>
                      <a:schemeClr val="tx2"/>
                    </a:solidFill>
                  </a:rPr>
                  <a:t>3</a:t>
                </a: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22" name="Text Box 6"/>
            <p:cNvSpPr txBox="1">
              <a:spLocks noChangeArrowheads="1"/>
            </p:cNvSpPr>
            <p:nvPr/>
          </p:nvSpPr>
          <p:spPr bwMode="auto">
            <a:xfrm>
              <a:off x="2955" y="234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H</a:t>
              </a:r>
            </a:p>
          </p:txBody>
        </p:sp>
        <p:sp>
          <p:nvSpPr>
            <p:cNvPr id="4123" name="Text Box 7"/>
            <p:cNvSpPr txBox="1">
              <a:spLocks noChangeArrowheads="1"/>
            </p:cNvSpPr>
            <p:nvPr/>
          </p:nvSpPr>
          <p:spPr bwMode="auto">
            <a:xfrm>
              <a:off x="2023" y="3468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Cl</a:t>
              </a:r>
            </a:p>
          </p:txBody>
        </p:sp>
        <p:sp>
          <p:nvSpPr>
            <p:cNvPr id="4124" name="Text Box 8"/>
            <p:cNvSpPr txBox="1">
              <a:spLocks noChangeArrowheads="1"/>
            </p:cNvSpPr>
            <p:nvPr/>
          </p:nvSpPr>
          <p:spPr bwMode="auto">
            <a:xfrm>
              <a:off x="3865" y="3494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Cl</a:t>
              </a:r>
            </a:p>
          </p:txBody>
        </p:sp>
        <p:sp>
          <p:nvSpPr>
            <p:cNvPr id="4125" name="Text Box 9"/>
            <p:cNvSpPr txBox="1">
              <a:spLocks noChangeArrowheads="1"/>
            </p:cNvSpPr>
            <p:nvPr/>
          </p:nvSpPr>
          <p:spPr bwMode="auto">
            <a:xfrm>
              <a:off x="2862" y="3686"/>
              <a:ext cx="3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Arial Black" pitchFamily="34" charset="0"/>
                </a:rPr>
                <a:t>Cl</a:t>
              </a:r>
            </a:p>
          </p:txBody>
        </p:sp>
      </p:grp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smtClean="0"/>
              <a:t>Determining Molecular Polarity</a:t>
            </a:r>
          </a:p>
        </p:txBody>
      </p:sp>
      <p:sp>
        <p:nvSpPr>
          <p:cNvPr id="2007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160463" y="1427163"/>
            <a:ext cx="7772400" cy="1984375"/>
          </a:xfrm>
        </p:spPr>
        <p:txBody>
          <a:bodyPr/>
          <a:lstStyle/>
          <a:p>
            <a:pPr eaLnBrk="1" hangingPunct="1"/>
            <a:r>
              <a:rPr lang="en-US" b="1" smtClean="0"/>
              <a:t>Therefore, polar molecules have...</a:t>
            </a:r>
            <a:endParaRPr lang="en-US" smtClean="0"/>
          </a:p>
          <a:p>
            <a:pPr lvl="1" eaLnBrk="1" hangingPunct="1"/>
            <a:r>
              <a:rPr lang="en-US" smtClean="0"/>
              <a:t>asymmetrical shape (lone pairs) or </a:t>
            </a:r>
          </a:p>
          <a:p>
            <a:pPr lvl="1" eaLnBrk="1" hangingPunct="1"/>
            <a:r>
              <a:rPr lang="en-US" smtClean="0"/>
              <a:t>asymmetrical atoms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67138" y="5076825"/>
            <a:ext cx="2309812" cy="817563"/>
            <a:chOff x="2333" y="3206"/>
            <a:chExt cx="1578" cy="573"/>
          </a:xfrm>
        </p:grpSpPr>
        <p:grpSp>
          <p:nvGrpSpPr>
            <p:cNvPr id="4112" name="Group 13"/>
            <p:cNvGrpSpPr>
              <a:grpSpLocks/>
            </p:cNvGrpSpPr>
            <p:nvPr/>
          </p:nvGrpSpPr>
          <p:grpSpPr bwMode="auto">
            <a:xfrm rot="-6596977">
              <a:off x="2506" y="3033"/>
              <a:ext cx="175" cy="521"/>
              <a:chOff x="3246" y="2500"/>
              <a:chExt cx="154" cy="723"/>
            </a:xfrm>
          </p:grpSpPr>
          <p:sp>
            <p:nvSpPr>
              <p:cNvPr id="4119" name="Line 14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Line 15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3" name="Group 16"/>
            <p:cNvGrpSpPr>
              <a:grpSpLocks/>
            </p:cNvGrpSpPr>
            <p:nvPr/>
          </p:nvGrpSpPr>
          <p:grpSpPr bwMode="auto">
            <a:xfrm rot="6596977" flipH="1">
              <a:off x="3563" y="3060"/>
              <a:ext cx="175" cy="521"/>
              <a:chOff x="3246" y="2500"/>
              <a:chExt cx="154" cy="723"/>
            </a:xfrm>
          </p:grpSpPr>
          <p:sp>
            <p:nvSpPr>
              <p:cNvPr id="4117" name="Line 17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Line 18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4" name="Group 19"/>
            <p:cNvGrpSpPr>
              <a:grpSpLocks/>
            </p:cNvGrpSpPr>
            <p:nvPr/>
          </p:nvGrpSpPr>
          <p:grpSpPr bwMode="auto">
            <a:xfrm rot="-10562921">
              <a:off x="3010" y="3258"/>
              <a:ext cx="175" cy="521"/>
              <a:chOff x="3246" y="2500"/>
              <a:chExt cx="154" cy="723"/>
            </a:xfrm>
          </p:grpSpPr>
          <p:sp>
            <p:nvSpPr>
              <p:cNvPr id="4115" name="Line 20"/>
              <p:cNvSpPr>
                <a:spLocks noChangeShapeType="1"/>
              </p:cNvSpPr>
              <p:nvPr/>
            </p:nvSpPr>
            <p:spPr bwMode="auto">
              <a:xfrm flipV="1">
                <a:off x="3323" y="2500"/>
                <a:ext cx="0" cy="723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Line 21"/>
              <p:cNvSpPr>
                <a:spLocks noChangeShapeType="1"/>
              </p:cNvSpPr>
              <p:nvPr/>
            </p:nvSpPr>
            <p:spPr bwMode="auto">
              <a:xfrm>
                <a:off x="3246" y="3123"/>
                <a:ext cx="15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 flipV="1">
            <a:off x="5348288" y="3992563"/>
            <a:ext cx="254000" cy="939800"/>
            <a:chOff x="3673" y="2648"/>
            <a:chExt cx="160" cy="524"/>
          </a:xfrm>
        </p:grpSpPr>
        <p:sp>
          <p:nvSpPr>
            <p:cNvPr id="4110" name="Line 23"/>
            <p:cNvSpPr>
              <a:spLocks noChangeShapeType="1"/>
            </p:cNvSpPr>
            <p:nvPr/>
          </p:nvSpPr>
          <p:spPr bwMode="auto">
            <a:xfrm rot="34385" flipH="1" flipV="1">
              <a:off x="3673" y="3096"/>
              <a:ext cx="160" cy="1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24"/>
            <p:cNvSpPr>
              <a:spLocks noChangeShapeType="1"/>
            </p:cNvSpPr>
            <p:nvPr/>
          </p:nvSpPr>
          <p:spPr bwMode="auto">
            <a:xfrm flipV="1">
              <a:off x="3748" y="2648"/>
              <a:ext cx="0" cy="52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208838" y="4373563"/>
            <a:ext cx="1749425" cy="1530350"/>
            <a:chOff x="4541" y="2755"/>
            <a:chExt cx="1102" cy="964"/>
          </a:xfrm>
        </p:grpSpPr>
        <p:grpSp>
          <p:nvGrpSpPr>
            <p:cNvPr id="4106" name="Group 26"/>
            <p:cNvGrpSpPr>
              <a:grpSpLocks/>
            </p:cNvGrpSpPr>
            <p:nvPr/>
          </p:nvGrpSpPr>
          <p:grpSpPr bwMode="auto">
            <a:xfrm flipV="1">
              <a:off x="4541" y="2755"/>
              <a:ext cx="151" cy="964"/>
              <a:chOff x="3673" y="2648"/>
              <a:chExt cx="160" cy="524"/>
            </a:xfrm>
          </p:grpSpPr>
          <p:sp>
            <p:nvSpPr>
              <p:cNvPr id="4108" name="Line 27"/>
              <p:cNvSpPr>
                <a:spLocks noChangeShapeType="1"/>
              </p:cNvSpPr>
              <p:nvPr/>
            </p:nvSpPr>
            <p:spPr bwMode="auto">
              <a:xfrm rot="34385" flipH="1" flipV="1">
                <a:off x="3673" y="3096"/>
                <a:ext cx="160" cy="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Line 28"/>
              <p:cNvSpPr>
                <a:spLocks noChangeShapeType="1"/>
              </p:cNvSpPr>
              <p:nvPr/>
            </p:nvSpPr>
            <p:spPr bwMode="auto">
              <a:xfrm flipV="1">
                <a:off x="3748" y="2648"/>
                <a:ext cx="0" cy="524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7" name="Text Box 29"/>
            <p:cNvSpPr txBox="1">
              <a:spLocks noChangeArrowheads="1"/>
            </p:cNvSpPr>
            <p:nvPr/>
          </p:nvSpPr>
          <p:spPr bwMode="auto">
            <a:xfrm>
              <a:off x="4716" y="2793"/>
              <a:ext cx="92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bg1"/>
                  </a:solidFill>
                </a:rPr>
                <a:t>net</a:t>
              </a:r>
            </a:p>
            <a:p>
              <a:pPr eaLnBrk="0" hangingPunct="0"/>
              <a:r>
                <a:rPr lang="en-US" sz="2800">
                  <a:solidFill>
                    <a:schemeClr val="bg1"/>
                  </a:solidFill>
                </a:rPr>
                <a:t>dipole</a:t>
              </a:r>
            </a:p>
            <a:p>
              <a:pPr eaLnBrk="0" hangingPunct="0"/>
              <a:r>
                <a:rPr lang="en-US" sz="2800">
                  <a:solidFill>
                    <a:schemeClr val="bg1"/>
                  </a:solidFill>
                </a:rPr>
                <a:t>moment</a:t>
              </a:r>
            </a:p>
          </p:txBody>
        </p:sp>
      </p:grpSp>
      <p:sp>
        <p:nvSpPr>
          <p:cNvPr id="4105" name="Rectangle 30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Dipole Moment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0" y="3511550"/>
            <a:ext cx="203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Nonpolar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943600" y="5988050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Polar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4813" y="2454275"/>
            <a:ext cx="2035175" cy="1136650"/>
            <a:chOff x="3599" y="1326"/>
            <a:chExt cx="1282" cy="716"/>
          </a:xfrm>
        </p:grpSpPr>
        <p:sp>
          <p:nvSpPr>
            <p:cNvPr id="5172" name="Freeform 6"/>
            <p:cNvSpPr>
              <a:spLocks noChangeAspect="1"/>
            </p:cNvSpPr>
            <p:nvPr/>
          </p:nvSpPr>
          <p:spPr bwMode="auto">
            <a:xfrm rot="2536285">
              <a:off x="4349" y="1326"/>
              <a:ext cx="532" cy="704"/>
            </a:xfrm>
            <a:custGeom>
              <a:avLst/>
              <a:gdLst>
                <a:gd name="T0" fmla="*/ 269 w 400"/>
                <a:gd name="T1" fmla="*/ 939 h 528"/>
                <a:gd name="T2" fmla="*/ 15 w 400"/>
                <a:gd name="T3" fmla="*/ 256 h 528"/>
                <a:gd name="T4" fmla="*/ 354 w 400"/>
                <a:gd name="T5" fmla="*/ 0 h 528"/>
                <a:gd name="T6" fmla="*/ 693 w 400"/>
                <a:gd name="T7" fmla="*/ 256 h 528"/>
                <a:gd name="T8" fmla="*/ 439 w 400"/>
                <a:gd name="T9" fmla="*/ 939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Text Box 7"/>
            <p:cNvSpPr txBox="1">
              <a:spLocks noChangeAspect="1" noChangeArrowheads="1"/>
            </p:cNvSpPr>
            <p:nvPr/>
          </p:nvSpPr>
          <p:spPr bwMode="auto">
            <a:xfrm rot="2536285">
              <a:off x="4525" y="1392"/>
              <a:ext cx="344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  <p:sp>
          <p:nvSpPr>
            <p:cNvPr id="5174" name="Freeform 8"/>
            <p:cNvSpPr>
              <a:spLocks noChangeAspect="1"/>
            </p:cNvSpPr>
            <p:nvPr/>
          </p:nvSpPr>
          <p:spPr bwMode="auto">
            <a:xfrm rot="-2039269">
              <a:off x="3599" y="1338"/>
              <a:ext cx="533" cy="704"/>
            </a:xfrm>
            <a:custGeom>
              <a:avLst/>
              <a:gdLst>
                <a:gd name="T0" fmla="*/ 270 w 400"/>
                <a:gd name="T1" fmla="*/ 939 h 528"/>
                <a:gd name="T2" fmla="*/ 15 w 400"/>
                <a:gd name="T3" fmla="*/ 256 h 528"/>
                <a:gd name="T4" fmla="*/ 356 w 400"/>
                <a:gd name="T5" fmla="*/ 0 h 528"/>
                <a:gd name="T6" fmla="*/ 696 w 400"/>
                <a:gd name="T7" fmla="*/ 256 h 528"/>
                <a:gd name="T8" fmla="*/ 440 w 400"/>
                <a:gd name="T9" fmla="*/ 939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Text Box 9"/>
            <p:cNvSpPr txBox="1">
              <a:spLocks noChangeAspect="1" noChangeArrowheads="1"/>
            </p:cNvSpPr>
            <p:nvPr/>
          </p:nvSpPr>
          <p:spPr bwMode="auto">
            <a:xfrm rot="-2039269">
              <a:off x="3700" y="1344"/>
              <a:ext cx="345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sp>
        <p:nvSpPr>
          <p:cNvPr id="79882" name="Rectangle 10"/>
          <p:cNvSpPr>
            <a:spLocks noChangeAspect="1" noChangeArrowheads="1"/>
          </p:cNvSpPr>
          <p:nvPr/>
        </p:nvSpPr>
        <p:spPr bwMode="auto">
          <a:xfrm rot="1466637">
            <a:off x="6515100" y="4041775"/>
            <a:ext cx="1333500" cy="190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83" name="Rectangle 11"/>
          <p:cNvSpPr>
            <a:spLocks noChangeAspect="1" noChangeArrowheads="1"/>
          </p:cNvSpPr>
          <p:nvPr/>
        </p:nvSpPr>
        <p:spPr bwMode="auto">
          <a:xfrm rot="-1282237">
            <a:off x="4991100" y="4041775"/>
            <a:ext cx="1333500" cy="190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9" name="Oval 12"/>
          <p:cNvSpPr>
            <a:spLocks noChangeAspect="1" noChangeArrowheads="1"/>
          </p:cNvSpPr>
          <p:nvPr/>
        </p:nvSpPr>
        <p:spPr bwMode="auto">
          <a:xfrm>
            <a:off x="4419600" y="404177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H</a:t>
            </a:r>
          </a:p>
        </p:txBody>
      </p:sp>
      <p:sp>
        <p:nvSpPr>
          <p:cNvPr id="5130" name="Oval 13"/>
          <p:cNvSpPr>
            <a:spLocks noChangeAspect="1" noChangeArrowheads="1"/>
          </p:cNvSpPr>
          <p:nvPr/>
        </p:nvSpPr>
        <p:spPr bwMode="auto">
          <a:xfrm>
            <a:off x="7658100" y="404177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H</a:t>
            </a:r>
          </a:p>
        </p:txBody>
      </p:sp>
      <p:sp>
        <p:nvSpPr>
          <p:cNvPr id="5131" name="Oval 14"/>
          <p:cNvSpPr>
            <a:spLocks noChangeAspect="1" noChangeArrowheads="1"/>
          </p:cNvSpPr>
          <p:nvPr/>
        </p:nvSpPr>
        <p:spPr bwMode="auto">
          <a:xfrm>
            <a:off x="5943600" y="3279775"/>
            <a:ext cx="984250" cy="984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O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49863" y="4014788"/>
            <a:ext cx="2349500" cy="301625"/>
            <a:chOff x="3451" y="2309"/>
            <a:chExt cx="1480" cy="190"/>
          </a:xfrm>
        </p:grpSpPr>
        <p:grpSp>
          <p:nvGrpSpPr>
            <p:cNvPr id="5166" name="Group 16"/>
            <p:cNvGrpSpPr>
              <a:grpSpLocks/>
            </p:cNvGrpSpPr>
            <p:nvPr/>
          </p:nvGrpSpPr>
          <p:grpSpPr bwMode="auto">
            <a:xfrm>
              <a:off x="4533" y="2319"/>
              <a:ext cx="398" cy="180"/>
              <a:chOff x="4533" y="2319"/>
              <a:chExt cx="398" cy="180"/>
            </a:xfrm>
          </p:grpSpPr>
          <p:sp>
            <p:nvSpPr>
              <p:cNvPr id="5170" name="Freeform 17"/>
              <p:cNvSpPr>
                <a:spLocks noChangeAspect="1"/>
              </p:cNvSpPr>
              <p:nvPr/>
            </p:nvSpPr>
            <p:spPr bwMode="auto">
              <a:xfrm>
                <a:off x="4533" y="2319"/>
                <a:ext cx="398" cy="180"/>
              </a:xfrm>
              <a:custGeom>
                <a:avLst/>
                <a:gdLst>
                  <a:gd name="T0" fmla="*/ 0 w 159"/>
                  <a:gd name="T1" fmla="*/ 0 h 72"/>
                  <a:gd name="T2" fmla="*/ 996 w 159"/>
                  <a:gd name="T3" fmla="*/ 450 h 72"/>
                  <a:gd name="T4" fmla="*/ 0 60000 65536"/>
                  <a:gd name="T5" fmla="*/ 0 60000 65536"/>
                  <a:gd name="T6" fmla="*/ 0 w 159"/>
                  <a:gd name="T7" fmla="*/ 0 h 72"/>
                  <a:gd name="T8" fmla="*/ 159 w 159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9" h="72">
                    <a:moveTo>
                      <a:pt x="0" y="0"/>
                    </a:moveTo>
                    <a:lnTo>
                      <a:pt x="159" y="72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Freeform 18"/>
              <p:cNvSpPr>
                <a:spLocks noChangeAspect="1"/>
              </p:cNvSpPr>
              <p:nvPr/>
            </p:nvSpPr>
            <p:spPr bwMode="auto">
              <a:xfrm>
                <a:off x="4848" y="2441"/>
                <a:ext cx="27" cy="55"/>
              </a:xfrm>
              <a:custGeom>
                <a:avLst/>
                <a:gdLst>
                  <a:gd name="T0" fmla="*/ 66 w 11"/>
                  <a:gd name="T1" fmla="*/ 0 h 22"/>
                  <a:gd name="T2" fmla="*/ 0 w 11"/>
                  <a:gd name="T3" fmla="*/ 137 h 22"/>
                  <a:gd name="T4" fmla="*/ 0 60000 65536"/>
                  <a:gd name="T5" fmla="*/ 0 60000 65536"/>
                  <a:gd name="T6" fmla="*/ 0 w 11"/>
                  <a:gd name="T7" fmla="*/ 0 h 22"/>
                  <a:gd name="T8" fmla="*/ 11 w 11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22">
                    <a:moveTo>
                      <a:pt x="11" y="0"/>
                    </a:move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7" name="Group 19"/>
            <p:cNvGrpSpPr>
              <a:grpSpLocks/>
            </p:cNvGrpSpPr>
            <p:nvPr/>
          </p:nvGrpSpPr>
          <p:grpSpPr bwMode="auto">
            <a:xfrm>
              <a:off x="3451" y="2309"/>
              <a:ext cx="427" cy="187"/>
              <a:chOff x="3451" y="2309"/>
              <a:chExt cx="427" cy="187"/>
            </a:xfrm>
          </p:grpSpPr>
          <p:sp>
            <p:nvSpPr>
              <p:cNvPr id="5168" name="Freeform 20"/>
              <p:cNvSpPr>
                <a:spLocks noChangeAspect="1"/>
              </p:cNvSpPr>
              <p:nvPr/>
            </p:nvSpPr>
            <p:spPr bwMode="auto">
              <a:xfrm>
                <a:off x="3451" y="2309"/>
                <a:ext cx="427" cy="172"/>
              </a:xfrm>
              <a:custGeom>
                <a:avLst/>
                <a:gdLst>
                  <a:gd name="T0" fmla="*/ 1066 w 171"/>
                  <a:gd name="T1" fmla="*/ 0 h 69"/>
                  <a:gd name="T2" fmla="*/ 0 w 171"/>
                  <a:gd name="T3" fmla="*/ 429 h 69"/>
                  <a:gd name="T4" fmla="*/ 0 60000 65536"/>
                  <a:gd name="T5" fmla="*/ 0 60000 65536"/>
                  <a:gd name="T6" fmla="*/ 0 w 171"/>
                  <a:gd name="T7" fmla="*/ 0 h 69"/>
                  <a:gd name="T8" fmla="*/ 171 w 171"/>
                  <a:gd name="T9" fmla="*/ 69 h 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1" h="69">
                    <a:moveTo>
                      <a:pt x="171" y="0"/>
                    </a:moveTo>
                    <a:lnTo>
                      <a:pt x="0" y="69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21"/>
              <p:cNvSpPr>
                <a:spLocks noChangeAspect="1"/>
              </p:cNvSpPr>
              <p:nvPr/>
            </p:nvSpPr>
            <p:spPr bwMode="auto">
              <a:xfrm>
                <a:off x="3474" y="2429"/>
                <a:ext cx="30" cy="67"/>
              </a:xfrm>
              <a:custGeom>
                <a:avLst/>
                <a:gdLst>
                  <a:gd name="T0" fmla="*/ 75 w 12"/>
                  <a:gd name="T1" fmla="*/ 166 h 27"/>
                  <a:gd name="T2" fmla="*/ 0 w 12"/>
                  <a:gd name="T3" fmla="*/ 0 h 27"/>
                  <a:gd name="T4" fmla="*/ 0 60000 65536"/>
                  <a:gd name="T5" fmla="*/ 0 60000 65536"/>
                  <a:gd name="T6" fmla="*/ 0 w 12"/>
                  <a:gd name="T7" fmla="*/ 0 h 27"/>
                  <a:gd name="T8" fmla="*/ 12 w 12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27">
                    <a:moveTo>
                      <a:pt x="12" y="2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9894" name="Rectangle 22"/>
          <p:cNvSpPr>
            <a:spLocks noChangeAspect="1" noChangeArrowheads="1"/>
          </p:cNvSpPr>
          <p:nvPr/>
        </p:nvSpPr>
        <p:spPr bwMode="auto">
          <a:xfrm>
            <a:off x="2692400" y="2230438"/>
            <a:ext cx="1422400" cy="2111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895" name="Rectangle 23"/>
          <p:cNvSpPr>
            <a:spLocks noChangeAspect="1" noChangeArrowheads="1"/>
          </p:cNvSpPr>
          <p:nvPr/>
        </p:nvSpPr>
        <p:spPr bwMode="auto">
          <a:xfrm>
            <a:off x="939800" y="2251075"/>
            <a:ext cx="1422400" cy="2111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5" name="Oval 24"/>
          <p:cNvSpPr>
            <a:spLocks noChangeAspect="1" noChangeArrowheads="1"/>
          </p:cNvSpPr>
          <p:nvPr/>
        </p:nvSpPr>
        <p:spPr bwMode="auto">
          <a:xfrm>
            <a:off x="1892300" y="1905000"/>
            <a:ext cx="984250" cy="984250"/>
          </a:xfrm>
          <a:prstGeom prst="ellipse">
            <a:avLst/>
          </a:prstGeom>
          <a:gradFill rotWithShape="1">
            <a:gsLst>
              <a:gs pos="0">
                <a:srgbClr val="1C1C1C"/>
              </a:gs>
              <a:gs pos="100000">
                <a:srgbClr val="292929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982913" y="2293938"/>
            <a:ext cx="674687" cy="123825"/>
            <a:chOff x="732" y="1445"/>
            <a:chExt cx="425" cy="78"/>
          </a:xfrm>
        </p:grpSpPr>
        <p:sp>
          <p:nvSpPr>
            <p:cNvPr id="5164" name="Freeform 26"/>
            <p:cNvSpPr>
              <a:spLocks noChangeAspect="1"/>
            </p:cNvSpPr>
            <p:nvPr/>
          </p:nvSpPr>
          <p:spPr bwMode="auto">
            <a:xfrm>
              <a:off x="732" y="1483"/>
              <a:ext cx="425" cy="2"/>
            </a:xfrm>
            <a:custGeom>
              <a:avLst/>
              <a:gdLst>
                <a:gd name="T0" fmla="*/ 0 w 170"/>
                <a:gd name="T1" fmla="*/ 0 h 1"/>
                <a:gd name="T2" fmla="*/ 1062 w 170"/>
                <a:gd name="T3" fmla="*/ 4 h 1"/>
                <a:gd name="T4" fmla="*/ 0 60000 65536"/>
                <a:gd name="T5" fmla="*/ 0 60000 65536"/>
                <a:gd name="T6" fmla="*/ 0 w 170"/>
                <a:gd name="T7" fmla="*/ 0 h 1"/>
                <a:gd name="T8" fmla="*/ 170 w 17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0" h="1">
                  <a:moveTo>
                    <a:pt x="0" y="0"/>
                  </a:moveTo>
                  <a:lnTo>
                    <a:pt x="170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27"/>
            <p:cNvSpPr>
              <a:spLocks noChangeAspect="1"/>
            </p:cNvSpPr>
            <p:nvPr/>
          </p:nvSpPr>
          <p:spPr bwMode="auto">
            <a:xfrm>
              <a:off x="810" y="1445"/>
              <a:ext cx="2" cy="78"/>
            </a:xfrm>
            <a:custGeom>
              <a:avLst/>
              <a:gdLst>
                <a:gd name="T0" fmla="*/ 2 w 2"/>
                <a:gd name="T1" fmla="*/ 0 h 78"/>
                <a:gd name="T2" fmla="*/ 0 w 2"/>
                <a:gd name="T3" fmla="*/ 78 h 78"/>
                <a:gd name="T4" fmla="*/ 0 60000 65536"/>
                <a:gd name="T5" fmla="*/ 0 60000 65536"/>
                <a:gd name="T6" fmla="*/ 0 w 2"/>
                <a:gd name="T7" fmla="*/ 0 h 78"/>
                <a:gd name="T8" fmla="*/ 2 w 2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78">
                  <a:moveTo>
                    <a:pt x="2" y="0"/>
                  </a:moveTo>
                  <a:lnTo>
                    <a:pt x="0" y="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7" name="Oval 28"/>
          <p:cNvSpPr>
            <a:spLocks noChangeAspect="1" noChangeArrowheads="1"/>
          </p:cNvSpPr>
          <p:nvPr/>
        </p:nvSpPr>
        <p:spPr bwMode="auto">
          <a:xfrm>
            <a:off x="3810000" y="1984375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O</a:t>
            </a:r>
          </a:p>
        </p:txBody>
      </p:sp>
      <p:sp>
        <p:nvSpPr>
          <p:cNvPr id="5138" name="Oval 29"/>
          <p:cNvSpPr>
            <a:spLocks noChangeAspect="1" noChangeArrowheads="1"/>
          </p:cNvSpPr>
          <p:nvPr/>
        </p:nvSpPr>
        <p:spPr bwMode="auto">
          <a:xfrm>
            <a:off x="304800" y="1984375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O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152525" y="2289175"/>
            <a:ext cx="676275" cy="122238"/>
            <a:chOff x="1880" y="1442"/>
            <a:chExt cx="426" cy="77"/>
          </a:xfrm>
        </p:grpSpPr>
        <p:sp>
          <p:nvSpPr>
            <p:cNvPr id="5162" name="Freeform 31"/>
            <p:cNvSpPr>
              <a:spLocks noChangeAspect="1"/>
            </p:cNvSpPr>
            <p:nvPr/>
          </p:nvSpPr>
          <p:spPr bwMode="auto">
            <a:xfrm>
              <a:off x="1880" y="1478"/>
              <a:ext cx="426" cy="2"/>
            </a:xfrm>
            <a:custGeom>
              <a:avLst/>
              <a:gdLst>
                <a:gd name="T0" fmla="*/ 0 w 426"/>
                <a:gd name="T1" fmla="*/ 0 h 2"/>
                <a:gd name="T2" fmla="*/ 426 w 426"/>
                <a:gd name="T3" fmla="*/ 2 h 2"/>
                <a:gd name="T4" fmla="*/ 0 60000 65536"/>
                <a:gd name="T5" fmla="*/ 0 60000 65536"/>
                <a:gd name="T6" fmla="*/ 0 w 426"/>
                <a:gd name="T7" fmla="*/ 0 h 2"/>
                <a:gd name="T8" fmla="*/ 426 w 426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6" h="2">
                  <a:moveTo>
                    <a:pt x="0" y="0"/>
                  </a:moveTo>
                  <a:lnTo>
                    <a:pt x="426" y="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32"/>
            <p:cNvSpPr>
              <a:spLocks noChangeAspect="1"/>
            </p:cNvSpPr>
            <p:nvPr/>
          </p:nvSpPr>
          <p:spPr bwMode="auto">
            <a:xfrm>
              <a:off x="2207" y="1442"/>
              <a:ext cx="1" cy="77"/>
            </a:xfrm>
            <a:custGeom>
              <a:avLst/>
              <a:gdLst>
                <a:gd name="T0" fmla="*/ 1 w 1"/>
                <a:gd name="T1" fmla="*/ 0 h 77"/>
                <a:gd name="T2" fmla="*/ 0 w 1"/>
                <a:gd name="T3" fmla="*/ 77 h 77"/>
                <a:gd name="T4" fmla="*/ 0 60000 65536"/>
                <a:gd name="T5" fmla="*/ 0 60000 65536"/>
                <a:gd name="T6" fmla="*/ 0 w 1"/>
                <a:gd name="T7" fmla="*/ 0 h 77"/>
                <a:gd name="T8" fmla="*/ 1 w 1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7">
                  <a:moveTo>
                    <a:pt x="1" y="0"/>
                  </a:moveTo>
                  <a:lnTo>
                    <a:pt x="0" y="7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524000" y="1447800"/>
            <a:ext cx="1828800" cy="914400"/>
            <a:chOff x="960" y="912"/>
            <a:chExt cx="1152" cy="576"/>
          </a:xfrm>
        </p:grpSpPr>
        <p:sp>
          <p:nvSpPr>
            <p:cNvPr id="5159" name="Text Box 34"/>
            <p:cNvSpPr txBox="1">
              <a:spLocks noChangeArrowheads="1"/>
            </p:cNvSpPr>
            <p:nvPr/>
          </p:nvSpPr>
          <p:spPr bwMode="auto">
            <a:xfrm>
              <a:off x="1094" y="912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Bond dipoles</a:t>
              </a:r>
            </a:p>
          </p:txBody>
        </p:sp>
        <p:sp>
          <p:nvSpPr>
            <p:cNvPr id="5160" name="Freeform 35"/>
            <p:cNvSpPr>
              <a:spLocks/>
            </p:cNvSpPr>
            <p:nvPr/>
          </p:nvSpPr>
          <p:spPr bwMode="auto">
            <a:xfrm>
              <a:off x="960" y="1140"/>
              <a:ext cx="264" cy="348"/>
            </a:xfrm>
            <a:custGeom>
              <a:avLst/>
              <a:gdLst>
                <a:gd name="T0" fmla="*/ 264 w 264"/>
                <a:gd name="T1" fmla="*/ 0 h 348"/>
                <a:gd name="T2" fmla="*/ 0 w 264"/>
                <a:gd name="T3" fmla="*/ 348 h 348"/>
                <a:gd name="T4" fmla="*/ 0 60000 65536"/>
                <a:gd name="T5" fmla="*/ 0 60000 65536"/>
                <a:gd name="T6" fmla="*/ 0 w 264"/>
                <a:gd name="T7" fmla="*/ 0 h 348"/>
                <a:gd name="T8" fmla="*/ 264 w 264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348">
                  <a:moveTo>
                    <a:pt x="264" y="0"/>
                  </a:moveTo>
                  <a:lnTo>
                    <a:pt x="0" y="3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36"/>
            <p:cNvSpPr>
              <a:spLocks noChangeShapeType="1"/>
            </p:cNvSpPr>
            <p:nvPr/>
          </p:nvSpPr>
          <p:spPr bwMode="auto">
            <a:xfrm>
              <a:off x="1872" y="115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990600" y="2986088"/>
            <a:ext cx="285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Overall dipole moment = 0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562600" y="3397250"/>
            <a:ext cx="3181350" cy="762000"/>
            <a:chOff x="3648" y="1920"/>
            <a:chExt cx="2004" cy="480"/>
          </a:xfrm>
        </p:grpSpPr>
        <p:sp>
          <p:nvSpPr>
            <p:cNvPr id="5155" name="Text Box 39"/>
            <p:cNvSpPr txBox="1">
              <a:spLocks noChangeArrowheads="1"/>
            </p:cNvSpPr>
            <p:nvPr/>
          </p:nvSpPr>
          <p:spPr bwMode="auto">
            <a:xfrm>
              <a:off x="4704" y="1920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Bond dipoles</a:t>
              </a:r>
            </a:p>
          </p:txBody>
        </p:sp>
        <p:grpSp>
          <p:nvGrpSpPr>
            <p:cNvPr id="5156" name="Group 40"/>
            <p:cNvGrpSpPr>
              <a:grpSpLocks/>
            </p:cNvGrpSpPr>
            <p:nvPr/>
          </p:nvGrpSpPr>
          <p:grpSpPr bwMode="auto">
            <a:xfrm>
              <a:off x="3648" y="2112"/>
              <a:ext cx="1248" cy="288"/>
              <a:chOff x="3648" y="2112"/>
              <a:chExt cx="1248" cy="288"/>
            </a:xfrm>
          </p:grpSpPr>
          <p:sp>
            <p:nvSpPr>
              <p:cNvPr id="5157" name="Line 41"/>
              <p:cNvSpPr>
                <a:spLocks noChangeShapeType="1"/>
              </p:cNvSpPr>
              <p:nvPr/>
            </p:nvSpPr>
            <p:spPr bwMode="auto">
              <a:xfrm flipH="1">
                <a:off x="3648" y="2112"/>
                <a:ext cx="12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Line 42"/>
              <p:cNvSpPr>
                <a:spLocks noChangeShapeType="1"/>
              </p:cNvSpPr>
              <p:nvPr/>
            </p:nvSpPr>
            <p:spPr bwMode="auto">
              <a:xfrm flipH="1">
                <a:off x="4752" y="2112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6400800" y="4464050"/>
            <a:ext cx="152400" cy="990600"/>
            <a:chOff x="4176" y="2592"/>
            <a:chExt cx="96" cy="624"/>
          </a:xfrm>
        </p:grpSpPr>
        <p:sp>
          <p:nvSpPr>
            <p:cNvPr id="5153" name="Line 44"/>
            <p:cNvSpPr>
              <a:spLocks noChangeShapeType="1"/>
            </p:cNvSpPr>
            <p:nvPr/>
          </p:nvSpPr>
          <p:spPr bwMode="auto">
            <a:xfrm flipV="1">
              <a:off x="4224" y="2592"/>
              <a:ext cx="0" cy="62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45"/>
            <p:cNvSpPr>
              <a:spLocks noChangeShapeType="1"/>
            </p:cNvSpPr>
            <p:nvPr/>
          </p:nvSpPr>
          <p:spPr bwMode="auto">
            <a:xfrm>
              <a:off x="4176" y="3120"/>
              <a:ext cx="9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5226050" y="560705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Overall dipole moment</a:t>
            </a:r>
          </a:p>
        </p:txBody>
      </p:sp>
      <p:sp>
        <p:nvSpPr>
          <p:cNvPr id="5145" name="Text Box 47"/>
          <p:cNvSpPr txBox="1">
            <a:spLocks noChangeArrowheads="1"/>
          </p:cNvSpPr>
          <p:nvPr/>
        </p:nvSpPr>
        <p:spPr bwMode="auto">
          <a:xfrm>
            <a:off x="533400" y="4406900"/>
            <a:ext cx="34401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overall dipole moment of a molecule</a:t>
            </a:r>
          </a:p>
          <a:p>
            <a:r>
              <a:rPr lang="en-US" sz="1400"/>
              <a:t>is the sum of its bond dipoles.  In CO</a:t>
            </a:r>
            <a:r>
              <a:rPr lang="en-US" sz="1400" baseline="-25000"/>
              <a:t>2</a:t>
            </a:r>
            <a:r>
              <a:rPr lang="en-US" sz="1400"/>
              <a:t> the</a:t>
            </a:r>
          </a:p>
          <a:p>
            <a:r>
              <a:rPr lang="en-US" sz="1400"/>
              <a:t>bond dipoles are equal in magnitude but</a:t>
            </a:r>
          </a:p>
          <a:p>
            <a:r>
              <a:rPr lang="en-US" sz="1400"/>
              <a:t>exactly opposite each other.  The overall </a:t>
            </a:r>
          </a:p>
          <a:p>
            <a:r>
              <a:rPr lang="en-US" sz="1400"/>
              <a:t>dipole moment is zero. </a:t>
            </a:r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5105400" y="1495425"/>
            <a:ext cx="3590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 H</a:t>
            </a:r>
            <a:r>
              <a:rPr lang="en-US" sz="1400" baseline="-25000"/>
              <a:t>2</a:t>
            </a:r>
            <a:r>
              <a:rPr lang="en-US" sz="1400"/>
              <a:t>O the bond dipoles are also equal in</a:t>
            </a:r>
          </a:p>
          <a:p>
            <a:r>
              <a:rPr lang="en-US" sz="1400"/>
              <a:t>magnitude but do not exactly oppose each</a:t>
            </a:r>
          </a:p>
          <a:p>
            <a:r>
              <a:rPr lang="en-US" sz="1400"/>
              <a:t>other.  The molecule has a nonzero overall </a:t>
            </a:r>
          </a:p>
          <a:p>
            <a:r>
              <a:rPr lang="en-US" sz="1400"/>
              <a:t>dipole moment. </a:t>
            </a: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09600" y="5791200"/>
            <a:ext cx="3552825" cy="609600"/>
            <a:chOff x="384" y="3648"/>
            <a:chExt cx="2238" cy="384"/>
          </a:xfrm>
        </p:grpSpPr>
        <p:graphicFrame>
          <p:nvGraphicFramePr>
            <p:cNvPr id="5122" name="Object 50"/>
            <p:cNvGraphicFramePr>
              <a:graphicFrameLocks noChangeAspect="1"/>
            </p:cNvGraphicFramePr>
            <p:nvPr/>
          </p:nvGraphicFramePr>
          <p:xfrm>
            <a:off x="384" y="3648"/>
            <a:ext cx="888" cy="384"/>
          </p:xfrm>
          <a:graphic>
            <a:graphicData uri="http://schemas.openxmlformats.org/presentationml/2006/ole">
              <p:oleObj spid="_x0000_s5122" name="Equation" r:id="rId4" imgW="1409400" imgH="609480" progId="Equation.3">
                <p:embed/>
              </p:oleObj>
            </a:graphicData>
          </a:graphic>
        </p:graphicFrame>
        <p:sp>
          <p:nvSpPr>
            <p:cNvPr id="5152" name="Text Box 51"/>
            <p:cNvSpPr txBox="1">
              <a:spLocks noChangeArrowheads="1"/>
            </p:cNvSpPr>
            <p:nvPr/>
          </p:nvSpPr>
          <p:spPr bwMode="auto">
            <a:xfrm>
              <a:off x="1570" y="3719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Coulomb’s law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530225" y="5715000"/>
            <a:ext cx="3948113" cy="641350"/>
            <a:chOff x="334" y="3600"/>
            <a:chExt cx="2487" cy="404"/>
          </a:xfrm>
        </p:grpSpPr>
        <p:sp>
          <p:nvSpPr>
            <p:cNvPr id="5150" name="Text Box 53"/>
            <p:cNvSpPr txBox="1">
              <a:spLocks noChangeArrowheads="1"/>
            </p:cNvSpPr>
            <p:nvPr/>
          </p:nvSpPr>
          <p:spPr bwMode="auto">
            <a:xfrm>
              <a:off x="334" y="3600"/>
              <a:ext cx="101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latin typeface="Symbol" pitchFamily="18" charset="2"/>
                </a:rPr>
                <a:t>m</a:t>
              </a:r>
              <a:r>
                <a:rPr lang="en-US" sz="3600"/>
                <a:t> = Q r</a:t>
              </a:r>
            </a:p>
          </p:txBody>
        </p:sp>
        <p:sp>
          <p:nvSpPr>
            <p:cNvPr id="5151" name="Text Box 54"/>
            <p:cNvSpPr txBox="1">
              <a:spLocks noChangeArrowheads="1"/>
            </p:cNvSpPr>
            <p:nvPr/>
          </p:nvSpPr>
          <p:spPr bwMode="auto">
            <a:xfrm>
              <a:off x="1574" y="3705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Dipole moment, </a:t>
              </a:r>
              <a:r>
                <a:rPr lang="en-US">
                  <a:latin typeface="Symbol" pitchFamily="18" charset="2"/>
                </a:rPr>
                <a:t>m</a:t>
              </a:r>
            </a:p>
          </p:txBody>
        </p:sp>
      </p:grpSp>
      <p:sp>
        <p:nvSpPr>
          <p:cNvPr id="5149" name="Rectangle 55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315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909" grpId="0"/>
      <p:bldP spid="79918" grpId="0"/>
      <p:bldP spid="799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>
            <a:off x="7162800" y="2362200"/>
            <a:ext cx="1371600" cy="457200"/>
          </a:xfrm>
          <a:custGeom>
            <a:avLst/>
            <a:gdLst/>
            <a:ahLst/>
            <a:cxnLst>
              <a:cxn ang="0">
                <a:pos x="48" y="144"/>
              </a:cxn>
              <a:cxn ang="0">
                <a:pos x="624" y="288"/>
              </a:cxn>
              <a:cxn ang="0">
                <a:pos x="864" y="0"/>
              </a:cxn>
              <a:cxn ang="0">
                <a:pos x="0" y="144"/>
              </a:cxn>
            </a:cxnLst>
            <a:rect l="0" t="0" r="r" b="b"/>
            <a:pathLst>
              <a:path w="864" h="288">
                <a:moveTo>
                  <a:pt x="48" y="144"/>
                </a:moveTo>
                <a:lnTo>
                  <a:pt x="624" y="288"/>
                </a:lnTo>
                <a:lnTo>
                  <a:pt x="864" y="0"/>
                </a:lnTo>
                <a:lnTo>
                  <a:pt x="0" y="144"/>
                </a:lnTo>
              </a:path>
            </a:pathLst>
          </a:custGeom>
          <a:gradFill rotWithShape="1">
            <a:gsLst>
              <a:gs pos="0">
                <a:schemeClr val="bg2">
                  <a:alpha val="48000"/>
                </a:schemeClr>
              </a:gs>
              <a:gs pos="50000">
                <a:schemeClr val="bg2">
                  <a:gamma/>
                  <a:tint val="82353"/>
                  <a:invGamma/>
                </a:schemeClr>
              </a:gs>
              <a:gs pos="100000">
                <a:schemeClr val="bg2">
                  <a:alpha val="48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 rot="2536285">
            <a:off x="3624263" y="1600200"/>
            <a:ext cx="338137" cy="609600"/>
            <a:chOff x="4788" y="768"/>
            <a:chExt cx="300" cy="540"/>
          </a:xfrm>
        </p:grpSpPr>
        <p:sp>
          <p:nvSpPr>
            <p:cNvPr id="46196" name="Freeform 4"/>
            <p:cNvSpPr>
              <a:spLocks noChangeAspect="1"/>
            </p:cNvSpPr>
            <p:nvPr/>
          </p:nvSpPr>
          <p:spPr bwMode="auto">
            <a:xfrm>
              <a:off x="4788" y="912"/>
              <a:ext cx="300" cy="396"/>
            </a:xfrm>
            <a:custGeom>
              <a:avLst/>
              <a:gdLst>
                <a:gd name="T0" fmla="*/ 85 w 400"/>
                <a:gd name="T1" fmla="*/ 297 h 528"/>
                <a:gd name="T2" fmla="*/ 5 w 400"/>
                <a:gd name="T3" fmla="*/ 81 h 528"/>
                <a:gd name="T4" fmla="*/ 113 w 400"/>
                <a:gd name="T5" fmla="*/ 0 h 528"/>
                <a:gd name="T6" fmla="*/ 221 w 400"/>
                <a:gd name="T7" fmla="*/ 81 h 528"/>
                <a:gd name="T8" fmla="*/ 140 w 400"/>
                <a:gd name="T9" fmla="*/ 29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Text Box 5"/>
            <p:cNvSpPr txBox="1">
              <a:spLocks noChangeAspect="1" noChangeArrowheads="1"/>
            </p:cNvSpPr>
            <p:nvPr/>
          </p:nvSpPr>
          <p:spPr bwMode="auto">
            <a:xfrm>
              <a:off x="4844" y="768"/>
              <a:ext cx="19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 rot="-2039269">
            <a:off x="3048000" y="1600200"/>
            <a:ext cx="338138" cy="609600"/>
            <a:chOff x="4788" y="768"/>
            <a:chExt cx="300" cy="540"/>
          </a:xfrm>
        </p:grpSpPr>
        <p:sp>
          <p:nvSpPr>
            <p:cNvPr id="46194" name="Freeform 7"/>
            <p:cNvSpPr>
              <a:spLocks noChangeAspect="1"/>
            </p:cNvSpPr>
            <p:nvPr/>
          </p:nvSpPr>
          <p:spPr bwMode="auto">
            <a:xfrm>
              <a:off x="4788" y="912"/>
              <a:ext cx="300" cy="396"/>
            </a:xfrm>
            <a:custGeom>
              <a:avLst/>
              <a:gdLst>
                <a:gd name="T0" fmla="*/ 85 w 400"/>
                <a:gd name="T1" fmla="*/ 297 h 528"/>
                <a:gd name="T2" fmla="*/ 5 w 400"/>
                <a:gd name="T3" fmla="*/ 81 h 528"/>
                <a:gd name="T4" fmla="*/ 113 w 400"/>
                <a:gd name="T5" fmla="*/ 0 h 528"/>
                <a:gd name="T6" fmla="*/ 221 w 400"/>
                <a:gd name="T7" fmla="*/ 81 h 528"/>
                <a:gd name="T8" fmla="*/ 140 w 400"/>
                <a:gd name="T9" fmla="*/ 29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528"/>
                <a:gd name="T17" fmla="*/ 400 w 400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528">
                  <a:moveTo>
                    <a:pt x="152" y="528"/>
                  </a:moveTo>
                  <a:cubicBezTo>
                    <a:pt x="76" y="380"/>
                    <a:pt x="0" y="232"/>
                    <a:pt x="8" y="144"/>
                  </a:cubicBezTo>
                  <a:cubicBezTo>
                    <a:pt x="16" y="56"/>
                    <a:pt x="136" y="0"/>
                    <a:pt x="200" y="0"/>
                  </a:cubicBezTo>
                  <a:cubicBezTo>
                    <a:pt x="264" y="0"/>
                    <a:pt x="384" y="56"/>
                    <a:pt x="392" y="144"/>
                  </a:cubicBezTo>
                  <a:cubicBezTo>
                    <a:pt x="400" y="232"/>
                    <a:pt x="324" y="380"/>
                    <a:pt x="2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Text Box 8"/>
            <p:cNvSpPr txBox="1">
              <a:spLocks noChangeAspect="1" noChangeArrowheads="1"/>
            </p:cNvSpPr>
            <p:nvPr/>
          </p:nvSpPr>
          <p:spPr bwMode="auto">
            <a:xfrm>
              <a:off x="4844" y="768"/>
              <a:ext cx="19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..</a:t>
              </a:r>
            </a:p>
          </p:txBody>
        </p:sp>
      </p:grpSp>
      <p:sp>
        <p:nvSpPr>
          <p:cNvPr id="46085" name="Freeform 9"/>
          <p:cNvSpPr>
            <a:spLocks noChangeAspect="1"/>
          </p:cNvSpPr>
          <p:nvPr/>
        </p:nvSpPr>
        <p:spPr bwMode="auto">
          <a:xfrm>
            <a:off x="7600950" y="1447800"/>
            <a:ext cx="476250" cy="628650"/>
          </a:xfrm>
          <a:custGeom>
            <a:avLst/>
            <a:gdLst>
              <a:gd name="T0" fmla="*/ 215473368 w 400"/>
              <a:gd name="T1" fmla="*/ 748486358 h 528"/>
              <a:gd name="T2" fmla="*/ 11340704 w 400"/>
              <a:gd name="T3" fmla="*/ 204132636 h 528"/>
              <a:gd name="T4" fmla="*/ 283517566 w 400"/>
              <a:gd name="T5" fmla="*/ 0 h 528"/>
              <a:gd name="T6" fmla="*/ 555694432 w 400"/>
              <a:gd name="T7" fmla="*/ 204132636 h 528"/>
              <a:gd name="T8" fmla="*/ 351561838 w 400"/>
              <a:gd name="T9" fmla="*/ 74848635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"/>
              <a:gd name="T16" fmla="*/ 0 h 528"/>
              <a:gd name="T17" fmla="*/ 400 w 400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" h="528">
                <a:moveTo>
                  <a:pt x="152" y="528"/>
                </a:moveTo>
                <a:cubicBezTo>
                  <a:pt x="76" y="380"/>
                  <a:pt x="0" y="232"/>
                  <a:pt x="8" y="144"/>
                </a:cubicBezTo>
                <a:cubicBezTo>
                  <a:pt x="16" y="56"/>
                  <a:pt x="136" y="0"/>
                  <a:pt x="200" y="0"/>
                </a:cubicBezTo>
                <a:cubicBezTo>
                  <a:pt x="264" y="0"/>
                  <a:pt x="384" y="56"/>
                  <a:pt x="392" y="144"/>
                </a:cubicBezTo>
                <a:cubicBezTo>
                  <a:pt x="400" y="232"/>
                  <a:pt x="324" y="380"/>
                  <a:pt x="2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Text Box 10"/>
          <p:cNvSpPr txBox="1">
            <a:spLocks noChangeAspect="1" noChangeArrowheads="1"/>
          </p:cNvSpPr>
          <p:nvPr/>
        </p:nvSpPr>
        <p:spPr bwMode="auto">
          <a:xfrm>
            <a:off x="7693025" y="1317625"/>
            <a:ext cx="3079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000" b="1">
                <a:solidFill>
                  <a:srgbClr val="FF0000"/>
                </a:solidFill>
              </a:rPr>
              <a:t>..</a:t>
            </a:r>
          </a:p>
        </p:txBody>
      </p:sp>
      <p:sp>
        <p:nvSpPr>
          <p:cNvPr id="460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Polar Bonds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977900" y="2438400"/>
            <a:ext cx="609600" cy="904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9" name="Oval 13"/>
          <p:cNvSpPr>
            <a:spLocks noChangeArrowheads="1"/>
          </p:cNvSpPr>
          <p:nvPr/>
        </p:nvSpPr>
        <p:spPr bwMode="auto">
          <a:xfrm>
            <a:off x="749300" y="2376488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6090" name="Oval 14"/>
          <p:cNvSpPr>
            <a:spLocks noChangeAspect="1" noChangeArrowheads="1"/>
          </p:cNvSpPr>
          <p:nvPr/>
        </p:nvSpPr>
        <p:spPr bwMode="auto">
          <a:xfrm>
            <a:off x="1358900" y="2300288"/>
            <a:ext cx="393700" cy="393700"/>
          </a:xfrm>
          <a:prstGeom prst="ellipse">
            <a:avLst/>
          </a:prstGeom>
          <a:solidFill>
            <a:srgbClr val="83E1B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838200" y="29098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Polar</a:t>
            </a:r>
          </a:p>
        </p:txBody>
      </p:sp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533400" y="6415088"/>
            <a:ext cx="829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 molecule has a zero </a:t>
            </a:r>
            <a:r>
              <a:rPr lang="en-US" i="1">
                <a:solidFill>
                  <a:schemeClr val="tx2"/>
                </a:solidFill>
              </a:rPr>
              <a:t>dipole moment</a:t>
            </a:r>
            <a:r>
              <a:rPr lang="en-US">
                <a:solidFill>
                  <a:schemeClr val="tx2"/>
                </a:solidFill>
              </a:rPr>
              <a:t> because their dipoles cancel one another.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 rot="1466637">
            <a:off x="3505200" y="2376488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 rot="-1282237">
            <a:off x="2895600" y="2376488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95" name="Oval 19"/>
          <p:cNvSpPr>
            <a:spLocks noChangeArrowheads="1"/>
          </p:cNvSpPr>
          <p:nvPr/>
        </p:nvSpPr>
        <p:spPr bwMode="auto">
          <a:xfrm>
            <a:off x="2667000" y="237648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6096" name="Oval 20"/>
          <p:cNvSpPr>
            <a:spLocks noChangeArrowheads="1"/>
          </p:cNvSpPr>
          <p:nvPr/>
        </p:nvSpPr>
        <p:spPr bwMode="auto">
          <a:xfrm>
            <a:off x="3962400" y="237648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6097" name="Oval 21"/>
          <p:cNvSpPr>
            <a:spLocks noChangeAspect="1" noChangeArrowheads="1"/>
          </p:cNvSpPr>
          <p:nvPr/>
        </p:nvSpPr>
        <p:spPr bwMode="auto">
          <a:xfrm>
            <a:off x="3276600" y="2071688"/>
            <a:ext cx="393700" cy="3937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</a:t>
            </a: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3155950" y="29098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Polar</a:t>
            </a:r>
          </a:p>
        </p:txBody>
      </p:sp>
      <p:sp>
        <p:nvSpPr>
          <p:cNvPr id="80919" name="Rectangle 23"/>
          <p:cNvSpPr>
            <a:spLocks noChangeArrowheads="1"/>
          </p:cNvSpPr>
          <p:nvPr/>
        </p:nvSpPr>
        <p:spPr bwMode="auto">
          <a:xfrm rot="5400000">
            <a:off x="5334000" y="22098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0" name="Rectangle 24"/>
          <p:cNvSpPr>
            <a:spLocks noChangeArrowheads="1"/>
          </p:cNvSpPr>
          <p:nvPr/>
        </p:nvSpPr>
        <p:spPr bwMode="auto">
          <a:xfrm rot="1466637">
            <a:off x="5638800" y="27432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 rot="-1282237">
            <a:off x="5029200" y="27432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02" name="Oval 26"/>
          <p:cNvSpPr>
            <a:spLocks noChangeArrowheads="1"/>
          </p:cNvSpPr>
          <p:nvPr/>
        </p:nvSpPr>
        <p:spPr bwMode="auto">
          <a:xfrm>
            <a:off x="4800600" y="27432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03" name="Oval 27"/>
          <p:cNvSpPr>
            <a:spLocks noChangeArrowheads="1"/>
          </p:cNvSpPr>
          <p:nvPr/>
        </p:nvSpPr>
        <p:spPr bwMode="auto">
          <a:xfrm>
            <a:off x="6096000" y="27432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04" name="Oval 28"/>
          <p:cNvSpPr>
            <a:spLocks noChangeAspect="1" noChangeArrowheads="1"/>
          </p:cNvSpPr>
          <p:nvPr/>
        </p:nvSpPr>
        <p:spPr bwMode="auto">
          <a:xfrm>
            <a:off x="5410200" y="2438400"/>
            <a:ext cx="393700" cy="393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05" name="Oval 29"/>
          <p:cNvSpPr>
            <a:spLocks noChangeArrowheads="1"/>
          </p:cNvSpPr>
          <p:nvPr/>
        </p:nvSpPr>
        <p:spPr bwMode="auto">
          <a:xfrm>
            <a:off x="5486400" y="18288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06" name="Text Box 30"/>
          <p:cNvSpPr txBox="1">
            <a:spLocks noChangeArrowheads="1"/>
          </p:cNvSpPr>
          <p:nvPr/>
        </p:nvSpPr>
        <p:spPr bwMode="auto">
          <a:xfrm>
            <a:off x="5054600" y="30162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Nonpolar</a:t>
            </a:r>
          </a:p>
        </p:txBody>
      </p:sp>
      <p:sp>
        <p:nvSpPr>
          <p:cNvPr id="46107" name="Oval 31"/>
          <p:cNvSpPr>
            <a:spLocks noChangeAspect="1" noChangeArrowheads="1"/>
          </p:cNvSpPr>
          <p:nvPr/>
        </p:nvSpPr>
        <p:spPr bwMode="auto">
          <a:xfrm>
            <a:off x="8345488" y="2209800"/>
            <a:ext cx="265112" cy="265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80928" name="Rectangle 32"/>
          <p:cNvSpPr>
            <a:spLocks noChangeArrowheads="1"/>
          </p:cNvSpPr>
          <p:nvPr/>
        </p:nvSpPr>
        <p:spPr bwMode="auto">
          <a:xfrm rot="11677253">
            <a:off x="7848600" y="22098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3"/>
          <p:cNvSpPr>
            <a:spLocks noChangeArrowheads="1"/>
          </p:cNvSpPr>
          <p:nvPr/>
        </p:nvSpPr>
        <p:spPr bwMode="auto">
          <a:xfrm rot="3323475">
            <a:off x="7696200" y="24384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30" name="Rectangle 34"/>
          <p:cNvSpPr>
            <a:spLocks noChangeArrowheads="1"/>
          </p:cNvSpPr>
          <p:nvPr/>
        </p:nvSpPr>
        <p:spPr bwMode="auto">
          <a:xfrm rot="-2124412">
            <a:off x="7239000" y="23622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11" name="Oval 35"/>
          <p:cNvSpPr>
            <a:spLocks noChangeArrowheads="1"/>
          </p:cNvSpPr>
          <p:nvPr/>
        </p:nvSpPr>
        <p:spPr bwMode="auto">
          <a:xfrm>
            <a:off x="7010400" y="24384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6112" name="Oval 36"/>
          <p:cNvSpPr>
            <a:spLocks noChangeAspect="1" noChangeArrowheads="1"/>
          </p:cNvSpPr>
          <p:nvPr/>
        </p:nvSpPr>
        <p:spPr bwMode="auto">
          <a:xfrm>
            <a:off x="8001000" y="2590800"/>
            <a:ext cx="365125" cy="36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6113" name="Oval 37"/>
          <p:cNvSpPr>
            <a:spLocks noChangeAspect="1" noChangeArrowheads="1"/>
          </p:cNvSpPr>
          <p:nvPr/>
        </p:nvSpPr>
        <p:spPr bwMode="auto">
          <a:xfrm>
            <a:off x="7620000" y="2057400"/>
            <a:ext cx="393700" cy="393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46114" name="Text Box 38"/>
          <p:cNvSpPr txBox="1">
            <a:spLocks noChangeArrowheads="1"/>
          </p:cNvSpPr>
          <p:nvPr/>
        </p:nvSpPr>
        <p:spPr bwMode="auto">
          <a:xfrm>
            <a:off x="7359650" y="30162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Polar</a:t>
            </a:r>
          </a:p>
        </p:txBody>
      </p:sp>
      <p:sp>
        <p:nvSpPr>
          <p:cNvPr id="46115" name="Text Box 39"/>
          <p:cNvSpPr txBox="1">
            <a:spLocks noChangeArrowheads="1"/>
          </p:cNvSpPr>
          <p:nvPr/>
        </p:nvSpPr>
        <p:spPr bwMode="auto">
          <a:xfrm>
            <a:off x="914400" y="55768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Polar</a:t>
            </a:r>
          </a:p>
        </p:txBody>
      </p:sp>
      <p:sp>
        <p:nvSpPr>
          <p:cNvPr id="46116" name="Text Box 40"/>
          <p:cNvSpPr txBox="1">
            <a:spLocks noChangeArrowheads="1"/>
          </p:cNvSpPr>
          <p:nvPr/>
        </p:nvSpPr>
        <p:spPr bwMode="auto">
          <a:xfrm>
            <a:off x="3028950" y="55768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Nonpolar</a:t>
            </a:r>
          </a:p>
        </p:txBody>
      </p:sp>
      <p:sp>
        <p:nvSpPr>
          <p:cNvPr id="80937" name="Rectangle 41"/>
          <p:cNvSpPr>
            <a:spLocks noChangeArrowheads="1"/>
          </p:cNvSpPr>
          <p:nvPr/>
        </p:nvSpPr>
        <p:spPr bwMode="auto">
          <a:xfrm rot="5400000">
            <a:off x="990600" y="48006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38" name="Rectangle 42"/>
          <p:cNvSpPr>
            <a:spLocks noChangeArrowheads="1"/>
          </p:cNvSpPr>
          <p:nvPr/>
        </p:nvSpPr>
        <p:spPr bwMode="auto">
          <a:xfrm>
            <a:off x="685800" y="5119688"/>
            <a:ext cx="11430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19" name="Oval 43"/>
          <p:cNvSpPr>
            <a:spLocks noChangeArrowheads="1"/>
          </p:cNvSpPr>
          <p:nvPr/>
        </p:nvSpPr>
        <p:spPr bwMode="auto">
          <a:xfrm>
            <a:off x="457200" y="5043488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20" name="Oval 44"/>
          <p:cNvSpPr>
            <a:spLocks noChangeArrowheads="1"/>
          </p:cNvSpPr>
          <p:nvPr/>
        </p:nvSpPr>
        <p:spPr bwMode="auto">
          <a:xfrm>
            <a:off x="1752600" y="5043488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21" name="Oval 45"/>
          <p:cNvSpPr>
            <a:spLocks noChangeAspect="1" noChangeArrowheads="1"/>
          </p:cNvSpPr>
          <p:nvPr/>
        </p:nvSpPr>
        <p:spPr bwMode="auto">
          <a:xfrm>
            <a:off x="1066800" y="4967288"/>
            <a:ext cx="393700" cy="393700"/>
          </a:xfrm>
          <a:prstGeom prst="ellipse">
            <a:avLst/>
          </a:prstGeom>
          <a:solidFill>
            <a:srgbClr val="6FC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46122" name="Oval 46"/>
          <p:cNvSpPr>
            <a:spLocks noChangeArrowheads="1"/>
          </p:cNvSpPr>
          <p:nvPr/>
        </p:nvSpPr>
        <p:spPr bwMode="auto">
          <a:xfrm>
            <a:off x="1143000" y="43434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80943" name="Rectangle 47"/>
          <p:cNvSpPr>
            <a:spLocks noChangeArrowheads="1"/>
          </p:cNvSpPr>
          <p:nvPr/>
        </p:nvSpPr>
        <p:spPr bwMode="auto">
          <a:xfrm rot="2172735">
            <a:off x="3581400" y="51816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44" name="Rectangle 48"/>
          <p:cNvSpPr>
            <a:spLocks noChangeArrowheads="1"/>
          </p:cNvSpPr>
          <p:nvPr/>
        </p:nvSpPr>
        <p:spPr bwMode="auto">
          <a:xfrm rot="-1988335">
            <a:off x="2895600" y="51816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25" name="Oval 49"/>
          <p:cNvSpPr>
            <a:spLocks noChangeArrowheads="1"/>
          </p:cNvSpPr>
          <p:nvPr/>
        </p:nvSpPr>
        <p:spPr bwMode="auto">
          <a:xfrm>
            <a:off x="2819400" y="51816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26" name="Oval 50"/>
          <p:cNvSpPr>
            <a:spLocks noChangeArrowheads="1"/>
          </p:cNvSpPr>
          <p:nvPr/>
        </p:nvSpPr>
        <p:spPr bwMode="auto">
          <a:xfrm>
            <a:off x="3962400" y="52578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27" name="Oval 51"/>
          <p:cNvSpPr>
            <a:spLocks noChangeAspect="1" noChangeArrowheads="1"/>
          </p:cNvSpPr>
          <p:nvPr/>
        </p:nvSpPr>
        <p:spPr bwMode="auto">
          <a:xfrm>
            <a:off x="3276600" y="4738688"/>
            <a:ext cx="511175" cy="5111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Xe</a:t>
            </a:r>
          </a:p>
        </p:txBody>
      </p:sp>
      <p:sp>
        <p:nvSpPr>
          <p:cNvPr id="80948" name="Rectangle 52"/>
          <p:cNvSpPr>
            <a:spLocks noChangeArrowheads="1"/>
          </p:cNvSpPr>
          <p:nvPr/>
        </p:nvSpPr>
        <p:spPr bwMode="auto">
          <a:xfrm rot="19256110" flipV="1">
            <a:off x="3581400" y="46482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49" name="Rectangle 53"/>
          <p:cNvSpPr>
            <a:spLocks noChangeArrowheads="1"/>
          </p:cNvSpPr>
          <p:nvPr/>
        </p:nvSpPr>
        <p:spPr bwMode="auto">
          <a:xfrm rot="2159490" flipV="1">
            <a:off x="2895600" y="46482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30" name="Oval 54"/>
          <p:cNvSpPr>
            <a:spLocks noChangeArrowheads="1"/>
          </p:cNvSpPr>
          <p:nvPr/>
        </p:nvSpPr>
        <p:spPr bwMode="auto">
          <a:xfrm>
            <a:off x="2743200" y="43434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31" name="Oval 55"/>
          <p:cNvSpPr>
            <a:spLocks noChangeArrowheads="1"/>
          </p:cNvSpPr>
          <p:nvPr/>
        </p:nvSpPr>
        <p:spPr bwMode="auto">
          <a:xfrm>
            <a:off x="3886200" y="43434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46132" name="Oval 56"/>
          <p:cNvSpPr>
            <a:spLocks noChangeAspect="1" noChangeArrowheads="1"/>
          </p:cNvSpPr>
          <p:nvPr/>
        </p:nvSpPr>
        <p:spPr bwMode="auto">
          <a:xfrm>
            <a:off x="4800600" y="4697413"/>
            <a:ext cx="255588" cy="255587"/>
          </a:xfrm>
          <a:prstGeom prst="ellipse">
            <a:avLst/>
          </a:prstGeom>
          <a:solidFill>
            <a:srgbClr val="6FC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Cl</a:t>
            </a:r>
          </a:p>
        </p:txBody>
      </p:sp>
      <p:sp>
        <p:nvSpPr>
          <p:cNvPr id="80953" name="Rectangle 57"/>
          <p:cNvSpPr>
            <a:spLocks noChangeArrowheads="1"/>
          </p:cNvSpPr>
          <p:nvPr/>
        </p:nvSpPr>
        <p:spPr bwMode="auto">
          <a:xfrm rot="5400000">
            <a:off x="5143500" y="4610100"/>
            <a:ext cx="914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54" name="Rectangle 58"/>
          <p:cNvSpPr>
            <a:spLocks noChangeArrowheads="1"/>
          </p:cNvSpPr>
          <p:nvPr/>
        </p:nvSpPr>
        <p:spPr bwMode="auto">
          <a:xfrm rot="1466637">
            <a:off x="5562600" y="5029200"/>
            <a:ext cx="6096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55" name="Rectangle 59"/>
          <p:cNvSpPr>
            <a:spLocks noChangeArrowheads="1"/>
          </p:cNvSpPr>
          <p:nvPr/>
        </p:nvSpPr>
        <p:spPr bwMode="auto">
          <a:xfrm rot="1115570">
            <a:off x="5029200" y="48768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36" name="Oval 60"/>
          <p:cNvSpPr>
            <a:spLocks noChangeAspect="1" noChangeArrowheads="1"/>
          </p:cNvSpPr>
          <p:nvPr/>
        </p:nvSpPr>
        <p:spPr bwMode="auto">
          <a:xfrm>
            <a:off x="6096000" y="5045075"/>
            <a:ext cx="365125" cy="365125"/>
          </a:xfrm>
          <a:prstGeom prst="ellipse">
            <a:avLst/>
          </a:prstGeom>
          <a:solidFill>
            <a:srgbClr val="6FC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80957" name="Oval 61"/>
          <p:cNvSpPr>
            <a:spLocks noChangeAspect="1" noChangeArrowheads="1"/>
          </p:cNvSpPr>
          <p:nvPr/>
        </p:nvSpPr>
        <p:spPr bwMode="auto">
          <a:xfrm>
            <a:off x="5334000" y="4724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1C1C1C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6138" name="Oval 62"/>
          <p:cNvSpPr>
            <a:spLocks noChangeAspect="1" noChangeArrowheads="1"/>
          </p:cNvSpPr>
          <p:nvPr/>
        </p:nvSpPr>
        <p:spPr bwMode="auto">
          <a:xfrm>
            <a:off x="5410200" y="4038600"/>
            <a:ext cx="365125" cy="365125"/>
          </a:xfrm>
          <a:prstGeom prst="ellipse">
            <a:avLst/>
          </a:prstGeom>
          <a:solidFill>
            <a:srgbClr val="6FC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46139" name="Text Box 63"/>
          <p:cNvSpPr txBox="1">
            <a:spLocks noChangeArrowheads="1"/>
          </p:cNvSpPr>
          <p:nvPr/>
        </p:nvSpPr>
        <p:spPr bwMode="auto">
          <a:xfrm>
            <a:off x="5016500" y="59880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Nonpolar</a:t>
            </a:r>
          </a:p>
        </p:txBody>
      </p:sp>
      <p:sp>
        <p:nvSpPr>
          <p:cNvPr id="46140" name="Text Box 64"/>
          <p:cNvSpPr txBox="1">
            <a:spLocks noChangeArrowheads="1"/>
          </p:cNvSpPr>
          <p:nvPr/>
        </p:nvSpPr>
        <p:spPr bwMode="auto">
          <a:xfrm>
            <a:off x="7194550" y="59880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Polar</a:t>
            </a:r>
          </a:p>
        </p:txBody>
      </p:sp>
      <p:sp>
        <p:nvSpPr>
          <p:cNvPr id="46141" name="Freeform 65"/>
          <p:cNvSpPr>
            <a:spLocks/>
          </p:cNvSpPr>
          <p:nvPr/>
        </p:nvSpPr>
        <p:spPr bwMode="auto">
          <a:xfrm>
            <a:off x="1066800" y="2479675"/>
            <a:ext cx="269875" cy="1588"/>
          </a:xfrm>
          <a:custGeom>
            <a:avLst/>
            <a:gdLst>
              <a:gd name="T0" fmla="*/ 0 w 170"/>
              <a:gd name="T1" fmla="*/ 0 h 1"/>
              <a:gd name="T2" fmla="*/ 428426607 w 170"/>
              <a:gd name="T3" fmla="*/ 2521744 h 1"/>
              <a:gd name="T4" fmla="*/ 0 60000 65536"/>
              <a:gd name="T5" fmla="*/ 0 60000 65536"/>
              <a:gd name="T6" fmla="*/ 0 w 170"/>
              <a:gd name="T7" fmla="*/ 0 h 1"/>
              <a:gd name="T8" fmla="*/ 170 w 1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0" h="1">
                <a:moveTo>
                  <a:pt x="0" y="0"/>
                </a:moveTo>
                <a:lnTo>
                  <a:pt x="170" y="1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2" name="Freeform 66"/>
          <p:cNvSpPr>
            <a:spLocks/>
          </p:cNvSpPr>
          <p:nvPr/>
        </p:nvSpPr>
        <p:spPr bwMode="auto">
          <a:xfrm>
            <a:off x="1117600" y="2455863"/>
            <a:ext cx="1588" cy="57150"/>
          </a:xfrm>
          <a:custGeom>
            <a:avLst/>
            <a:gdLst>
              <a:gd name="T0" fmla="*/ 0 w 1"/>
              <a:gd name="T1" fmla="*/ 0 h 36"/>
              <a:gd name="T2" fmla="*/ 0 w 1"/>
              <a:gd name="T3" fmla="*/ 90725611 h 36"/>
              <a:gd name="T4" fmla="*/ 0 60000 65536"/>
              <a:gd name="T5" fmla="*/ 0 60000 65536"/>
              <a:gd name="T6" fmla="*/ 0 w 1"/>
              <a:gd name="T7" fmla="*/ 0 h 36"/>
              <a:gd name="T8" fmla="*/ 1 w 1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">
                <a:moveTo>
                  <a:pt x="0" y="0"/>
                </a:moveTo>
                <a:lnTo>
                  <a:pt x="0" y="3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3" name="Freeform 67"/>
          <p:cNvSpPr>
            <a:spLocks/>
          </p:cNvSpPr>
          <p:nvPr/>
        </p:nvSpPr>
        <p:spPr bwMode="auto">
          <a:xfrm>
            <a:off x="3686175" y="2371725"/>
            <a:ext cx="252413" cy="114300"/>
          </a:xfrm>
          <a:custGeom>
            <a:avLst/>
            <a:gdLst>
              <a:gd name="T0" fmla="*/ 0 w 159"/>
              <a:gd name="T1" fmla="*/ 0 h 72"/>
              <a:gd name="T2" fmla="*/ 400706377 w 159"/>
              <a:gd name="T3" fmla="*/ 181451223 h 72"/>
              <a:gd name="T4" fmla="*/ 0 60000 65536"/>
              <a:gd name="T5" fmla="*/ 0 60000 65536"/>
              <a:gd name="T6" fmla="*/ 0 w 159"/>
              <a:gd name="T7" fmla="*/ 0 h 72"/>
              <a:gd name="T8" fmla="*/ 159 w 159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" h="72">
                <a:moveTo>
                  <a:pt x="0" y="0"/>
                </a:moveTo>
                <a:lnTo>
                  <a:pt x="159" y="7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4" name="Freeform 68"/>
          <p:cNvSpPr>
            <a:spLocks/>
          </p:cNvSpPr>
          <p:nvPr/>
        </p:nvSpPr>
        <p:spPr bwMode="auto">
          <a:xfrm>
            <a:off x="3868738" y="2438400"/>
            <a:ext cx="17462" cy="34925"/>
          </a:xfrm>
          <a:custGeom>
            <a:avLst/>
            <a:gdLst>
              <a:gd name="T0" fmla="*/ 27720134 w 11"/>
              <a:gd name="T1" fmla="*/ 0 h 22"/>
              <a:gd name="T2" fmla="*/ 0 w 11"/>
              <a:gd name="T3" fmla="*/ 55443443 h 22"/>
              <a:gd name="T4" fmla="*/ 0 60000 65536"/>
              <a:gd name="T5" fmla="*/ 0 60000 65536"/>
              <a:gd name="T6" fmla="*/ 0 w 11"/>
              <a:gd name="T7" fmla="*/ 0 h 22"/>
              <a:gd name="T8" fmla="*/ 11 w 11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22">
                <a:moveTo>
                  <a:pt x="11" y="0"/>
                </a:moveTo>
                <a:lnTo>
                  <a:pt x="0" y="2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5" name="Freeform 69"/>
          <p:cNvSpPr>
            <a:spLocks/>
          </p:cNvSpPr>
          <p:nvPr/>
        </p:nvSpPr>
        <p:spPr bwMode="auto">
          <a:xfrm>
            <a:off x="2998788" y="2365375"/>
            <a:ext cx="271462" cy="109538"/>
          </a:xfrm>
          <a:custGeom>
            <a:avLst/>
            <a:gdLst>
              <a:gd name="T0" fmla="*/ 430945176 w 171"/>
              <a:gd name="T1" fmla="*/ 0 h 69"/>
              <a:gd name="T2" fmla="*/ 0 w 171"/>
              <a:gd name="T3" fmla="*/ 173892341 h 69"/>
              <a:gd name="T4" fmla="*/ 0 60000 65536"/>
              <a:gd name="T5" fmla="*/ 0 60000 65536"/>
              <a:gd name="T6" fmla="*/ 0 w 171"/>
              <a:gd name="T7" fmla="*/ 0 h 69"/>
              <a:gd name="T8" fmla="*/ 171 w 171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" h="69">
                <a:moveTo>
                  <a:pt x="171" y="0"/>
                </a:moveTo>
                <a:lnTo>
                  <a:pt x="0" y="69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6" name="Freeform 70"/>
          <p:cNvSpPr>
            <a:spLocks/>
          </p:cNvSpPr>
          <p:nvPr/>
        </p:nvSpPr>
        <p:spPr bwMode="auto">
          <a:xfrm>
            <a:off x="3048000" y="2438400"/>
            <a:ext cx="19050" cy="42863"/>
          </a:xfrm>
          <a:custGeom>
            <a:avLst/>
            <a:gdLst>
              <a:gd name="T0" fmla="*/ 30241878 w 12"/>
              <a:gd name="T1" fmla="*/ 68045812 h 27"/>
              <a:gd name="T2" fmla="*/ 0 w 12"/>
              <a:gd name="T3" fmla="*/ 0 h 27"/>
              <a:gd name="T4" fmla="*/ 0 60000 65536"/>
              <a:gd name="T5" fmla="*/ 0 60000 65536"/>
              <a:gd name="T6" fmla="*/ 0 w 12"/>
              <a:gd name="T7" fmla="*/ 0 h 27"/>
              <a:gd name="T8" fmla="*/ 12 w 12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27">
                <a:moveTo>
                  <a:pt x="12" y="2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7" name="Freeform 71"/>
          <p:cNvSpPr>
            <a:spLocks/>
          </p:cNvSpPr>
          <p:nvPr/>
        </p:nvSpPr>
        <p:spPr bwMode="auto">
          <a:xfrm>
            <a:off x="5119688" y="2733675"/>
            <a:ext cx="280987" cy="104775"/>
          </a:xfrm>
          <a:custGeom>
            <a:avLst/>
            <a:gdLst>
              <a:gd name="T0" fmla="*/ 446066113 w 177"/>
              <a:gd name="T1" fmla="*/ 0 h 66"/>
              <a:gd name="T2" fmla="*/ 0 w 177"/>
              <a:gd name="T3" fmla="*/ 166330285 h 66"/>
              <a:gd name="T4" fmla="*/ 0 60000 65536"/>
              <a:gd name="T5" fmla="*/ 0 60000 65536"/>
              <a:gd name="T6" fmla="*/ 0 w 177"/>
              <a:gd name="T7" fmla="*/ 0 h 66"/>
              <a:gd name="T8" fmla="*/ 177 w 177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" h="66">
                <a:moveTo>
                  <a:pt x="177" y="0"/>
                </a:moveTo>
                <a:lnTo>
                  <a:pt x="0" y="6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48" name="Freeform 72"/>
          <p:cNvSpPr>
            <a:spLocks/>
          </p:cNvSpPr>
          <p:nvPr/>
        </p:nvSpPr>
        <p:spPr bwMode="auto">
          <a:xfrm>
            <a:off x="5332413" y="2736850"/>
            <a:ext cx="17462" cy="46038"/>
          </a:xfrm>
          <a:custGeom>
            <a:avLst/>
            <a:gdLst>
              <a:gd name="T0" fmla="*/ 27720134 w 11"/>
              <a:gd name="T1" fmla="*/ 73086124 h 29"/>
              <a:gd name="T2" fmla="*/ 0 w 11"/>
              <a:gd name="T3" fmla="*/ 0 h 29"/>
              <a:gd name="T4" fmla="*/ 0 60000 65536"/>
              <a:gd name="T5" fmla="*/ 0 60000 65536"/>
              <a:gd name="T6" fmla="*/ 0 w 11"/>
              <a:gd name="T7" fmla="*/ 0 h 29"/>
              <a:gd name="T8" fmla="*/ 11 w 11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29">
                <a:moveTo>
                  <a:pt x="11" y="2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49" name="Freeform 73"/>
          <p:cNvSpPr>
            <a:spLocks/>
          </p:cNvSpPr>
          <p:nvPr/>
        </p:nvSpPr>
        <p:spPr bwMode="auto">
          <a:xfrm>
            <a:off x="5600700" y="2166938"/>
            <a:ext cx="4763" cy="252412"/>
          </a:xfrm>
          <a:custGeom>
            <a:avLst/>
            <a:gdLst>
              <a:gd name="T0" fmla="*/ 7562057 w 3"/>
              <a:gd name="T1" fmla="*/ 400703202 h 159"/>
              <a:gd name="T2" fmla="*/ 0 w 3"/>
              <a:gd name="T3" fmla="*/ 0 h 159"/>
              <a:gd name="T4" fmla="*/ 0 60000 65536"/>
              <a:gd name="T5" fmla="*/ 0 60000 65536"/>
              <a:gd name="T6" fmla="*/ 0 w 3"/>
              <a:gd name="T7" fmla="*/ 0 h 159"/>
              <a:gd name="T8" fmla="*/ 3 w 3"/>
              <a:gd name="T9" fmla="*/ 159 h 1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59">
                <a:moveTo>
                  <a:pt x="3" y="15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50" name="Freeform 74"/>
          <p:cNvSpPr>
            <a:spLocks/>
          </p:cNvSpPr>
          <p:nvPr/>
        </p:nvSpPr>
        <p:spPr bwMode="auto">
          <a:xfrm>
            <a:off x="5576888" y="2370138"/>
            <a:ext cx="52387" cy="1587"/>
          </a:xfrm>
          <a:custGeom>
            <a:avLst/>
            <a:gdLst>
              <a:gd name="T0" fmla="*/ 0 w 33"/>
              <a:gd name="T1" fmla="*/ 0 h 1"/>
              <a:gd name="T2" fmla="*/ 83163555 w 33"/>
              <a:gd name="T3" fmla="*/ 0 h 1"/>
              <a:gd name="T4" fmla="*/ 0 60000 65536"/>
              <a:gd name="T5" fmla="*/ 0 60000 65536"/>
              <a:gd name="T6" fmla="*/ 0 w 33"/>
              <a:gd name="T7" fmla="*/ 0 h 1"/>
              <a:gd name="T8" fmla="*/ 33 w 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" h="1">
                <a:moveTo>
                  <a:pt x="0" y="0"/>
                </a:moveTo>
                <a:lnTo>
                  <a:pt x="3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1" name="Freeform 75"/>
          <p:cNvSpPr>
            <a:spLocks/>
          </p:cNvSpPr>
          <p:nvPr/>
        </p:nvSpPr>
        <p:spPr bwMode="auto">
          <a:xfrm>
            <a:off x="5819775" y="2736850"/>
            <a:ext cx="260350" cy="119063"/>
          </a:xfrm>
          <a:custGeom>
            <a:avLst/>
            <a:gdLst>
              <a:gd name="T0" fmla="*/ 0 w 164"/>
              <a:gd name="T1" fmla="*/ 0 h 75"/>
              <a:gd name="T2" fmla="*/ 413305570 w 164"/>
              <a:gd name="T3" fmla="*/ 189013279 h 75"/>
              <a:gd name="T4" fmla="*/ 0 60000 65536"/>
              <a:gd name="T5" fmla="*/ 0 60000 65536"/>
              <a:gd name="T6" fmla="*/ 0 w 164"/>
              <a:gd name="T7" fmla="*/ 0 h 75"/>
              <a:gd name="T8" fmla="*/ 164 w 164"/>
              <a:gd name="T9" fmla="*/ 75 h 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75">
                <a:moveTo>
                  <a:pt x="0" y="0"/>
                </a:moveTo>
                <a:lnTo>
                  <a:pt x="164" y="7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52" name="Freeform 76"/>
          <p:cNvSpPr>
            <a:spLocks/>
          </p:cNvSpPr>
          <p:nvPr/>
        </p:nvSpPr>
        <p:spPr bwMode="auto">
          <a:xfrm>
            <a:off x="5849938" y="2736850"/>
            <a:ext cx="15875" cy="36513"/>
          </a:xfrm>
          <a:custGeom>
            <a:avLst/>
            <a:gdLst>
              <a:gd name="T0" fmla="*/ 25201559 w 10"/>
              <a:gd name="T1" fmla="*/ 0 h 23"/>
              <a:gd name="T2" fmla="*/ 0 w 10"/>
              <a:gd name="T3" fmla="*/ 57965187 h 23"/>
              <a:gd name="T4" fmla="*/ 0 60000 65536"/>
              <a:gd name="T5" fmla="*/ 0 60000 65536"/>
              <a:gd name="T6" fmla="*/ 0 w 10"/>
              <a:gd name="T7" fmla="*/ 0 h 23"/>
              <a:gd name="T8" fmla="*/ 10 w 10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23">
                <a:moveTo>
                  <a:pt x="10" y="0"/>
                </a:moveTo>
                <a:lnTo>
                  <a:pt x="0" y="2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3" name="Freeform 77"/>
          <p:cNvSpPr>
            <a:spLocks/>
          </p:cNvSpPr>
          <p:nvPr/>
        </p:nvSpPr>
        <p:spPr bwMode="auto">
          <a:xfrm>
            <a:off x="7346950" y="2338388"/>
            <a:ext cx="234950" cy="171450"/>
          </a:xfrm>
          <a:custGeom>
            <a:avLst/>
            <a:gdLst>
              <a:gd name="T0" fmla="*/ 372983070 w 148"/>
              <a:gd name="T1" fmla="*/ 0 h 108"/>
              <a:gd name="T2" fmla="*/ 0 w 148"/>
              <a:gd name="T3" fmla="*/ 272176897 h 108"/>
              <a:gd name="T4" fmla="*/ 0 60000 65536"/>
              <a:gd name="T5" fmla="*/ 0 60000 65536"/>
              <a:gd name="T6" fmla="*/ 0 w 148"/>
              <a:gd name="T7" fmla="*/ 0 h 108"/>
              <a:gd name="T8" fmla="*/ 148 w 148"/>
              <a:gd name="T9" fmla="*/ 108 h 1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" h="108">
                <a:moveTo>
                  <a:pt x="148" y="0"/>
                </a:moveTo>
                <a:lnTo>
                  <a:pt x="0" y="10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4" name="Freeform 78"/>
          <p:cNvSpPr>
            <a:spLocks/>
          </p:cNvSpPr>
          <p:nvPr/>
        </p:nvSpPr>
        <p:spPr bwMode="auto">
          <a:xfrm>
            <a:off x="7391400" y="2438400"/>
            <a:ext cx="33338" cy="47625"/>
          </a:xfrm>
          <a:custGeom>
            <a:avLst/>
            <a:gdLst>
              <a:gd name="T0" fmla="*/ 52924874 w 21"/>
              <a:gd name="T1" fmla="*/ 75604693 h 30"/>
              <a:gd name="T2" fmla="*/ 0 w 21"/>
              <a:gd name="T3" fmla="*/ 0 h 30"/>
              <a:gd name="T4" fmla="*/ 0 60000 65536"/>
              <a:gd name="T5" fmla="*/ 0 60000 65536"/>
              <a:gd name="T6" fmla="*/ 0 w 21"/>
              <a:gd name="T7" fmla="*/ 0 h 30"/>
              <a:gd name="T8" fmla="*/ 21 w 21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" h="30">
                <a:moveTo>
                  <a:pt x="21" y="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5" name="Freeform 79"/>
          <p:cNvSpPr>
            <a:spLocks/>
          </p:cNvSpPr>
          <p:nvPr/>
        </p:nvSpPr>
        <p:spPr bwMode="auto">
          <a:xfrm>
            <a:off x="7942263" y="2443163"/>
            <a:ext cx="109537" cy="165100"/>
          </a:xfrm>
          <a:custGeom>
            <a:avLst/>
            <a:gdLst>
              <a:gd name="T0" fmla="*/ 0 w 69"/>
              <a:gd name="T1" fmla="*/ 0 h 104"/>
              <a:gd name="T2" fmla="*/ 173889166 w 69"/>
              <a:gd name="T3" fmla="*/ 262096272 h 104"/>
              <a:gd name="T4" fmla="*/ 0 60000 65536"/>
              <a:gd name="T5" fmla="*/ 0 60000 65536"/>
              <a:gd name="T6" fmla="*/ 0 w 69"/>
              <a:gd name="T7" fmla="*/ 0 h 104"/>
              <a:gd name="T8" fmla="*/ 69 w 69"/>
              <a:gd name="T9" fmla="*/ 104 h 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" h="104">
                <a:moveTo>
                  <a:pt x="0" y="0"/>
                </a:moveTo>
                <a:lnTo>
                  <a:pt x="69" y="10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6" name="Freeform 80"/>
          <p:cNvSpPr>
            <a:spLocks/>
          </p:cNvSpPr>
          <p:nvPr/>
        </p:nvSpPr>
        <p:spPr bwMode="auto">
          <a:xfrm>
            <a:off x="8001000" y="2562225"/>
            <a:ext cx="42863" cy="28575"/>
          </a:xfrm>
          <a:custGeom>
            <a:avLst/>
            <a:gdLst>
              <a:gd name="T0" fmla="*/ 68045812 w 27"/>
              <a:gd name="T1" fmla="*/ 0 h 18"/>
              <a:gd name="T2" fmla="*/ 0 w 27"/>
              <a:gd name="T3" fmla="*/ 45362806 h 18"/>
              <a:gd name="T4" fmla="*/ 0 60000 65536"/>
              <a:gd name="T5" fmla="*/ 0 60000 65536"/>
              <a:gd name="T6" fmla="*/ 0 w 27"/>
              <a:gd name="T7" fmla="*/ 0 h 18"/>
              <a:gd name="T8" fmla="*/ 27 w 27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18">
                <a:moveTo>
                  <a:pt x="27" y="0"/>
                </a:moveTo>
                <a:lnTo>
                  <a:pt x="0" y="1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7" name="Freeform 81"/>
          <p:cNvSpPr>
            <a:spLocks/>
          </p:cNvSpPr>
          <p:nvPr/>
        </p:nvSpPr>
        <p:spPr bwMode="auto">
          <a:xfrm>
            <a:off x="8043863" y="2232025"/>
            <a:ext cx="276225" cy="73025"/>
          </a:xfrm>
          <a:custGeom>
            <a:avLst/>
            <a:gdLst>
              <a:gd name="T0" fmla="*/ 0 w 174"/>
              <a:gd name="T1" fmla="*/ 0 h 46"/>
              <a:gd name="T2" fmla="*/ 438507232 w 174"/>
              <a:gd name="T3" fmla="*/ 115927199 h 46"/>
              <a:gd name="T4" fmla="*/ 0 60000 65536"/>
              <a:gd name="T5" fmla="*/ 0 60000 65536"/>
              <a:gd name="T6" fmla="*/ 0 w 174"/>
              <a:gd name="T7" fmla="*/ 0 h 46"/>
              <a:gd name="T8" fmla="*/ 174 w 174"/>
              <a:gd name="T9" fmla="*/ 46 h 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4" h="46">
                <a:moveTo>
                  <a:pt x="0" y="0"/>
                </a:moveTo>
                <a:lnTo>
                  <a:pt x="174" y="4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8" name="Freeform 82"/>
          <p:cNvSpPr>
            <a:spLocks/>
          </p:cNvSpPr>
          <p:nvPr/>
        </p:nvSpPr>
        <p:spPr bwMode="auto">
          <a:xfrm>
            <a:off x="8297863" y="2286000"/>
            <a:ext cx="7937" cy="34925"/>
          </a:xfrm>
          <a:custGeom>
            <a:avLst/>
            <a:gdLst>
              <a:gd name="T0" fmla="*/ 12599192 w 5"/>
              <a:gd name="T1" fmla="*/ 0 h 22"/>
              <a:gd name="T2" fmla="*/ 0 w 5"/>
              <a:gd name="T3" fmla="*/ 55443443 h 22"/>
              <a:gd name="T4" fmla="*/ 0 60000 65536"/>
              <a:gd name="T5" fmla="*/ 0 60000 65536"/>
              <a:gd name="T6" fmla="*/ 0 w 5"/>
              <a:gd name="T7" fmla="*/ 0 h 22"/>
              <a:gd name="T8" fmla="*/ 5 w 5"/>
              <a:gd name="T9" fmla="*/ 22 h 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22">
                <a:moveTo>
                  <a:pt x="5" y="0"/>
                </a:moveTo>
                <a:lnTo>
                  <a:pt x="0" y="2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59" name="Freeform 83"/>
          <p:cNvSpPr>
            <a:spLocks/>
          </p:cNvSpPr>
          <p:nvPr/>
        </p:nvSpPr>
        <p:spPr bwMode="auto">
          <a:xfrm>
            <a:off x="3065463" y="4613275"/>
            <a:ext cx="238125" cy="173038"/>
          </a:xfrm>
          <a:custGeom>
            <a:avLst/>
            <a:gdLst>
              <a:gd name="T0" fmla="*/ 0 w 150"/>
              <a:gd name="T1" fmla="*/ 0 h 109"/>
              <a:gd name="T2" fmla="*/ 378023383 w 150"/>
              <a:gd name="T3" fmla="*/ 274698641 h 109"/>
              <a:gd name="T4" fmla="*/ 0 60000 65536"/>
              <a:gd name="T5" fmla="*/ 0 60000 65536"/>
              <a:gd name="T6" fmla="*/ 0 w 150"/>
              <a:gd name="T7" fmla="*/ 0 h 109"/>
              <a:gd name="T8" fmla="*/ 150 w 150"/>
              <a:gd name="T9" fmla="*/ 109 h 1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109">
                <a:moveTo>
                  <a:pt x="0" y="0"/>
                </a:moveTo>
                <a:lnTo>
                  <a:pt x="150" y="109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0" name="Freeform 84"/>
          <p:cNvSpPr>
            <a:spLocks/>
          </p:cNvSpPr>
          <p:nvPr/>
        </p:nvSpPr>
        <p:spPr bwMode="auto">
          <a:xfrm>
            <a:off x="3238500" y="4724400"/>
            <a:ext cx="38100" cy="42863"/>
          </a:xfrm>
          <a:custGeom>
            <a:avLst/>
            <a:gdLst>
              <a:gd name="T0" fmla="*/ 60483756 w 24"/>
              <a:gd name="T1" fmla="*/ 0 h 27"/>
              <a:gd name="T2" fmla="*/ 0 w 24"/>
              <a:gd name="T3" fmla="*/ 68045812 h 27"/>
              <a:gd name="T4" fmla="*/ 0 60000 65536"/>
              <a:gd name="T5" fmla="*/ 0 60000 65536"/>
              <a:gd name="T6" fmla="*/ 0 w 24"/>
              <a:gd name="T7" fmla="*/ 0 h 27"/>
              <a:gd name="T8" fmla="*/ 24 w 24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27">
                <a:moveTo>
                  <a:pt x="24" y="0"/>
                </a:moveTo>
                <a:lnTo>
                  <a:pt x="0" y="2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1" name="Freeform 85"/>
          <p:cNvSpPr>
            <a:spLocks/>
          </p:cNvSpPr>
          <p:nvPr/>
        </p:nvSpPr>
        <p:spPr bwMode="auto">
          <a:xfrm>
            <a:off x="3714750" y="4624388"/>
            <a:ext cx="204788" cy="176212"/>
          </a:xfrm>
          <a:custGeom>
            <a:avLst/>
            <a:gdLst>
              <a:gd name="T0" fmla="*/ 325101689 w 129"/>
              <a:gd name="T1" fmla="*/ 0 h 111"/>
              <a:gd name="T2" fmla="*/ 0 w 129"/>
              <a:gd name="T3" fmla="*/ 279735779 h 111"/>
              <a:gd name="T4" fmla="*/ 0 60000 65536"/>
              <a:gd name="T5" fmla="*/ 0 60000 65536"/>
              <a:gd name="T6" fmla="*/ 0 w 129"/>
              <a:gd name="T7" fmla="*/ 0 h 111"/>
              <a:gd name="T8" fmla="*/ 129 w 129"/>
              <a:gd name="T9" fmla="*/ 111 h 1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" h="111">
                <a:moveTo>
                  <a:pt x="129" y="0"/>
                </a:moveTo>
                <a:lnTo>
                  <a:pt x="0" y="111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2" name="Freeform 86"/>
          <p:cNvSpPr>
            <a:spLocks/>
          </p:cNvSpPr>
          <p:nvPr/>
        </p:nvSpPr>
        <p:spPr bwMode="auto">
          <a:xfrm>
            <a:off x="3724275" y="4757738"/>
            <a:ext cx="38100" cy="42862"/>
          </a:xfrm>
          <a:custGeom>
            <a:avLst/>
            <a:gdLst>
              <a:gd name="T0" fmla="*/ 60483756 w 24"/>
              <a:gd name="T1" fmla="*/ 68042637 h 27"/>
              <a:gd name="T2" fmla="*/ 0 w 24"/>
              <a:gd name="T3" fmla="*/ 0 h 27"/>
              <a:gd name="T4" fmla="*/ 0 60000 65536"/>
              <a:gd name="T5" fmla="*/ 0 60000 65536"/>
              <a:gd name="T6" fmla="*/ 0 w 24"/>
              <a:gd name="T7" fmla="*/ 0 h 27"/>
              <a:gd name="T8" fmla="*/ 24 w 24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27">
                <a:moveTo>
                  <a:pt x="24" y="2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3" name="Freeform 87"/>
          <p:cNvSpPr>
            <a:spLocks/>
          </p:cNvSpPr>
          <p:nvPr/>
        </p:nvSpPr>
        <p:spPr bwMode="auto">
          <a:xfrm>
            <a:off x="3122613" y="5133975"/>
            <a:ext cx="173037" cy="119063"/>
          </a:xfrm>
          <a:custGeom>
            <a:avLst/>
            <a:gdLst>
              <a:gd name="T0" fmla="*/ 0 w 109"/>
              <a:gd name="T1" fmla="*/ 189013279 h 75"/>
              <a:gd name="T2" fmla="*/ 274695466 w 109"/>
              <a:gd name="T3" fmla="*/ 0 h 75"/>
              <a:gd name="T4" fmla="*/ 0 60000 65536"/>
              <a:gd name="T5" fmla="*/ 0 60000 65536"/>
              <a:gd name="T6" fmla="*/ 0 w 109"/>
              <a:gd name="T7" fmla="*/ 0 h 75"/>
              <a:gd name="T8" fmla="*/ 109 w 109"/>
              <a:gd name="T9" fmla="*/ 75 h 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" h="75">
                <a:moveTo>
                  <a:pt x="0" y="75"/>
                </a:moveTo>
                <a:lnTo>
                  <a:pt x="109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4" name="Freeform 88"/>
          <p:cNvSpPr>
            <a:spLocks/>
          </p:cNvSpPr>
          <p:nvPr/>
        </p:nvSpPr>
        <p:spPr bwMode="auto">
          <a:xfrm>
            <a:off x="3248025" y="5133975"/>
            <a:ext cx="28575" cy="47625"/>
          </a:xfrm>
          <a:custGeom>
            <a:avLst/>
            <a:gdLst>
              <a:gd name="T0" fmla="*/ 0 w 18"/>
              <a:gd name="T1" fmla="*/ 0 h 30"/>
              <a:gd name="T2" fmla="*/ 45362806 w 18"/>
              <a:gd name="T3" fmla="*/ 75604693 h 30"/>
              <a:gd name="T4" fmla="*/ 0 60000 65536"/>
              <a:gd name="T5" fmla="*/ 0 60000 65536"/>
              <a:gd name="T6" fmla="*/ 0 w 18"/>
              <a:gd name="T7" fmla="*/ 0 h 30"/>
              <a:gd name="T8" fmla="*/ 18 w 18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30">
                <a:moveTo>
                  <a:pt x="0" y="0"/>
                </a:moveTo>
                <a:lnTo>
                  <a:pt x="18" y="3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5" name="Freeform 89"/>
          <p:cNvSpPr>
            <a:spLocks/>
          </p:cNvSpPr>
          <p:nvPr/>
        </p:nvSpPr>
        <p:spPr bwMode="auto">
          <a:xfrm>
            <a:off x="3767138" y="5156200"/>
            <a:ext cx="207962" cy="153988"/>
          </a:xfrm>
          <a:custGeom>
            <a:avLst/>
            <a:gdLst>
              <a:gd name="T0" fmla="*/ 330138827 w 131"/>
              <a:gd name="T1" fmla="*/ 244456766 h 97"/>
              <a:gd name="T2" fmla="*/ 0 w 131"/>
              <a:gd name="T3" fmla="*/ 0 h 97"/>
              <a:gd name="T4" fmla="*/ 0 60000 65536"/>
              <a:gd name="T5" fmla="*/ 0 60000 65536"/>
              <a:gd name="T6" fmla="*/ 0 w 131"/>
              <a:gd name="T7" fmla="*/ 0 h 97"/>
              <a:gd name="T8" fmla="*/ 131 w 131"/>
              <a:gd name="T9" fmla="*/ 97 h 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97">
                <a:moveTo>
                  <a:pt x="131" y="9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6" name="Freeform 90"/>
          <p:cNvSpPr>
            <a:spLocks/>
          </p:cNvSpPr>
          <p:nvPr/>
        </p:nvSpPr>
        <p:spPr bwMode="auto">
          <a:xfrm>
            <a:off x="3810000" y="5181600"/>
            <a:ext cx="28575" cy="36513"/>
          </a:xfrm>
          <a:custGeom>
            <a:avLst/>
            <a:gdLst>
              <a:gd name="T0" fmla="*/ 0 w 18"/>
              <a:gd name="T1" fmla="*/ 57965187 h 23"/>
              <a:gd name="T2" fmla="*/ 45362806 w 18"/>
              <a:gd name="T3" fmla="*/ 0 h 23"/>
              <a:gd name="T4" fmla="*/ 0 60000 65536"/>
              <a:gd name="T5" fmla="*/ 0 60000 65536"/>
              <a:gd name="T6" fmla="*/ 0 w 18"/>
              <a:gd name="T7" fmla="*/ 0 h 23"/>
              <a:gd name="T8" fmla="*/ 18 w 18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3">
                <a:moveTo>
                  <a:pt x="0" y="23"/>
                </a:moveTo>
                <a:lnTo>
                  <a:pt x="1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7" name="Freeform 91"/>
          <p:cNvSpPr>
            <a:spLocks/>
          </p:cNvSpPr>
          <p:nvPr/>
        </p:nvSpPr>
        <p:spPr bwMode="auto">
          <a:xfrm rot="-5400000">
            <a:off x="1115219" y="4807744"/>
            <a:ext cx="288925" cy="1587"/>
          </a:xfrm>
          <a:custGeom>
            <a:avLst/>
            <a:gdLst>
              <a:gd name="T0" fmla="*/ 0 w 182"/>
              <a:gd name="T1" fmla="*/ 0 h 1"/>
              <a:gd name="T2" fmla="*/ 458668482 w 182"/>
              <a:gd name="T3" fmla="*/ 2518569 h 1"/>
              <a:gd name="T4" fmla="*/ 0 60000 65536"/>
              <a:gd name="T5" fmla="*/ 0 60000 65536"/>
              <a:gd name="T6" fmla="*/ 0 w 182"/>
              <a:gd name="T7" fmla="*/ 0 h 1"/>
              <a:gd name="T8" fmla="*/ 182 w 18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" h="1">
                <a:moveTo>
                  <a:pt x="0" y="0"/>
                </a:moveTo>
                <a:lnTo>
                  <a:pt x="182" y="1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68" name="Freeform 92"/>
          <p:cNvSpPr>
            <a:spLocks/>
          </p:cNvSpPr>
          <p:nvPr/>
        </p:nvSpPr>
        <p:spPr bwMode="auto">
          <a:xfrm>
            <a:off x="1228725" y="4900613"/>
            <a:ext cx="61913" cy="1587"/>
          </a:xfrm>
          <a:custGeom>
            <a:avLst/>
            <a:gdLst>
              <a:gd name="T0" fmla="*/ 0 w 39"/>
              <a:gd name="T1" fmla="*/ 0 h 1"/>
              <a:gd name="T2" fmla="*/ 98287668 w 39"/>
              <a:gd name="T3" fmla="*/ 2518569 h 1"/>
              <a:gd name="T4" fmla="*/ 0 60000 65536"/>
              <a:gd name="T5" fmla="*/ 0 60000 65536"/>
              <a:gd name="T6" fmla="*/ 0 w 39"/>
              <a:gd name="T7" fmla="*/ 0 h 1"/>
              <a:gd name="T8" fmla="*/ 39 w 3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1">
                <a:moveTo>
                  <a:pt x="0" y="0"/>
                </a:moveTo>
                <a:lnTo>
                  <a:pt x="39" y="1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69" name="Freeform 93"/>
          <p:cNvSpPr>
            <a:spLocks/>
          </p:cNvSpPr>
          <p:nvPr/>
        </p:nvSpPr>
        <p:spPr bwMode="auto">
          <a:xfrm>
            <a:off x="1481138" y="5156200"/>
            <a:ext cx="252412" cy="1588"/>
          </a:xfrm>
          <a:custGeom>
            <a:avLst/>
            <a:gdLst>
              <a:gd name="T0" fmla="*/ 0 w 159"/>
              <a:gd name="T1" fmla="*/ 0 h 1"/>
              <a:gd name="T2" fmla="*/ 400703202 w 159"/>
              <a:gd name="T3" fmla="*/ 0 h 1"/>
              <a:gd name="T4" fmla="*/ 0 60000 65536"/>
              <a:gd name="T5" fmla="*/ 0 60000 65536"/>
              <a:gd name="T6" fmla="*/ 0 w 159"/>
              <a:gd name="T7" fmla="*/ 0 h 1"/>
              <a:gd name="T8" fmla="*/ 159 w 1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" h="1">
                <a:moveTo>
                  <a:pt x="0" y="0"/>
                </a:moveTo>
                <a:lnTo>
                  <a:pt x="159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70" name="Freeform 94"/>
          <p:cNvSpPr>
            <a:spLocks/>
          </p:cNvSpPr>
          <p:nvPr/>
        </p:nvSpPr>
        <p:spPr bwMode="auto">
          <a:xfrm>
            <a:off x="1514475" y="5129213"/>
            <a:ext cx="1588" cy="50800"/>
          </a:xfrm>
          <a:custGeom>
            <a:avLst/>
            <a:gdLst>
              <a:gd name="T0" fmla="*/ 0 w 1"/>
              <a:gd name="T1" fmla="*/ 0 h 32"/>
              <a:gd name="T2" fmla="*/ 0 w 1"/>
              <a:gd name="T3" fmla="*/ 80644986 h 32"/>
              <a:gd name="T4" fmla="*/ 0 60000 65536"/>
              <a:gd name="T5" fmla="*/ 0 60000 65536"/>
              <a:gd name="T6" fmla="*/ 0 w 1"/>
              <a:gd name="T7" fmla="*/ 0 h 32"/>
              <a:gd name="T8" fmla="*/ 1 w 1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71" name="Freeform 95"/>
          <p:cNvSpPr>
            <a:spLocks/>
          </p:cNvSpPr>
          <p:nvPr/>
        </p:nvSpPr>
        <p:spPr bwMode="auto">
          <a:xfrm>
            <a:off x="779463" y="5153025"/>
            <a:ext cx="271462" cy="3175"/>
          </a:xfrm>
          <a:custGeom>
            <a:avLst/>
            <a:gdLst>
              <a:gd name="T0" fmla="*/ 430945176 w 171"/>
              <a:gd name="T1" fmla="*/ 0 h 2"/>
              <a:gd name="T2" fmla="*/ 0 w 171"/>
              <a:gd name="T3" fmla="*/ 5040312 h 2"/>
              <a:gd name="T4" fmla="*/ 0 60000 65536"/>
              <a:gd name="T5" fmla="*/ 0 60000 65536"/>
              <a:gd name="T6" fmla="*/ 0 w 171"/>
              <a:gd name="T7" fmla="*/ 0 h 2"/>
              <a:gd name="T8" fmla="*/ 171 w 17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" h="2">
                <a:moveTo>
                  <a:pt x="171" y="0"/>
                </a:moveTo>
                <a:lnTo>
                  <a:pt x="0" y="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72" name="Freeform 96"/>
          <p:cNvSpPr>
            <a:spLocks/>
          </p:cNvSpPr>
          <p:nvPr/>
        </p:nvSpPr>
        <p:spPr bwMode="auto">
          <a:xfrm>
            <a:off x="1025525" y="5124450"/>
            <a:ext cx="1588" cy="55563"/>
          </a:xfrm>
          <a:custGeom>
            <a:avLst/>
            <a:gdLst>
              <a:gd name="T0" fmla="*/ 2521744 w 1"/>
              <a:gd name="T1" fmla="*/ 0 h 35"/>
              <a:gd name="T2" fmla="*/ 0 w 1"/>
              <a:gd name="T3" fmla="*/ 88207043 h 35"/>
              <a:gd name="T4" fmla="*/ 0 60000 65536"/>
              <a:gd name="T5" fmla="*/ 0 60000 65536"/>
              <a:gd name="T6" fmla="*/ 0 w 1"/>
              <a:gd name="T7" fmla="*/ 0 h 35"/>
              <a:gd name="T8" fmla="*/ 1 w 1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">
                <a:moveTo>
                  <a:pt x="1" y="0"/>
                </a:moveTo>
                <a:lnTo>
                  <a:pt x="0" y="3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93" name="Rectangle 97"/>
          <p:cNvSpPr>
            <a:spLocks noChangeArrowheads="1"/>
          </p:cNvSpPr>
          <p:nvPr/>
        </p:nvSpPr>
        <p:spPr bwMode="auto">
          <a:xfrm rot="-25013538">
            <a:off x="5126038" y="5295900"/>
            <a:ext cx="4572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74" name="Oval 98"/>
          <p:cNvSpPr>
            <a:spLocks noChangeAspect="1" noChangeArrowheads="1"/>
          </p:cNvSpPr>
          <p:nvPr/>
        </p:nvSpPr>
        <p:spPr bwMode="auto">
          <a:xfrm>
            <a:off x="4953000" y="5397500"/>
            <a:ext cx="393700" cy="393700"/>
          </a:xfrm>
          <a:prstGeom prst="ellipse">
            <a:avLst/>
          </a:prstGeom>
          <a:solidFill>
            <a:srgbClr val="6FC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80995" name="Rectangle 99"/>
          <p:cNvSpPr>
            <a:spLocks noChangeArrowheads="1"/>
          </p:cNvSpPr>
          <p:nvPr/>
        </p:nvSpPr>
        <p:spPr bwMode="auto">
          <a:xfrm rot="5400000">
            <a:off x="7140575" y="4610100"/>
            <a:ext cx="914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96" name="Rectangle 100"/>
          <p:cNvSpPr>
            <a:spLocks noChangeArrowheads="1"/>
          </p:cNvSpPr>
          <p:nvPr/>
        </p:nvSpPr>
        <p:spPr bwMode="auto">
          <a:xfrm rot="1466637">
            <a:off x="7559675" y="5029200"/>
            <a:ext cx="6096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97" name="Rectangle 101"/>
          <p:cNvSpPr>
            <a:spLocks noChangeArrowheads="1"/>
          </p:cNvSpPr>
          <p:nvPr/>
        </p:nvSpPr>
        <p:spPr bwMode="auto">
          <a:xfrm rot="1115570">
            <a:off x="7026275" y="4876800"/>
            <a:ext cx="5334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78" name="Oval 102"/>
          <p:cNvSpPr>
            <a:spLocks noChangeAspect="1" noChangeArrowheads="1"/>
          </p:cNvSpPr>
          <p:nvPr/>
        </p:nvSpPr>
        <p:spPr bwMode="auto">
          <a:xfrm>
            <a:off x="8093075" y="5045075"/>
            <a:ext cx="365125" cy="36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80999" name="Oval 103"/>
          <p:cNvSpPr>
            <a:spLocks noChangeAspect="1" noChangeArrowheads="1"/>
          </p:cNvSpPr>
          <p:nvPr/>
        </p:nvSpPr>
        <p:spPr bwMode="auto">
          <a:xfrm>
            <a:off x="7331075" y="4724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1C1C1C"/>
              </a:gs>
              <a:gs pos="100000">
                <a:schemeClr val="tx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6180" name="Oval 104"/>
          <p:cNvSpPr>
            <a:spLocks noChangeAspect="1" noChangeArrowheads="1"/>
          </p:cNvSpPr>
          <p:nvPr/>
        </p:nvSpPr>
        <p:spPr bwMode="auto">
          <a:xfrm>
            <a:off x="7407275" y="4038600"/>
            <a:ext cx="365125" cy="365125"/>
          </a:xfrm>
          <a:prstGeom prst="ellipse">
            <a:avLst/>
          </a:prstGeom>
          <a:solidFill>
            <a:srgbClr val="6FC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</a:t>
            </a:r>
          </a:p>
        </p:txBody>
      </p:sp>
      <p:sp>
        <p:nvSpPr>
          <p:cNvPr id="81001" name="Rectangle 105"/>
          <p:cNvSpPr>
            <a:spLocks noChangeArrowheads="1"/>
          </p:cNvSpPr>
          <p:nvPr/>
        </p:nvSpPr>
        <p:spPr bwMode="auto">
          <a:xfrm rot="-25013538">
            <a:off x="7123113" y="5295900"/>
            <a:ext cx="4572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82" name="Oval 106"/>
          <p:cNvSpPr>
            <a:spLocks noChangeAspect="1" noChangeArrowheads="1"/>
          </p:cNvSpPr>
          <p:nvPr/>
        </p:nvSpPr>
        <p:spPr bwMode="auto">
          <a:xfrm>
            <a:off x="6950075" y="5397500"/>
            <a:ext cx="393700" cy="39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6183" name="Freeform 107"/>
          <p:cNvSpPr>
            <a:spLocks/>
          </p:cNvSpPr>
          <p:nvPr/>
        </p:nvSpPr>
        <p:spPr bwMode="auto">
          <a:xfrm>
            <a:off x="7599363" y="4429125"/>
            <a:ext cx="1587" cy="263525"/>
          </a:xfrm>
          <a:custGeom>
            <a:avLst/>
            <a:gdLst>
              <a:gd name="T0" fmla="*/ 0 w 1"/>
              <a:gd name="T1" fmla="*/ 418345982 h 166"/>
              <a:gd name="T2" fmla="*/ 0 w 1"/>
              <a:gd name="T3" fmla="*/ 0 h 166"/>
              <a:gd name="T4" fmla="*/ 0 60000 65536"/>
              <a:gd name="T5" fmla="*/ 0 60000 65536"/>
              <a:gd name="T6" fmla="*/ 0 w 1"/>
              <a:gd name="T7" fmla="*/ 0 h 166"/>
              <a:gd name="T8" fmla="*/ 1 w 1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6">
                <a:moveTo>
                  <a:pt x="0" y="1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84" name="Freeform 108"/>
          <p:cNvSpPr>
            <a:spLocks/>
          </p:cNvSpPr>
          <p:nvPr/>
        </p:nvSpPr>
        <p:spPr bwMode="auto">
          <a:xfrm>
            <a:off x="5824538" y="5046663"/>
            <a:ext cx="250825" cy="114300"/>
          </a:xfrm>
          <a:custGeom>
            <a:avLst/>
            <a:gdLst>
              <a:gd name="T0" fmla="*/ 0 w 158"/>
              <a:gd name="T1" fmla="*/ 0 h 72"/>
              <a:gd name="T2" fmla="*/ 398184633 w 158"/>
              <a:gd name="T3" fmla="*/ 181451223 h 72"/>
              <a:gd name="T4" fmla="*/ 0 60000 65536"/>
              <a:gd name="T5" fmla="*/ 0 60000 65536"/>
              <a:gd name="T6" fmla="*/ 0 w 158"/>
              <a:gd name="T7" fmla="*/ 0 h 72"/>
              <a:gd name="T8" fmla="*/ 158 w 158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72">
                <a:moveTo>
                  <a:pt x="0" y="0"/>
                </a:moveTo>
                <a:lnTo>
                  <a:pt x="158" y="7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85" name="Freeform 109"/>
          <p:cNvSpPr>
            <a:spLocks/>
          </p:cNvSpPr>
          <p:nvPr/>
        </p:nvSpPr>
        <p:spPr bwMode="auto">
          <a:xfrm>
            <a:off x="5075238" y="4838700"/>
            <a:ext cx="230187" cy="74613"/>
          </a:xfrm>
          <a:custGeom>
            <a:avLst/>
            <a:gdLst>
              <a:gd name="T0" fmla="*/ 365421014 w 145"/>
              <a:gd name="T1" fmla="*/ 118448942 h 47"/>
              <a:gd name="T2" fmla="*/ 0 w 145"/>
              <a:gd name="T3" fmla="*/ 0 h 47"/>
              <a:gd name="T4" fmla="*/ 0 60000 65536"/>
              <a:gd name="T5" fmla="*/ 0 60000 65536"/>
              <a:gd name="T6" fmla="*/ 0 w 145"/>
              <a:gd name="T7" fmla="*/ 0 h 47"/>
              <a:gd name="T8" fmla="*/ 145 w 145"/>
              <a:gd name="T9" fmla="*/ 47 h 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5" h="47">
                <a:moveTo>
                  <a:pt x="145" y="4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86" name="Freeform 110"/>
          <p:cNvSpPr>
            <a:spLocks/>
          </p:cNvSpPr>
          <p:nvPr/>
        </p:nvSpPr>
        <p:spPr bwMode="auto">
          <a:xfrm>
            <a:off x="5300663" y="5175250"/>
            <a:ext cx="165100" cy="244475"/>
          </a:xfrm>
          <a:custGeom>
            <a:avLst/>
            <a:gdLst>
              <a:gd name="T0" fmla="*/ 262096272 w 104"/>
              <a:gd name="T1" fmla="*/ 0 h 154"/>
              <a:gd name="T2" fmla="*/ 0 w 104"/>
              <a:gd name="T3" fmla="*/ 388104008 h 154"/>
              <a:gd name="T4" fmla="*/ 0 60000 65536"/>
              <a:gd name="T5" fmla="*/ 0 60000 65536"/>
              <a:gd name="T6" fmla="*/ 0 w 104"/>
              <a:gd name="T7" fmla="*/ 0 h 154"/>
              <a:gd name="T8" fmla="*/ 104 w 104"/>
              <a:gd name="T9" fmla="*/ 154 h 1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" h="154">
                <a:moveTo>
                  <a:pt x="104" y="0"/>
                </a:moveTo>
                <a:lnTo>
                  <a:pt x="0" y="15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87" name="Freeform 111"/>
          <p:cNvSpPr>
            <a:spLocks/>
          </p:cNvSpPr>
          <p:nvPr/>
        </p:nvSpPr>
        <p:spPr bwMode="auto">
          <a:xfrm>
            <a:off x="5600700" y="4427538"/>
            <a:ext cx="3175" cy="263525"/>
          </a:xfrm>
          <a:custGeom>
            <a:avLst/>
            <a:gdLst>
              <a:gd name="T0" fmla="*/ 5040312 w 2"/>
              <a:gd name="T1" fmla="*/ 418345982 h 166"/>
              <a:gd name="T2" fmla="*/ 0 w 2"/>
              <a:gd name="T3" fmla="*/ 0 h 166"/>
              <a:gd name="T4" fmla="*/ 0 60000 65536"/>
              <a:gd name="T5" fmla="*/ 0 60000 65536"/>
              <a:gd name="T6" fmla="*/ 0 w 2"/>
              <a:gd name="T7" fmla="*/ 0 h 166"/>
              <a:gd name="T8" fmla="*/ 2 w 2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166">
                <a:moveTo>
                  <a:pt x="2" y="16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88" name="Oval 112"/>
          <p:cNvSpPr>
            <a:spLocks noChangeAspect="1" noChangeArrowheads="1"/>
          </p:cNvSpPr>
          <p:nvPr/>
        </p:nvSpPr>
        <p:spPr bwMode="auto">
          <a:xfrm>
            <a:off x="6831013" y="4648200"/>
            <a:ext cx="255587" cy="255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H</a:t>
            </a:r>
          </a:p>
        </p:txBody>
      </p:sp>
      <p:sp>
        <p:nvSpPr>
          <p:cNvPr id="46189" name="Freeform 113"/>
          <p:cNvSpPr>
            <a:spLocks/>
          </p:cNvSpPr>
          <p:nvPr/>
        </p:nvSpPr>
        <p:spPr bwMode="auto">
          <a:xfrm>
            <a:off x="7572375" y="4648200"/>
            <a:ext cx="52388" cy="1588"/>
          </a:xfrm>
          <a:custGeom>
            <a:avLst/>
            <a:gdLst>
              <a:gd name="T0" fmla="*/ 0 w 33"/>
              <a:gd name="T1" fmla="*/ 0 h 1"/>
              <a:gd name="T2" fmla="*/ 83166730 w 33"/>
              <a:gd name="T3" fmla="*/ 0 h 1"/>
              <a:gd name="T4" fmla="*/ 0 60000 65536"/>
              <a:gd name="T5" fmla="*/ 0 60000 65536"/>
              <a:gd name="T6" fmla="*/ 0 w 33"/>
              <a:gd name="T7" fmla="*/ 0 h 1"/>
              <a:gd name="T8" fmla="*/ 33 w 3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" h="1">
                <a:moveTo>
                  <a:pt x="0" y="0"/>
                </a:moveTo>
                <a:lnTo>
                  <a:pt x="3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0" name="Freeform 114"/>
          <p:cNvSpPr>
            <a:spLocks/>
          </p:cNvSpPr>
          <p:nvPr/>
        </p:nvSpPr>
        <p:spPr bwMode="auto">
          <a:xfrm>
            <a:off x="5576888" y="4646613"/>
            <a:ext cx="50800" cy="1587"/>
          </a:xfrm>
          <a:custGeom>
            <a:avLst/>
            <a:gdLst>
              <a:gd name="T0" fmla="*/ 0 w 32"/>
              <a:gd name="T1" fmla="*/ 2518569 h 1"/>
              <a:gd name="T2" fmla="*/ 80644986 w 32"/>
              <a:gd name="T3" fmla="*/ 0 h 1"/>
              <a:gd name="T4" fmla="*/ 0 60000 65536"/>
              <a:gd name="T5" fmla="*/ 0 60000 65536"/>
              <a:gd name="T6" fmla="*/ 0 w 32"/>
              <a:gd name="T7" fmla="*/ 0 h 1"/>
              <a:gd name="T8" fmla="*/ 32 w 3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1">
                <a:moveTo>
                  <a:pt x="0" y="1"/>
                </a:moveTo>
                <a:lnTo>
                  <a:pt x="32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1" name="Freeform 115"/>
          <p:cNvSpPr>
            <a:spLocks/>
          </p:cNvSpPr>
          <p:nvPr/>
        </p:nvSpPr>
        <p:spPr bwMode="auto">
          <a:xfrm>
            <a:off x="5280025" y="4891088"/>
            <a:ext cx="9525" cy="36512"/>
          </a:xfrm>
          <a:custGeom>
            <a:avLst/>
            <a:gdLst>
              <a:gd name="T0" fmla="*/ 15120939 w 6"/>
              <a:gd name="T1" fmla="*/ 0 h 23"/>
              <a:gd name="T2" fmla="*/ 0 w 6"/>
              <a:gd name="T3" fmla="*/ 57962012 h 23"/>
              <a:gd name="T4" fmla="*/ 0 60000 65536"/>
              <a:gd name="T5" fmla="*/ 0 60000 65536"/>
              <a:gd name="T6" fmla="*/ 0 w 6"/>
              <a:gd name="T7" fmla="*/ 0 h 23"/>
              <a:gd name="T8" fmla="*/ 6 w 6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3">
                <a:moveTo>
                  <a:pt x="6" y="0"/>
                </a:moveTo>
                <a:lnTo>
                  <a:pt x="0" y="2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2" name="Freeform 116"/>
          <p:cNvSpPr>
            <a:spLocks/>
          </p:cNvSpPr>
          <p:nvPr/>
        </p:nvSpPr>
        <p:spPr bwMode="auto">
          <a:xfrm>
            <a:off x="5848350" y="5041900"/>
            <a:ext cx="17463" cy="39688"/>
          </a:xfrm>
          <a:custGeom>
            <a:avLst/>
            <a:gdLst>
              <a:gd name="T0" fmla="*/ 27723309 w 11"/>
              <a:gd name="T1" fmla="*/ 0 h 25"/>
              <a:gd name="T2" fmla="*/ 0 w 11"/>
              <a:gd name="T3" fmla="*/ 63005499 h 25"/>
              <a:gd name="T4" fmla="*/ 0 60000 65536"/>
              <a:gd name="T5" fmla="*/ 0 60000 65536"/>
              <a:gd name="T6" fmla="*/ 0 w 11"/>
              <a:gd name="T7" fmla="*/ 0 h 25"/>
              <a:gd name="T8" fmla="*/ 11 w 11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25">
                <a:moveTo>
                  <a:pt x="11" y="0"/>
                </a:moveTo>
                <a:lnTo>
                  <a:pt x="0" y="2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93" name="Freeform 117"/>
          <p:cNvSpPr>
            <a:spLocks/>
          </p:cNvSpPr>
          <p:nvPr/>
        </p:nvSpPr>
        <p:spPr bwMode="auto">
          <a:xfrm>
            <a:off x="5432425" y="5186363"/>
            <a:ext cx="38100" cy="22225"/>
          </a:xfrm>
          <a:custGeom>
            <a:avLst/>
            <a:gdLst>
              <a:gd name="T0" fmla="*/ 0 w 24"/>
              <a:gd name="T1" fmla="*/ 0 h 14"/>
              <a:gd name="T2" fmla="*/ 60483756 w 24"/>
              <a:gd name="T3" fmla="*/ 35282190 h 14"/>
              <a:gd name="T4" fmla="*/ 0 60000 65536"/>
              <a:gd name="T5" fmla="*/ 0 60000 65536"/>
              <a:gd name="T6" fmla="*/ 0 w 24"/>
              <a:gd name="T7" fmla="*/ 0 h 14"/>
              <a:gd name="T8" fmla="*/ 24 w 24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4">
                <a:moveTo>
                  <a:pt x="0" y="0"/>
                </a:moveTo>
                <a:lnTo>
                  <a:pt x="24" y="14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Hydrogen Bond Formation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905000" y="1752600"/>
            <a:ext cx="6324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905000" y="29718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2057400"/>
            <a:ext cx="762000" cy="457200"/>
            <a:chOff x="1920" y="1296"/>
            <a:chExt cx="480" cy="288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1920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48" name="Oval 7"/>
            <p:cNvSpPr>
              <a:spLocks noChangeAspect="1" noChangeArrowheads="1"/>
            </p:cNvSpPr>
            <p:nvPr/>
          </p:nvSpPr>
          <p:spPr bwMode="auto">
            <a:xfrm>
              <a:off x="2041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2" name="Oval 8"/>
            <p:cNvSpPr>
              <a:spLocks noChangeArrowheads="1"/>
            </p:cNvSpPr>
            <p:nvPr/>
          </p:nvSpPr>
          <p:spPr bwMode="auto">
            <a:xfrm>
              <a:off x="2112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50" name="Oval 9"/>
            <p:cNvSpPr>
              <a:spLocks noChangeAspect="1" noChangeArrowheads="1"/>
            </p:cNvSpPr>
            <p:nvPr/>
          </p:nvSpPr>
          <p:spPr bwMode="auto">
            <a:xfrm>
              <a:off x="2256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0" y="2057400"/>
            <a:ext cx="838200" cy="457200"/>
            <a:chOff x="2880" y="1296"/>
            <a:chExt cx="528" cy="288"/>
          </a:xfrm>
        </p:grpSpPr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2880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44" name="Oval 12"/>
            <p:cNvSpPr>
              <a:spLocks noChangeAspect="1" noChangeArrowheads="1"/>
            </p:cNvSpPr>
            <p:nvPr/>
          </p:nvSpPr>
          <p:spPr bwMode="auto">
            <a:xfrm>
              <a:off x="3024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3120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46" name="Oval 14"/>
            <p:cNvSpPr>
              <a:spLocks noChangeAspect="1" noChangeArrowheads="1"/>
            </p:cNvSpPr>
            <p:nvPr/>
          </p:nvSpPr>
          <p:spPr bwMode="auto">
            <a:xfrm>
              <a:off x="3241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705600" y="2057400"/>
            <a:ext cx="1066800" cy="457200"/>
            <a:chOff x="4224" y="1296"/>
            <a:chExt cx="672" cy="288"/>
          </a:xfrm>
        </p:grpSpPr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4224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40" name="Oval 17"/>
            <p:cNvSpPr>
              <a:spLocks noChangeAspect="1" noChangeArrowheads="1"/>
            </p:cNvSpPr>
            <p:nvPr/>
          </p:nvSpPr>
          <p:spPr bwMode="auto">
            <a:xfrm>
              <a:off x="4368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4608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42" name="Oval 19"/>
            <p:cNvSpPr>
              <a:spLocks noChangeAspect="1" noChangeArrowheads="1"/>
            </p:cNvSpPr>
            <p:nvPr/>
          </p:nvSpPr>
          <p:spPr bwMode="auto">
            <a:xfrm>
              <a:off x="4752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64" name="Line 20"/>
          <p:cNvSpPr>
            <a:spLocks noChangeAspect="1" noChangeShapeType="1"/>
          </p:cNvSpPr>
          <p:nvPr/>
        </p:nvSpPr>
        <p:spPr bwMode="auto">
          <a:xfrm>
            <a:off x="3429000" y="2473325"/>
            <a:ext cx="1588" cy="3089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108325" y="5599113"/>
            <a:ext cx="844550" cy="366712"/>
            <a:chOff x="1958" y="3527"/>
            <a:chExt cx="532" cy="231"/>
          </a:xfrm>
        </p:grpSpPr>
        <p:sp>
          <p:nvSpPr>
            <p:cNvPr id="47137" name="Text Box 22"/>
            <p:cNvSpPr txBox="1">
              <a:spLocks noChangeArrowheads="1"/>
            </p:cNvSpPr>
            <p:nvPr/>
          </p:nvSpPr>
          <p:spPr bwMode="auto">
            <a:xfrm>
              <a:off x="1958" y="3527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0.74 A</a:t>
              </a:r>
            </a:p>
          </p:txBody>
        </p:sp>
        <p:sp>
          <p:nvSpPr>
            <p:cNvPr id="47138" name="Oval 23"/>
            <p:cNvSpPr>
              <a:spLocks noChangeAspect="1" noChangeArrowheads="1"/>
            </p:cNvSpPr>
            <p:nvPr/>
          </p:nvSpPr>
          <p:spPr bwMode="auto">
            <a:xfrm>
              <a:off x="2377" y="3552"/>
              <a:ext cx="29" cy="2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4953000" y="2514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72390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0" name="Freeform 26"/>
          <p:cNvSpPr>
            <a:spLocks/>
          </p:cNvSpPr>
          <p:nvPr/>
        </p:nvSpPr>
        <p:spPr bwMode="auto">
          <a:xfrm>
            <a:off x="2181225" y="1755775"/>
            <a:ext cx="6048375" cy="3346450"/>
          </a:xfrm>
          <a:custGeom>
            <a:avLst/>
            <a:gdLst>
              <a:gd name="T0" fmla="*/ 0 w 3810"/>
              <a:gd name="T1" fmla="*/ 0 h 2108"/>
              <a:gd name="T2" fmla="*/ 967740149 w 3810"/>
              <a:gd name="T3" fmla="*/ 2147483647 h 2108"/>
              <a:gd name="T4" fmla="*/ 2147483647 w 3810"/>
              <a:gd name="T5" fmla="*/ 2147483647 h 2108"/>
              <a:gd name="T6" fmla="*/ 2147483647 w 3810"/>
              <a:gd name="T7" fmla="*/ 2147483647 h 2108"/>
              <a:gd name="T8" fmla="*/ 2147483647 w 3810"/>
              <a:gd name="T9" fmla="*/ 2147483647 h 2108"/>
              <a:gd name="T10" fmla="*/ 2147483647 w 3810"/>
              <a:gd name="T11" fmla="*/ 2147483647 h 21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"/>
              <a:gd name="T19" fmla="*/ 0 h 2108"/>
              <a:gd name="T20" fmla="*/ 3810 w 3810"/>
              <a:gd name="T21" fmla="*/ 2108 h 21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" h="2108">
                <a:moveTo>
                  <a:pt x="0" y="0"/>
                </a:moveTo>
                <a:cubicBezTo>
                  <a:pt x="64" y="261"/>
                  <a:pt x="241" y="1219"/>
                  <a:pt x="384" y="1564"/>
                </a:cubicBezTo>
                <a:cubicBezTo>
                  <a:pt x="527" y="1909"/>
                  <a:pt x="624" y="2108"/>
                  <a:pt x="859" y="2067"/>
                </a:cubicBezTo>
                <a:cubicBezTo>
                  <a:pt x="1094" y="2026"/>
                  <a:pt x="1504" y="1500"/>
                  <a:pt x="1792" y="1317"/>
                </a:cubicBezTo>
                <a:cubicBezTo>
                  <a:pt x="2080" y="1134"/>
                  <a:pt x="2251" y="1045"/>
                  <a:pt x="2587" y="969"/>
                </a:cubicBezTo>
                <a:cubicBezTo>
                  <a:pt x="2923" y="893"/>
                  <a:pt x="3555" y="884"/>
                  <a:pt x="3810" y="86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1203325" y="47609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- 436 </a:t>
            </a:r>
          </a:p>
        </p:txBody>
      </p:sp>
      <p:sp>
        <p:nvSpPr>
          <p:cNvPr id="47118" name="Text Box 28"/>
          <p:cNvSpPr txBox="1">
            <a:spLocks noChangeArrowheads="1"/>
          </p:cNvSpPr>
          <p:nvPr/>
        </p:nvSpPr>
        <p:spPr bwMode="auto">
          <a:xfrm>
            <a:off x="1593850" y="2757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grpSp>
        <p:nvGrpSpPr>
          <p:cNvPr id="47119" name="Group 29"/>
          <p:cNvGrpSpPr>
            <a:grpSpLocks/>
          </p:cNvGrpSpPr>
          <p:nvPr/>
        </p:nvGrpSpPr>
        <p:grpSpPr bwMode="auto">
          <a:xfrm>
            <a:off x="3657600" y="6019800"/>
            <a:ext cx="3368675" cy="366713"/>
            <a:chOff x="2390" y="3863"/>
            <a:chExt cx="2122" cy="231"/>
          </a:xfrm>
        </p:grpSpPr>
        <p:sp>
          <p:nvSpPr>
            <p:cNvPr id="47135" name="Text Box 30"/>
            <p:cNvSpPr txBox="1">
              <a:spLocks noChangeArrowheads="1"/>
            </p:cNvSpPr>
            <p:nvPr/>
          </p:nvSpPr>
          <p:spPr bwMode="auto">
            <a:xfrm>
              <a:off x="2390" y="3863"/>
              <a:ext cx="10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 – H distance</a:t>
              </a:r>
            </a:p>
          </p:txBody>
        </p:sp>
        <p:sp>
          <p:nvSpPr>
            <p:cNvPr id="47136" name="Line 31"/>
            <p:cNvSpPr>
              <a:spLocks noChangeShapeType="1"/>
            </p:cNvSpPr>
            <p:nvPr/>
          </p:nvSpPr>
          <p:spPr bwMode="auto">
            <a:xfrm>
              <a:off x="3456" y="398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0" name="Group 32"/>
          <p:cNvGrpSpPr>
            <a:grpSpLocks/>
          </p:cNvGrpSpPr>
          <p:nvPr/>
        </p:nvGrpSpPr>
        <p:grpSpPr bwMode="auto">
          <a:xfrm>
            <a:off x="838200" y="1828800"/>
            <a:ext cx="366713" cy="2819400"/>
            <a:chOff x="528" y="1152"/>
            <a:chExt cx="231" cy="1776"/>
          </a:xfrm>
        </p:grpSpPr>
        <p:sp>
          <p:nvSpPr>
            <p:cNvPr id="47133" name="Text Box 33"/>
            <p:cNvSpPr txBox="1">
              <a:spLocks noChangeArrowheads="1"/>
            </p:cNvSpPr>
            <p:nvPr/>
          </p:nvSpPr>
          <p:spPr bwMode="auto">
            <a:xfrm rot="-5400000">
              <a:off x="70" y="2238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Energy (KJ/mol)</a:t>
              </a:r>
            </a:p>
          </p:txBody>
        </p:sp>
        <p:sp>
          <p:nvSpPr>
            <p:cNvPr id="47134" name="Line 34"/>
            <p:cNvSpPr>
              <a:spLocks noChangeShapeType="1"/>
            </p:cNvSpPr>
            <p:nvPr/>
          </p:nvSpPr>
          <p:spPr bwMode="auto">
            <a:xfrm flipV="1">
              <a:off x="672" y="115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1" name="Rectangle 35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318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6477000" y="32766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interaction</a:t>
            </a:r>
          </a:p>
        </p:txBody>
      </p:sp>
      <p:sp>
        <p:nvSpPr>
          <p:cNvPr id="82981" name="Text Box 37"/>
          <p:cNvSpPr txBox="1">
            <a:spLocks noChangeArrowheads="1"/>
          </p:cNvSpPr>
          <p:nvPr/>
        </p:nvSpPr>
        <p:spPr bwMode="auto">
          <a:xfrm>
            <a:off x="4632325" y="408305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increased</a:t>
            </a:r>
          </a:p>
          <a:p>
            <a:pPr algn="ctr"/>
            <a:r>
              <a:rPr lang="en-US"/>
              <a:t>attraction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2590800" y="304800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balanced attraction</a:t>
            </a:r>
          </a:p>
          <a:p>
            <a:pPr algn="ctr"/>
            <a:r>
              <a:rPr lang="en-US"/>
              <a:t>&amp; repulsion</a:t>
            </a:r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1828800" y="44958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increased</a:t>
            </a:r>
          </a:p>
          <a:p>
            <a:r>
              <a:rPr lang="en-US"/>
              <a:t>repulsion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057400" y="2057400"/>
            <a:ext cx="533400" cy="457200"/>
            <a:chOff x="1296" y="1296"/>
            <a:chExt cx="336" cy="288"/>
          </a:xfrm>
        </p:grpSpPr>
        <p:sp>
          <p:nvSpPr>
            <p:cNvPr id="82985" name="Oval 41"/>
            <p:cNvSpPr>
              <a:spLocks noChangeArrowheads="1"/>
            </p:cNvSpPr>
            <p:nvPr/>
          </p:nvSpPr>
          <p:spPr bwMode="auto">
            <a:xfrm>
              <a:off x="1296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30" name="Oval 42"/>
            <p:cNvSpPr>
              <a:spLocks noChangeAspect="1" noChangeArrowheads="1"/>
            </p:cNvSpPr>
            <p:nvPr/>
          </p:nvSpPr>
          <p:spPr bwMode="auto">
            <a:xfrm>
              <a:off x="1417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7" name="Oval 43"/>
            <p:cNvSpPr>
              <a:spLocks noChangeArrowheads="1"/>
            </p:cNvSpPr>
            <p:nvPr/>
          </p:nvSpPr>
          <p:spPr bwMode="auto">
            <a:xfrm>
              <a:off x="1344" y="12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32" name="Oval 44"/>
            <p:cNvSpPr>
              <a:spLocks noChangeAspect="1" noChangeArrowheads="1"/>
            </p:cNvSpPr>
            <p:nvPr/>
          </p:nvSpPr>
          <p:spPr bwMode="auto">
            <a:xfrm>
              <a:off x="1488" y="1440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7" name="Text Box 46"/>
          <p:cNvSpPr txBox="1">
            <a:spLocks noChangeArrowheads="1"/>
          </p:cNvSpPr>
          <p:nvPr/>
        </p:nvSpPr>
        <p:spPr bwMode="auto">
          <a:xfrm>
            <a:off x="2000250" y="1255713"/>
            <a:ext cx="539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Potential Energy Diagram - </a:t>
            </a:r>
            <a:r>
              <a:rPr lang="en-US" i="1"/>
              <a:t>Attraction vs. Repulsion</a:t>
            </a:r>
          </a:p>
        </p:txBody>
      </p:sp>
      <p:sp>
        <p:nvSpPr>
          <p:cNvPr id="47128" name="Text Box 47"/>
          <p:cNvSpPr txBox="1">
            <a:spLocks noChangeArrowheads="1"/>
          </p:cNvSpPr>
          <p:nvPr/>
        </p:nvSpPr>
        <p:spPr bwMode="auto">
          <a:xfrm>
            <a:off x="3956050" y="62484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(internuclear distance)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animBg="1"/>
      <p:bldP spid="82968" grpId="0" animBg="1"/>
      <p:bldP spid="82969" grpId="0" animBg="1"/>
      <p:bldP spid="82970" grpId="0" animBg="1"/>
      <p:bldP spid="82971" grpId="0"/>
      <p:bldP spid="82980" grpId="0"/>
      <p:bldP spid="82981" grpId="0"/>
      <p:bldP spid="82982" grpId="0"/>
      <p:bldP spid="829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2"/>
          <p:cNvSpPr>
            <a:spLocks noChangeAspect="1" noChangeArrowheads="1"/>
          </p:cNvSpPr>
          <p:nvPr/>
        </p:nvSpPr>
        <p:spPr bwMode="auto">
          <a:xfrm>
            <a:off x="990600" y="1828800"/>
            <a:ext cx="484188" cy="48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Oval 3"/>
          <p:cNvSpPr>
            <a:spLocks noChangeAspect="1" noChangeArrowheads="1"/>
          </p:cNvSpPr>
          <p:nvPr/>
        </p:nvSpPr>
        <p:spPr bwMode="auto">
          <a:xfrm>
            <a:off x="1828800" y="1828800"/>
            <a:ext cx="484188" cy="48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Oval 4"/>
          <p:cNvSpPr>
            <a:spLocks noChangeAspect="1" noChangeArrowheads="1"/>
          </p:cNvSpPr>
          <p:nvPr/>
        </p:nvSpPr>
        <p:spPr bwMode="auto">
          <a:xfrm>
            <a:off x="2335213" y="1828800"/>
            <a:ext cx="484187" cy="48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5"/>
          <p:cNvSpPr>
            <a:spLocks noChangeAspect="1" noChangeArrowheads="1"/>
          </p:cNvSpPr>
          <p:nvPr/>
        </p:nvSpPr>
        <p:spPr bwMode="auto">
          <a:xfrm>
            <a:off x="2819400" y="1828800"/>
            <a:ext cx="484188" cy="48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41325" y="19415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</a:t>
            </a:r>
            <a:endParaRPr lang="en-US" baseline="-250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17950" y="1344613"/>
            <a:ext cx="985838" cy="484187"/>
            <a:chOff x="2468" y="847"/>
            <a:chExt cx="621" cy="305"/>
          </a:xfrm>
        </p:grpSpPr>
        <p:sp>
          <p:nvSpPr>
            <p:cNvPr id="48220" name="Oval 8"/>
            <p:cNvSpPr>
              <a:spLocks noChangeAspect="1" noChangeArrowheads="1"/>
            </p:cNvSpPr>
            <p:nvPr/>
          </p:nvSpPr>
          <p:spPr bwMode="auto">
            <a:xfrm>
              <a:off x="2784" y="847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1" name="Text Box 9"/>
            <p:cNvSpPr txBox="1">
              <a:spLocks noChangeArrowheads="1"/>
            </p:cNvSpPr>
            <p:nvPr/>
          </p:nvSpPr>
          <p:spPr bwMode="auto">
            <a:xfrm>
              <a:off x="2468" y="86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grpSp>
        <p:nvGrpSpPr>
          <p:cNvPr id="48136" name="Group 10"/>
          <p:cNvGrpSpPr>
            <a:grpSpLocks/>
          </p:cNvGrpSpPr>
          <p:nvPr/>
        </p:nvGrpSpPr>
        <p:grpSpPr bwMode="auto">
          <a:xfrm>
            <a:off x="3886200" y="2209800"/>
            <a:ext cx="1017588" cy="484188"/>
            <a:chOff x="2448" y="1392"/>
            <a:chExt cx="641" cy="305"/>
          </a:xfrm>
        </p:grpSpPr>
        <p:sp>
          <p:nvSpPr>
            <p:cNvPr id="48218" name="Oval 11"/>
            <p:cNvSpPr>
              <a:spLocks noChangeAspect="1" noChangeArrowheads="1"/>
            </p:cNvSpPr>
            <p:nvPr/>
          </p:nvSpPr>
          <p:spPr bwMode="auto">
            <a:xfrm>
              <a:off x="2784" y="139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9" name="Text Box 12"/>
            <p:cNvSpPr txBox="1">
              <a:spLocks noChangeArrowheads="1"/>
            </p:cNvSpPr>
            <p:nvPr/>
          </p:nvSpPr>
          <p:spPr bwMode="auto">
            <a:xfrm>
              <a:off x="2448" y="146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459413" y="1905000"/>
            <a:ext cx="712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BeH</a:t>
            </a:r>
            <a:r>
              <a:rPr lang="en-US" baseline="-25000"/>
              <a:t>2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1050925" y="24749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2368550" y="2452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822325" y="533400"/>
            <a:ext cx="764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First, the formation of BeH</a:t>
            </a:r>
            <a:r>
              <a:rPr lang="en-US" sz="2400" baseline="-25000"/>
              <a:t>2</a:t>
            </a:r>
            <a:r>
              <a:rPr lang="en-US" sz="2400"/>
              <a:t> using </a:t>
            </a:r>
            <a:r>
              <a:rPr lang="en-US" sz="2400" b="1" u="sng"/>
              <a:t>pure</a:t>
            </a:r>
            <a:r>
              <a:rPr lang="en-US" sz="2400"/>
              <a:t> </a:t>
            </a:r>
            <a:r>
              <a:rPr lang="en-US" sz="2400" i="1"/>
              <a:t>s</a:t>
            </a:r>
            <a:r>
              <a:rPr lang="en-US" sz="2400"/>
              <a:t> and </a:t>
            </a:r>
            <a:r>
              <a:rPr lang="en-US" sz="2400" i="1"/>
              <a:t>p</a:t>
            </a:r>
            <a:r>
              <a:rPr lang="en-US" sz="2400"/>
              <a:t> orbitals.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905000"/>
            <a:ext cx="152400" cy="304800"/>
            <a:chOff x="720" y="1200"/>
            <a:chExt cx="96" cy="192"/>
          </a:xfrm>
        </p:grpSpPr>
        <p:sp>
          <p:nvSpPr>
            <p:cNvPr id="48216" name="Line 18"/>
            <p:cNvSpPr>
              <a:spLocks noChangeShapeType="1"/>
            </p:cNvSpPr>
            <p:nvPr/>
          </p:nvSpPr>
          <p:spPr bwMode="auto">
            <a:xfrm flipV="1">
              <a:off x="720" y="1200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Line 19"/>
            <p:cNvSpPr>
              <a:spLocks noChangeShapeType="1"/>
            </p:cNvSpPr>
            <p:nvPr/>
          </p:nvSpPr>
          <p:spPr bwMode="auto">
            <a:xfrm flipV="1">
              <a:off x="816" y="1200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2" name="Line 20"/>
          <p:cNvSpPr>
            <a:spLocks noChangeShapeType="1"/>
          </p:cNvSpPr>
          <p:nvPr/>
        </p:nvSpPr>
        <p:spPr bwMode="auto">
          <a:xfrm flipV="1">
            <a:off x="4572000" y="14208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V="1">
            <a:off x="4572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248400" y="1828800"/>
            <a:ext cx="2438400" cy="484188"/>
            <a:chOff x="3936" y="1152"/>
            <a:chExt cx="1536" cy="305"/>
          </a:xfrm>
        </p:grpSpPr>
        <p:sp>
          <p:nvSpPr>
            <p:cNvPr id="48208" name="Oval 23"/>
            <p:cNvSpPr>
              <a:spLocks noChangeAspect="1" noChangeArrowheads="1"/>
            </p:cNvSpPr>
            <p:nvPr/>
          </p:nvSpPr>
          <p:spPr bwMode="auto">
            <a:xfrm>
              <a:off x="3936" y="115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9" name="Oval 24"/>
            <p:cNvSpPr>
              <a:spLocks noChangeAspect="1" noChangeArrowheads="1"/>
            </p:cNvSpPr>
            <p:nvPr/>
          </p:nvSpPr>
          <p:spPr bwMode="auto">
            <a:xfrm>
              <a:off x="4543" y="115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0" name="Oval 25"/>
            <p:cNvSpPr>
              <a:spLocks noChangeAspect="1" noChangeArrowheads="1"/>
            </p:cNvSpPr>
            <p:nvPr/>
          </p:nvSpPr>
          <p:spPr bwMode="auto">
            <a:xfrm>
              <a:off x="4862" y="115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1" name="Oval 26"/>
            <p:cNvSpPr>
              <a:spLocks noChangeAspect="1" noChangeArrowheads="1"/>
            </p:cNvSpPr>
            <p:nvPr/>
          </p:nvSpPr>
          <p:spPr bwMode="auto">
            <a:xfrm>
              <a:off x="5167" y="115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2" name="Line 27"/>
            <p:cNvSpPr>
              <a:spLocks noChangeShapeType="1"/>
            </p:cNvSpPr>
            <p:nvPr/>
          </p:nvSpPr>
          <p:spPr bwMode="auto">
            <a:xfrm flipV="1">
              <a:off x="4032" y="1200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3" name="Line 28"/>
            <p:cNvSpPr>
              <a:spLocks noChangeShapeType="1"/>
            </p:cNvSpPr>
            <p:nvPr/>
          </p:nvSpPr>
          <p:spPr bwMode="auto">
            <a:xfrm flipV="1">
              <a:off x="4128" y="1200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4" name="Line 29"/>
            <p:cNvSpPr>
              <a:spLocks noChangeShapeType="1"/>
            </p:cNvSpPr>
            <p:nvPr/>
          </p:nvSpPr>
          <p:spPr bwMode="auto">
            <a:xfrm flipV="1">
              <a:off x="4656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5" name="Line 30"/>
            <p:cNvSpPr>
              <a:spLocks noChangeShapeType="1"/>
            </p:cNvSpPr>
            <p:nvPr/>
          </p:nvSpPr>
          <p:spPr bwMode="auto">
            <a:xfrm flipV="1">
              <a:off x="4992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23" name="AutoShape 31"/>
          <p:cNvSpPr>
            <a:spLocks/>
          </p:cNvSpPr>
          <p:nvPr/>
        </p:nvSpPr>
        <p:spPr bwMode="auto">
          <a:xfrm>
            <a:off x="5029200" y="11430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838200" y="3352800"/>
            <a:ext cx="676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The formation of BeH</a:t>
            </a:r>
            <a:r>
              <a:rPr lang="en-US" sz="2400" baseline="-25000"/>
              <a:t>2</a:t>
            </a:r>
            <a:r>
              <a:rPr lang="en-US" sz="2400"/>
              <a:t> using </a:t>
            </a:r>
            <a:r>
              <a:rPr lang="en-US" sz="2400" b="1" u="sng"/>
              <a:t>hybridized</a:t>
            </a:r>
            <a:r>
              <a:rPr lang="en-US" sz="2400"/>
              <a:t> orbitals.</a:t>
            </a:r>
          </a:p>
        </p:txBody>
      </p:sp>
      <p:sp>
        <p:nvSpPr>
          <p:cNvPr id="85025" name="AutoShape 33"/>
          <p:cNvSpPr>
            <a:spLocks/>
          </p:cNvSpPr>
          <p:nvPr/>
        </p:nvSpPr>
        <p:spPr bwMode="auto">
          <a:xfrm>
            <a:off x="5045075" y="39624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1295400" y="274320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atomic orbitals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3854450" y="274320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atomic orbitals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57200" y="5464175"/>
            <a:ext cx="2862263" cy="846138"/>
            <a:chOff x="288" y="3442"/>
            <a:chExt cx="1803" cy="533"/>
          </a:xfrm>
        </p:grpSpPr>
        <p:sp>
          <p:nvSpPr>
            <p:cNvPr id="48201" name="Oval 37"/>
            <p:cNvSpPr>
              <a:spLocks noChangeAspect="1" noChangeArrowheads="1"/>
            </p:cNvSpPr>
            <p:nvPr/>
          </p:nvSpPr>
          <p:spPr bwMode="auto">
            <a:xfrm>
              <a:off x="634" y="344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2" name="Oval 38"/>
            <p:cNvSpPr>
              <a:spLocks noChangeAspect="1" noChangeArrowheads="1"/>
            </p:cNvSpPr>
            <p:nvPr/>
          </p:nvSpPr>
          <p:spPr bwMode="auto">
            <a:xfrm>
              <a:off x="1162" y="344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3" name="Oval 39"/>
            <p:cNvSpPr>
              <a:spLocks noChangeAspect="1" noChangeArrowheads="1"/>
            </p:cNvSpPr>
            <p:nvPr/>
          </p:nvSpPr>
          <p:spPr bwMode="auto">
            <a:xfrm>
              <a:off x="1481" y="344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4" name="Oval 40"/>
            <p:cNvSpPr>
              <a:spLocks noChangeAspect="1" noChangeArrowheads="1"/>
            </p:cNvSpPr>
            <p:nvPr/>
          </p:nvSpPr>
          <p:spPr bwMode="auto">
            <a:xfrm>
              <a:off x="1786" y="3442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5" name="Text Box 41"/>
            <p:cNvSpPr txBox="1">
              <a:spLocks noChangeArrowheads="1"/>
            </p:cNvSpPr>
            <p:nvPr/>
          </p:nvSpPr>
          <p:spPr bwMode="auto">
            <a:xfrm>
              <a:off x="288" y="351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</a:t>
              </a:r>
              <a:endParaRPr lang="en-US" baseline="-25000"/>
            </a:p>
          </p:txBody>
        </p:sp>
        <p:sp>
          <p:nvSpPr>
            <p:cNvPr id="48206" name="Text Box 42"/>
            <p:cNvSpPr txBox="1">
              <a:spLocks noChangeArrowheads="1"/>
            </p:cNvSpPr>
            <p:nvPr/>
          </p:nvSpPr>
          <p:spPr bwMode="auto">
            <a:xfrm>
              <a:off x="672" y="374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</a:t>
              </a:r>
            </a:p>
          </p:txBody>
        </p:sp>
        <p:sp>
          <p:nvSpPr>
            <p:cNvPr id="48207" name="Text Box 43"/>
            <p:cNvSpPr txBox="1">
              <a:spLocks noChangeArrowheads="1"/>
            </p:cNvSpPr>
            <p:nvPr/>
          </p:nvSpPr>
          <p:spPr bwMode="auto">
            <a:xfrm>
              <a:off x="1502" y="37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</a:p>
          </p:txBody>
        </p:sp>
      </p:grpSp>
      <p:sp>
        <p:nvSpPr>
          <p:cNvPr id="85036" name="Line 44"/>
          <p:cNvSpPr>
            <a:spLocks noChangeShapeType="1"/>
          </p:cNvSpPr>
          <p:nvPr/>
        </p:nvSpPr>
        <p:spPr bwMode="auto">
          <a:xfrm flipV="1">
            <a:off x="1158875" y="5540375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 flipV="1">
            <a:off x="1311275" y="5540375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264275" y="5383213"/>
            <a:ext cx="2438400" cy="484187"/>
            <a:chOff x="3946" y="3391"/>
            <a:chExt cx="1536" cy="305"/>
          </a:xfrm>
        </p:grpSpPr>
        <p:sp>
          <p:nvSpPr>
            <p:cNvPr id="48195" name="Oval 47"/>
            <p:cNvSpPr>
              <a:spLocks noChangeAspect="1" noChangeArrowheads="1"/>
            </p:cNvSpPr>
            <p:nvPr/>
          </p:nvSpPr>
          <p:spPr bwMode="auto">
            <a:xfrm>
              <a:off x="3946" y="3391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6" name="Oval 48"/>
            <p:cNvSpPr>
              <a:spLocks noChangeAspect="1" noChangeArrowheads="1"/>
            </p:cNvSpPr>
            <p:nvPr/>
          </p:nvSpPr>
          <p:spPr bwMode="auto">
            <a:xfrm>
              <a:off x="4255" y="3391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7" name="Oval 49"/>
            <p:cNvSpPr>
              <a:spLocks noChangeAspect="1" noChangeArrowheads="1"/>
            </p:cNvSpPr>
            <p:nvPr/>
          </p:nvSpPr>
          <p:spPr bwMode="auto">
            <a:xfrm>
              <a:off x="4872" y="3391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Oval 50"/>
            <p:cNvSpPr>
              <a:spLocks noChangeAspect="1" noChangeArrowheads="1"/>
            </p:cNvSpPr>
            <p:nvPr/>
          </p:nvSpPr>
          <p:spPr bwMode="auto">
            <a:xfrm>
              <a:off x="5177" y="3391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Line 51"/>
            <p:cNvSpPr>
              <a:spLocks noChangeShapeType="1"/>
            </p:cNvSpPr>
            <p:nvPr/>
          </p:nvSpPr>
          <p:spPr bwMode="auto">
            <a:xfrm flipV="1">
              <a:off x="4042" y="3439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Line 52"/>
            <p:cNvSpPr>
              <a:spLocks noChangeShapeType="1"/>
            </p:cNvSpPr>
            <p:nvPr/>
          </p:nvSpPr>
          <p:spPr bwMode="auto">
            <a:xfrm flipV="1">
              <a:off x="4368" y="3439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553200" y="5459413"/>
            <a:ext cx="533400" cy="304800"/>
            <a:chOff x="4128" y="3439"/>
            <a:chExt cx="336" cy="192"/>
          </a:xfrm>
        </p:grpSpPr>
        <p:sp>
          <p:nvSpPr>
            <p:cNvPr id="48193" name="Line 54"/>
            <p:cNvSpPr>
              <a:spLocks noChangeShapeType="1"/>
            </p:cNvSpPr>
            <p:nvPr/>
          </p:nvSpPr>
          <p:spPr bwMode="auto">
            <a:xfrm flipV="1">
              <a:off x="4128" y="343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4" name="Line 55"/>
            <p:cNvSpPr>
              <a:spLocks noChangeShapeType="1"/>
            </p:cNvSpPr>
            <p:nvPr/>
          </p:nvSpPr>
          <p:spPr bwMode="auto">
            <a:xfrm flipV="1">
              <a:off x="4464" y="343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457200" y="3886200"/>
            <a:ext cx="4462463" cy="1828800"/>
            <a:chOff x="288" y="2448"/>
            <a:chExt cx="2811" cy="1152"/>
          </a:xfrm>
        </p:grpSpPr>
        <p:sp>
          <p:nvSpPr>
            <p:cNvPr id="48176" name="Line 57"/>
            <p:cNvSpPr>
              <a:spLocks noChangeShapeType="1"/>
            </p:cNvSpPr>
            <p:nvPr/>
          </p:nvSpPr>
          <p:spPr bwMode="auto">
            <a:xfrm flipV="1">
              <a:off x="2890" y="33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77" name="Group 58"/>
            <p:cNvGrpSpPr>
              <a:grpSpLocks/>
            </p:cNvGrpSpPr>
            <p:nvPr/>
          </p:nvGrpSpPr>
          <p:grpSpPr bwMode="auto">
            <a:xfrm>
              <a:off x="288" y="2448"/>
              <a:ext cx="2811" cy="1152"/>
              <a:chOff x="288" y="2448"/>
              <a:chExt cx="2811" cy="1152"/>
            </a:xfrm>
          </p:grpSpPr>
          <p:sp>
            <p:nvSpPr>
              <p:cNvPr id="48178" name="Oval 59"/>
              <p:cNvSpPr>
                <a:spLocks noChangeAspect="1" noChangeArrowheads="1"/>
              </p:cNvSpPr>
              <p:nvPr/>
            </p:nvSpPr>
            <p:spPr bwMode="auto">
              <a:xfrm>
                <a:off x="634" y="2640"/>
                <a:ext cx="305" cy="3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9" name="Oval 60"/>
              <p:cNvSpPr>
                <a:spLocks noChangeAspect="1" noChangeArrowheads="1"/>
              </p:cNvSpPr>
              <p:nvPr/>
            </p:nvSpPr>
            <p:spPr bwMode="auto">
              <a:xfrm>
                <a:off x="1162" y="2640"/>
                <a:ext cx="305" cy="3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0" name="Oval 61"/>
              <p:cNvSpPr>
                <a:spLocks noChangeAspect="1" noChangeArrowheads="1"/>
              </p:cNvSpPr>
              <p:nvPr/>
            </p:nvSpPr>
            <p:spPr bwMode="auto">
              <a:xfrm>
                <a:off x="1481" y="2640"/>
                <a:ext cx="305" cy="3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1" name="Oval 62"/>
              <p:cNvSpPr>
                <a:spLocks noChangeAspect="1" noChangeArrowheads="1"/>
              </p:cNvSpPr>
              <p:nvPr/>
            </p:nvSpPr>
            <p:spPr bwMode="auto">
              <a:xfrm>
                <a:off x="1786" y="2640"/>
                <a:ext cx="305" cy="3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2" name="Oval 63"/>
              <p:cNvSpPr>
                <a:spLocks noChangeAspect="1" noChangeArrowheads="1"/>
              </p:cNvSpPr>
              <p:nvPr/>
            </p:nvSpPr>
            <p:spPr bwMode="auto">
              <a:xfrm>
                <a:off x="2794" y="2623"/>
                <a:ext cx="305" cy="3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3" name="Oval 64"/>
              <p:cNvSpPr>
                <a:spLocks noChangeAspect="1" noChangeArrowheads="1"/>
              </p:cNvSpPr>
              <p:nvPr/>
            </p:nvSpPr>
            <p:spPr bwMode="auto">
              <a:xfrm>
                <a:off x="2794" y="3295"/>
                <a:ext cx="305" cy="3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4" name="Text Box 65"/>
              <p:cNvSpPr txBox="1">
                <a:spLocks noChangeArrowheads="1"/>
              </p:cNvSpPr>
              <p:nvPr/>
            </p:nvSpPr>
            <p:spPr bwMode="auto">
              <a:xfrm>
                <a:off x="288" y="2711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Be</a:t>
                </a:r>
                <a:endParaRPr lang="en-US" baseline="-25000"/>
              </a:p>
            </p:txBody>
          </p:sp>
          <p:sp>
            <p:nvSpPr>
              <p:cNvPr id="48185" name="Text Box 66"/>
              <p:cNvSpPr txBox="1">
                <a:spLocks noChangeArrowheads="1"/>
              </p:cNvSpPr>
              <p:nvPr/>
            </p:nvSpPr>
            <p:spPr bwMode="auto">
              <a:xfrm>
                <a:off x="2478" y="2640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48186" name="Text Box 67"/>
              <p:cNvSpPr txBox="1">
                <a:spLocks noChangeArrowheads="1"/>
              </p:cNvSpPr>
              <p:nvPr/>
            </p:nvSpPr>
            <p:spPr bwMode="auto">
              <a:xfrm>
                <a:off x="2458" y="336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48187" name="Text Box 68"/>
              <p:cNvSpPr txBox="1">
                <a:spLocks noChangeArrowheads="1"/>
              </p:cNvSpPr>
              <p:nvPr/>
            </p:nvSpPr>
            <p:spPr bwMode="auto">
              <a:xfrm>
                <a:off x="672" y="2928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s</a:t>
                </a:r>
              </a:p>
            </p:txBody>
          </p:sp>
          <p:sp>
            <p:nvSpPr>
              <p:cNvPr id="48188" name="Text Box 69"/>
              <p:cNvSpPr txBox="1">
                <a:spLocks noChangeArrowheads="1"/>
              </p:cNvSpPr>
              <p:nvPr/>
            </p:nvSpPr>
            <p:spPr bwMode="auto">
              <a:xfrm>
                <a:off x="1502" y="292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p</a:t>
                </a:r>
              </a:p>
            </p:txBody>
          </p:sp>
          <p:sp>
            <p:nvSpPr>
              <p:cNvPr id="48189" name="Line 70"/>
              <p:cNvSpPr>
                <a:spLocks noChangeShapeType="1"/>
              </p:cNvSpPr>
              <p:nvPr/>
            </p:nvSpPr>
            <p:spPr bwMode="auto">
              <a:xfrm flipV="1">
                <a:off x="730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0" name="Line 71"/>
              <p:cNvSpPr>
                <a:spLocks noChangeShapeType="1"/>
              </p:cNvSpPr>
              <p:nvPr/>
            </p:nvSpPr>
            <p:spPr bwMode="auto">
              <a:xfrm flipV="1">
                <a:off x="826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1" name="Line 72"/>
              <p:cNvSpPr>
                <a:spLocks noChangeShapeType="1"/>
              </p:cNvSpPr>
              <p:nvPr/>
            </p:nvSpPr>
            <p:spPr bwMode="auto">
              <a:xfrm flipV="1">
                <a:off x="2890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2" name="Text Box 73"/>
              <p:cNvSpPr txBox="1">
                <a:spLocks noChangeArrowheads="1"/>
              </p:cNvSpPr>
              <p:nvPr/>
            </p:nvSpPr>
            <p:spPr bwMode="auto">
              <a:xfrm>
                <a:off x="912" y="2448"/>
                <a:ext cx="8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atomic orbitals</a:t>
                </a:r>
              </a:p>
            </p:txBody>
          </p:sp>
        </p:grpSp>
      </p:grpSp>
      <p:sp>
        <p:nvSpPr>
          <p:cNvPr id="85066" name="Text Box 74"/>
          <p:cNvSpPr txBox="1">
            <a:spLocks noChangeArrowheads="1"/>
          </p:cNvSpPr>
          <p:nvPr/>
        </p:nvSpPr>
        <p:spPr bwMode="auto">
          <a:xfrm>
            <a:off x="1447800" y="5105400"/>
            <a:ext cx="128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hybrid orbitals</a:t>
            </a:r>
          </a:p>
        </p:txBody>
      </p:sp>
      <p:sp>
        <p:nvSpPr>
          <p:cNvPr id="85067" name="Text Box 75"/>
          <p:cNvSpPr txBox="1">
            <a:spLocks noChangeArrowheads="1"/>
          </p:cNvSpPr>
          <p:nvPr/>
        </p:nvSpPr>
        <p:spPr bwMode="auto">
          <a:xfrm>
            <a:off x="6172200" y="251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overlap = no bond!</a:t>
            </a:r>
          </a:p>
        </p:txBody>
      </p:sp>
      <p:sp>
        <p:nvSpPr>
          <p:cNvPr id="85068" name="Freeform 76"/>
          <p:cNvSpPr>
            <a:spLocks/>
          </p:cNvSpPr>
          <p:nvPr/>
        </p:nvSpPr>
        <p:spPr bwMode="auto">
          <a:xfrm>
            <a:off x="855663" y="5348288"/>
            <a:ext cx="1582737" cy="671512"/>
          </a:xfrm>
          <a:custGeom>
            <a:avLst/>
            <a:gdLst>
              <a:gd name="T0" fmla="*/ 307458989 w 997"/>
              <a:gd name="T1" fmla="*/ 171370498 h 423"/>
              <a:gd name="T2" fmla="*/ 2147483647 w 997"/>
              <a:gd name="T3" fmla="*/ 126007732 h 423"/>
              <a:gd name="T4" fmla="*/ 2147483647 w 997"/>
              <a:gd name="T5" fmla="*/ 932457246 h 423"/>
              <a:gd name="T6" fmla="*/ 352821776 w 997"/>
              <a:gd name="T7" fmla="*/ 932457246 h 423"/>
              <a:gd name="T8" fmla="*/ 307458989 w 997"/>
              <a:gd name="T9" fmla="*/ 171370498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7"/>
              <a:gd name="T16" fmla="*/ 0 h 423"/>
              <a:gd name="T17" fmla="*/ 997 w 997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7" h="423">
                <a:moveTo>
                  <a:pt x="122" y="68"/>
                </a:moveTo>
                <a:cubicBezTo>
                  <a:pt x="244" y="15"/>
                  <a:pt x="747" y="0"/>
                  <a:pt x="872" y="50"/>
                </a:cubicBezTo>
                <a:cubicBezTo>
                  <a:pt x="997" y="100"/>
                  <a:pt x="994" y="317"/>
                  <a:pt x="872" y="370"/>
                </a:cubicBezTo>
                <a:cubicBezTo>
                  <a:pt x="750" y="423"/>
                  <a:pt x="265" y="420"/>
                  <a:pt x="140" y="370"/>
                </a:cubicBezTo>
                <a:cubicBezTo>
                  <a:pt x="15" y="320"/>
                  <a:pt x="0" y="121"/>
                  <a:pt x="122" y="68"/>
                </a:cubicBezTo>
                <a:close/>
              </a:path>
            </a:pathLst>
          </a:custGeom>
          <a:solidFill>
            <a:srgbClr val="CC99FF">
              <a:alpha val="1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69" name="Text Box 77"/>
          <p:cNvSpPr txBox="1">
            <a:spLocks noChangeArrowheads="1"/>
          </p:cNvSpPr>
          <p:nvPr/>
        </p:nvSpPr>
        <p:spPr bwMode="auto">
          <a:xfrm>
            <a:off x="6559550" y="59436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sp</a:t>
            </a:r>
          </a:p>
        </p:txBody>
      </p:sp>
      <p:sp>
        <p:nvSpPr>
          <p:cNvPr id="85070" name="Text Box 78"/>
          <p:cNvSpPr txBox="1">
            <a:spLocks noChangeArrowheads="1"/>
          </p:cNvSpPr>
          <p:nvPr/>
        </p:nvSpPr>
        <p:spPr bwMode="auto">
          <a:xfrm>
            <a:off x="8077200" y="594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</a:p>
        </p:txBody>
      </p: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6356350" y="4456113"/>
            <a:ext cx="2063750" cy="406400"/>
            <a:chOff x="4004" y="2807"/>
            <a:chExt cx="1300" cy="256"/>
          </a:xfrm>
        </p:grpSpPr>
        <p:sp>
          <p:nvSpPr>
            <p:cNvPr id="48171" name="Text Box 80"/>
            <p:cNvSpPr txBox="1">
              <a:spLocks noChangeArrowheads="1"/>
            </p:cNvSpPr>
            <p:nvPr/>
          </p:nvSpPr>
          <p:spPr bwMode="auto">
            <a:xfrm>
              <a:off x="4502" y="2807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</a:t>
              </a:r>
            </a:p>
          </p:txBody>
        </p:sp>
        <p:sp>
          <p:nvSpPr>
            <p:cNvPr id="48172" name="Line 81"/>
            <p:cNvSpPr>
              <a:spLocks noChangeShapeType="1"/>
            </p:cNvSpPr>
            <p:nvPr/>
          </p:nvSpPr>
          <p:spPr bwMode="auto">
            <a:xfrm>
              <a:off x="4848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82"/>
            <p:cNvSpPr>
              <a:spLocks noChangeShapeType="1"/>
            </p:cNvSpPr>
            <p:nvPr/>
          </p:nvSpPr>
          <p:spPr bwMode="auto">
            <a:xfrm>
              <a:off x="4224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Text Box 83"/>
            <p:cNvSpPr txBox="1">
              <a:spLocks noChangeArrowheads="1"/>
            </p:cNvSpPr>
            <p:nvPr/>
          </p:nvSpPr>
          <p:spPr bwMode="auto">
            <a:xfrm>
              <a:off x="5084" y="283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48175" name="Text Box 84"/>
            <p:cNvSpPr txBox="1">
              <a:spLocks noChangeArrowheads="1"/>
            </p:cNvSpPr>
            <p:nvPr/>
          </p:nvSpPr>
          <p:spPr bwMode="auto">
            <a:xfrm>
              <a:off x="4004" y="283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sp>
        <p:nvSpPr>
          <p:cNvPr id="85077" name="Text Box 85"/>
          <p:cNvSpPr txBox="1">
            <a:spLocks noChangeArrowheads="1"/>
          </p:cNvSpPr>
          <p:nvPr/>
        </p:nvSpPr>
        <p:spPr bwMode="auto">
          <a:xfrm>
            <a:off x="457200" y="6400800"/>
            <a:ext cx="847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All hybridized bonds have equal strength and have orbitals with identical energies.</a:t>
            </a:r>
          </a:p>
        </p:txBody>
      </p: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5486400" y="1752600"/>
            <a:ext cx="685800" cy="685800"/>
            <a:chOff x="3456" y="1104"/>
            <a:chExt cx="432" cy="432"/>
          </a:xfrm>
        </p:grpSpPr>
        <p:sp>
          <p:nvSpPr>
            <p:cNvPr id="48169" name="Oval 87"/>
            <p:cNvSpPr>
              <a:spLocks noChangeArrowheads="1"/>
            </p:cNvSpPr>
            <p:nvPr/>
          </p:nvSpPr>
          <p:spPr bwMode="auto">
            <a:xfrm>
              <a:off x="3456" y="1104"/>
              <a:ext cx="432" cy="4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0" name="Freeform 88"/>
            <p:cNvSpPr>
              <a:spLocks/>
            </p:cNvSpPr>
            <p:nvPr/>
          </p:nvSpPr>
          <p:spPr bwMode="auto">
            <a:xfrm>
              <a:off x="3537" y="1152"/>
              <a:ext cx="270" cy="336"/>
            </a:xfrm>
            <a:custGeom>
              <a:avLst/>
              <a:gdLst>
                <a:gd name="T0" fmla="*/ 270 w 270"/>
                <a:gd name="T1" fmla="*/ 336 h 336"/>
                <a:gd name="T2" fmla="*/ 0 w 270"/>
                <a:gd name="T3" fmla="*/ 0 h 336"/>
                <a:gd name="T4" fmla="*/ 0 60000 65536"/>
                <a:gd name="T5" fmla="*/ 0 60000 65536"/>
                <a:gd name="T6" fmla="*/ 0 w 270"/>
                <a:gd name="T7" fmla="*/ 0 h 336"/>
                <a:gd name="T8" fmla="*/ 270 w 270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0" h="336">
                  <a:moveTo>
                    <a:pt x="270" y="3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81" name="Line 89"/>
          <p:cNvSpPr>
            <a:spLocks noChangeShapeType="1"/>
          </p:cNvSpPr>
          <p:nvPr/>
        </p:nvSpPr>
        <p:spPr bwMode="auto">
          <a:xfrm flipV="1">
            <a:off x="2057400" y="5562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82" name="Text Box 90"/>
          <p:cNvSpPr txBox="1">
            <a:spLocks noChangeArrowheads="1"/>
          </p:cNvSpPr>
          <p:nvPr/>
        </p:nvSpPr>
        <p:spPr bwMode="auto">
          <a:xfrm>
            <a:off x="5486400" y="5410200"/>
            <a:ext cx="712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BeH</a:t>
            </a:r>
            <a:r>
              <a:rPr lang="en-US" baseline="-25000"/>
              <a:t>2</a:t>
            </a:r>
          </a:p>
        </p:txBody>
      </p:sp>
      <p:sp>
        <p:nvSpPr>
          <p:cNvPr id="85083" name="Text Box 91"/>
          <p:cNvSpPr txBox="1">
            <a:spLocks noChangeArrowheads="1"/>
          </p:cNvSpPr>
          <p:nvPr/>
        </p:nvSpPr>
        <p:spPr bwMode="auto">
          <a:xfrm>
            <a:off x="5486400" y="5410200"/>
            <a:ext cx="6540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   </a:t>
            </a:r>
            <a:endParaRPr lang="en-US" baseline="-25000"/>
          </a:p>
        </p:txBody>
      </p:sp>
      <p:sp>
        <p:nvSpPr>
          <p:cNvPr id="85084" name="Text Box 92"/>
          <p:cNvSpPr txBox="1">
            <a:spLocks noChangeArrowheads="1"/>
          </p:cNvSpPr>
          <p:nvPr/>
        </p:nvSpPr>
        <p:spPr bwMode="auto">
          <a:xfrm>
            <a:off x="974725" y="1179513"/>
            <a:ext cx="137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 = 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2</a:t>
            </a:r>
          </a:p>
        </p:txBody>
      </p:sp>
      <p:sp>
        <p:nvSpPr>
          <p:cNvPr id="85085" name="Oval 93"/>
          <p:cNvSpPr>
            <a:spLocks noChangeAspect="1" noChangeArrowheads="1"/>
          </p:cNvSpPr>
          <p:nvPr/>
        </p:nvSpPr>
        <p:spPr bwMode="auto">
          <a:xfrm>
            <a:off x="990600" y="3097213"/>
            <a:ext cx="484188" cy="484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324 L 0.0816 0.00324 " pathEditMode="relative" ptsTypes="AA">
                                      <p:cBhvr>
                                        <p:cTn id="98" dur="2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5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5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/>
      <p:bldP spid="85012" grpId="0" animBg="1"/>
      <p:bldP spid="85013" grpId="0" animBg="1"/>
      <p:bldP spid="85023" grpId="0" animBg="1"/>
      <p:bldP spid="85024" grpId="0"/>
      <p:bldP spid="85025" grpId="0" animBg="1"/>
      <p:bldP spid="85026" grpId="0"/>
      <p:bldP spid="85027" grpId="0"/>
      <p:bldP spid="85036" grpId="0" animBg="1"/>
      <p:bldP spid="85037" grpId="0" animBg="1"/>
      <p:bldP spid="85037" grpId="1" animBg="1"/>
      <p:bldP spid="85037" grpId="2" animBg="1"/>
      <p:bldP spid="85066" grpId="0"/>
      <p:bldP spid="85067" grpId="0"/>
      <p:bldP spid="85068" grpId="0" animBg="1"/>
      <p:bldP spid="85069" grpId="0"/>
      <p:bldP spid="85070" grpId="0"/>
      <p:bldP spid="85077" grpId="0"/>
      <p:bldP spid="85081" grpId="0" animBg="1"/>
      <p:bldP spid="85082" grpId="0"/>
      <p:bldP spid="85083" grpId="0" animBg="1"/>
      <p:bldP spid="85083" grpId="1" animBg="1"/>
      <p:bldP spid="85084" grpId="0"/>
      <p:bldP spid="850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Orbitals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479925" y="1560513"/>
            <a:ext cx="243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Ground-state Be atom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1143000" y="1524000"/>
            <a:ext cx="2895600" cy="900113"/>
            <a:chOff x="720" y="960"/>
            <a:chExt cx="1824" cy="567"/>
          </a:xfrm>
        </p:grpSpPr>
        <p:sp>
          <p:nvSpPr>
            <p:cNvPr id="49244" name="Rectangle 5"/>
            <p:cNvSpPr>
              <a:spLocks noChangeArrowheads="1"/>
            </p:cNvSpPr>
            <p:nvPr/>
          </p:nvSpPr>
          <p:spPr bwMode="auto">
            <a:xfrm>
              <a:off x="720" y="96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5" name="Rectangle 6"/>
            <p:cNvSpPr>
              <a:spLocks noChangeArrowheads="1"/>
            </p:cNvSpPr>
            <p:nvPr/>
          </p:nvSpPr>
          <p:spPr bwMode="auto">
            <a:xfrm>
              <a:off x="1200" y="96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6" name="Rectangle 7"/>
            <p:cNvSpPr>
              <a:spLocks noChangeArrowheads="1"/>
            </p:cNvSpPr>
            <p:nvPr/>
          </p:nvSpPr>
          <p:spPr bwMode="auto">
            <a:xfrm>
              <a:off x="1680" y="96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7" name="Rectangle 8"/>
            <p:cNvSpPr>
              <a:spLocks noChangeArrowheads="1"/>
            </p:cNvSpPr>
            <p:nvPr/>
          </p:nvSpPr>
          <p:spPr bwMode="auto">
            <a:xfrm>
              <a:off x="1968" y="96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8" name="Rectangle 9"/>
            <p:cNvSpPr>
              <a:spLocks noChangeArrowheads="1"/>
            </p:cNvSpPr>
            <p:nvPr/>
          </p:nvSpPr>
          <p:spPr bwMode="auto">
            <a:xfrm>
              <a:off x="2256" y="96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9" name="Text Box 10"/>
            <p:cNvSpPr txBox="1">
              <a:spLocks noChangeArrowheads="1"/>
            </p:cNvSpPr>
            <p:nvPr/>
          </p:nvSpPr>
          <p:spPr bwMode="auto">
            <a:xfrm>
              <a:off x="720" y="1296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49250" name="Text Box 11"/>
            <p:cNvSpPr txBox="1">
              <a:spLocks noChangeArrowheads="1"/>
            </p:cNvSpPr>
            <p:nvPr/>
          </p:nvSpPr>
          <p:spPr bwMode="auto">
            <a:xfrm>
              <a:off x="1220" y="1296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s</a:t>
              </a:r>
            </a:p>
          </p:txBody>
        </p:sp>
        <p:sp>
          <p:nvSpPr>
            <p:cNvPr id="49251" name="Text Box 12"/>
            <p:cNvSpPr txBox="1">
              <a:spLocks noChangeArrowheads="1"/>
            </p:cNvSpPr>
            <p:nvPr/>
          </p:nvSpPr>
          <p:spPr bwMode="auto">
            <a:xfrm>
              <a:off x="1968" y="129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</a:p>
          </p:txBody>
        </p:sp>
        <p:sp>
          <p:nvSpPr>
            <p:cNvPr id="49252" name="Freeform 13"/>
            <p:cNvSpPr>
              <a:spLocks/>
            </p:cNvSpPr>
            <p:nvPr/>
          </p:nvSpPr>
          <p:spPr bwMode="auto">
            <a:xfrm>
              <a:off x="816" y="1008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Freeform 14"/>
            <p:cNvSpPr>
              <a:spLocks/>
            </p:cNvSpPr>
            <p:nvPr/>
          </p:nvSpPr>
          <p:spPr bwMode="auto">
            <a:xfrm>
              <a:off x="912" y="1008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Freeform 15"/>
            <p:cNvSpPr>
              <a:spLocks/>
            </p:cNvSpPr>
            <p:nvPr/>
          </p:nvSpPr>
          <p:spPr bwMode="auto">
            <a:xfrm>
              <a:off x="1295" y="1008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16"/>
            <p:cNvSpPr>
              <a:spLocks/>
            </p:cNvSpPr>
            <p:nvPr/>
          </p:nvSpPr>
          <p:spPr bwMode="auto">
            <a:xfrm>
              <a:off x="1391" y="1008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43000" y="2590800"/>
            <a:ext cx="7366000" cy="900113"/>
            <a:chOff x="720" y="1632"/>
            <a:chExt cx="4640" cy="567"/>
          </a:xfrm>
        </p:grpSpPr>
        <p:sp>
          <p:nvSpPr>
            <p:cNvPr id="49231" name="Rectangle 18"/>
            <p:cNvSpPr>
              <a:spLocks noChangeArrowheads="1"/>
            </p:cNvSpPr>
            <p:nvPr/>
          </p:nvSpPr>
          <p:spPr bwMode="auto">
            <a:xfrm>
              <a:off x="720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2" name="Rectangle 19"/>
            <p:cNvSpPr>
              <a:spLocks noChangeArrowheads="1"/>
            </p:cNvSpPr>
            <p:nvPr/>
          </p:nvSpPr>
          <p:spPr bwMode="auto">
            <a:xfrm>
              <a:off x="1200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3" name="Rectangle 20"/>
            <p:cNvSpPr>
              <a:spLocks noChangeArrowheads="1"/>
            </p:cNvSpPr>
            <p:nvPr/>
          </p:nvSpPr>
          <p:spPr bwMode="auto">
            <a:xfrm>
              <a:off x="1680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4" name="Rectangle 21"/>
            <p:cNvSpPr>
              <a:spLocks noChangeArrowheads="1"/>
            </p:cNvSpPr>
            <p:nvPr/>
          </p:nvSpPr>
          <p:spPr bwMode="auto">
            <a:xfrm>
              <a:off x="1968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5" name="Rectangle 22"/>
            <p:cNvSpPr>
              <a:spLocks noChangeArrowheads="1"/>
            </p:cNvSpPr>
            <p:nvPr/>
          </p:nvSpPr>
          <p:spPr bwMode="auto">
            <a:xfrm>
              <a:off x="2256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6" name="Text Box 23"/>
            <p:cNvSpPr txBox="1">
              <a:spLocks noChangeArrowheads="1"/>
            </p:cNvSpPr>
            <p:nvPr/>
          </p:nvSpPr>
          <p:spPr bwMode="auto">
            <a:xfrm>
              <a:off x="720" y="19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49237" name="Text Box 24"/>
            <p:cNvSpPr txBox="1">
              <a:spLocks noChangeArrowheads="1"/>
            </p:cNvSpPr>
            <p:nvPr/>
          </p:nvSpPr>
          <p:spPr bwMode="auto">
            <a:xfrm>
              <a:off x="1220" y="19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s</a:t>
              </a:r>
            </a:p>
          </p:txBody>
        </p:sp>
        <p:sp>
          <p:nvSpPr>
            <p:cNvPr id="49238" name="Text Box 25"/>
            <p:cNvSpPr txBox="1">
              <a:spLocks noChangeArrowheads="1"/>
            </p:cNvSpPr>
            <p:nvPr/>
          </p:nvSpPr>
          <p:spPr bwMode="auto">
            <a:xfrm>
              <a:off x="1968" y="19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</a:p>
          </p:txBody>
        </p:sp>
        <p:sp>
          <p:nvSpPr>
            <p:cNvPr id="49239" name="Freeform 26"/>
            <p:cNvSpPr>
              <a:spLocks/>
            </p:cNvSpPr>
            <p:nvPr/>
          </p:nvSpPr>
          <p:spPr bwMode="auto">
            <a:xfrm>
              <a:off x="816" y="16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Freeform 27"/>
            <p:cNvSpPr>
              <a:spLocks/>
            </p:cNvSpPr>
            <p:nvPr/>
          </p:nvSpPr>
          <p:spPr bwMode="auto">
            <a:xfrm>
              <a:off x="912" y="1680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Freeform 28"/>
            <p:cNvSpPr>
              <a:spLocks/>
            </p:cNvSpPr>
            <p:nvPr/>
          </p:nvSpPr>
          <p:spPr bwMode="auto">
            <a:xfrm>
              <a:off x="1295" y="16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Freeform 29"/>
            <p:cNvSpPr>
              <a:spLocks/>
            </p:cNvSpPr>
            <p:nvPr/>
          </p:nvSpPr>
          <p:spPr bwMode="auto">
            <a:xfrm>
              <a:off x="1775" y="1680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Text Box 30"/>
            <p:cNvSpPr txBox="1">
              <a:spLocks noChangeArrowheads="1"/>
            </p:cNvSpPr>
            <p:nvPr/>
          </p:nvSpPr>
          <p:spPr bwMode="auto">
            <a:xfrm>
              <a:off x="2836" y="1671"/>
              <a:ext cx="2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 atom with one electron “promoted”</a:t>
              </a:r>
            </a:p>
          </p:txBody>
        </p:sp>
      </p:grpSp>
      <p:grpSp>
        <p:nvGrpSpPr>
          <p:cNvPr id="49158" name="Group 31"/>
          <p:cNvGrpSpPr>
            <a:grpSpLocks/>
          </p:cNvGrpSpPr>
          <p:nvPr/>
        </p:nvGrpSpPr>
        <p:grpSpPr bwMode="auto">
          <a:xfrm>
            <a:off x="1052513" y="3700463"/>
            <a:ext cx="2209800" cy="1219200"/>
            <a:chOff x="240" y="3216"/>
            <a:chExt cx="1392" cy="768"/>
          </a:xfrm>
        </p:grpSpPr>
        <p:sp>
          <p:nvSpPr>
            <p:cNvPr id="49227" name="Oval 32"/>
            <p:cNvSpPr>
              <a:spLocks noChangeArrowheads="1"/>
            </p:cNvSpPr>
            <p:nvPr/>
          </p:nvSpPr>
          <p:spPr bwMode="auto">
            <a:xfrm>
              <a:off x="240" y="364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8" name="Oval 33"/>
            <p:cNvSpPr>
              <a:spLocks noChangeArrowheads="1"/>
            </p:cNvSpPr>
            <p:nvPr/>
          </p:nvSpPr>
          <p:spPr bwMode="auto">
            <a:xfrm>
              <a:off x="1296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9" name="Oval 34"/>
            <p:cNvSpPr>
              <a:spLocks noChangeArrowheads="1"/>
            </p:cNvSpPr>
            <p:nvPr/>
          </p:nvSpPr>
          <p:spPr bwMode="auto">
            <a:xfrm>
              <a:off x="960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0" name="Oval 35"/>
            <p:cNvSpPr>
              <a:spLocks noChangeArrowheads="1"/>
            </p:cNvSpPr>
            <p:nvPr/>
          </p:nvSpPr>
          <p:spPr bwMode="auto">
            <a:xfrm>
              <a:off x="624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36"/>
          <p:cNvSpPr>
            <a:spLocks noChangeShapeType="1"/>
          </p:cNvSpPr>
          <p:nvPr/>
        </p:nvSpPr>
        <p:spPr bwMode="auto">
          <a:xfrm flipV="1">
            <a:off x="1204913" y="4538663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53" name="Line 37"/>
          <p:cNvSpPr>
            <a:spLocks noChangeShapeType="1"/>
          </p:cNvSpPr>
          <p:nvPr/>
        </p:nvSpPr>
        <p:spPr bwMode="auto">
          <a:xfrm flipV="1">
            <a:off x="1433513" y="4538663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Text Box 38"/>
          <p:cNvSpPr txBox="1">
            <a:spLocks noChangeArrowheads="1"/>
          </p:cNvSpPr>
          <p:nvPr/>
        </p:nvSpPr>
        <p:spPr bwMode="auto">
          <a:xfrm>
            <a:off x="1189038" y="485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49162" name="Text Box 39"/>
          <p:cNvSpPr txBox="1">
            <a:spLocks noChangeArrowheads="1"/>
          </p:cNvSpPr>
          <p:nvPr/>
        </p:nvSpPr>
        <p:spPr bwMode="auto">
          <a:xfrm>
            <a:off x="1738313" y="4171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x</a:t>
            </a:r>
            <a:endParaRPr lang="en-US"/>
          </a:p>
        </p:txBody>
      </p:sp>
      <p:sp>
        <p:nvSpPr>
          <p:cNvPr id="49163" name="Text Box 40"/>
          <p:cNvSpPr txBox="1">
            <a:spLocks noChangeArrowheads="1"/>
          </p:cNvSpPr>
          <p:nvPr/>
        </p:nvSpPr>
        <p:spPr bwMode="auto">
          <a:xfrm>
            <a:off x="2265363" y="4171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y</a:t>
            </a:r>
            <a:endParaRPr lang="en-US"/>
          </a:p>
        </p:txBody>
      </p:sp>
      <p:sp>
        <p:nvSpPr>
          <p:cNvPr id="49164" name="Text Box 41"/>
          <p:cNvSpPr txBox="1">
            <a:spLocks noChangeArrowheads="1"/>
          </p:cNvSpPr>
          <p:nvPr/>
        </p:nvSpPr>
        <p:spPr bwMode="auto">
          <a:xfrm>
            <a:off x="2798763" y="4171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z</a:t>
            </a:r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60738" y="3675063"/>
            <a:ext cx="1287462" cy="1397000"/>
            <a:chOff x="2117" y="2315"/>
            <a:chExt cx="811" cy="880"/>
          </a:xfrm>
        </p:grpSpPr>
        <p:sp>
          <p:nvSpPr>
            <p:cNvPr id="49220" name="Oval 43"/>
            <p:cNvSpPr>
              <a:spLocks noChangeArrowheads="1"/>
            </p:cNvSpPr>
            <p:nvPr/>
          </p:nvSpPr>
          <p:spPr bwMode="auto">
            <a:xfrm>
              <a:off x="2199" y="252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Oval 44"/>
            <p:cNvSpPr>
              <a:spLocks noChangeArrowheads="1"/>
            </p:cNvSpPr>
            <p:nvPr/>
          </p:nvSpPr>
          <p:spPr bwMode="auto">
            <a:xfrm>
              <a:off x="2535" y="2523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AutoShape 45"/>
            <p:cNvSpPr>
              <a:spLocks/>
            </p:cNvSpPr>
            <p:nvPr/>
          </p:nvSpPr>
          <p:spPr bwMode="auto">
            <a:xfrm rot="5400000">
              <a:off x="2463" y="2595"/>
              <a:ext cx="144" cy="672"/>
            </a:xfrm>
            <a:prstGeom prst="rightBrace">
              <a:avLst>
                <a:gd name="adj1" fmla="val 38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3" name="Text Box 46"/>
            <p:cNvSpPr txBox="1">
              <a:spLocks noChangeArrowheads="1"/>
            </p:cNvSpPr>
            <p:nvPr/>
          </p:nvSpPr>
          <p:spPr bwMode="auto">
            <a:xfrm>
              <a:off x="2411" y="2964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sp</a:t>
              </a:r>
              <a:endParaRPr lang="en-US" i="1" baseline="30000"/>
            </a:p>
          </p:txBody>
        </p:sp>
        <p:sp>
          <p:nvSpPr>
            <p:cNvPr id="49224" name="Line 47"/>
            <p:cNvSpPr>
              <a:spLocks noChangeShapeType="1"/>
            </p:cNvSpPr>
            <p:nvPr/>
          </p:nvSpPr>
          <p:spPr bwMode="auto">
            <a:xfrm flipV="1">
              <a:off x="2295" y="2619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Line 48"/>
            <p:cNvSpPr>
              <a:spLocks noChangeShapeType="1"/>
            </p:cNvSpPr>
            <p:nvPr/>
          </p:nvSpPr>
          <p:spPr bwMode="auto">
            <a:xfrm flipV="1">
              <a:off x="2631" y="2619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Text Box 49"/>
            <p:cNvSpPr txBox="1">
              <a:spLocks noChangeArrowheads="1"/>
            </p:cNvSpPr>
            <p:nvPr/>
          </p:nvSpPr>
          <p:spPr bwMode="auto">
            <a:xfrm>
              <a:off x="2117" y="2315"/>
              <a:ext cx="8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hybrid orbitals</a:t>
              </a:r>
            </a:p>
          </p:txBody>
        </p:sp>
      </p:grpSp>
      <p:sp>
        <p:nvSpPr>
          <p:cNvPr id="49166" name="Line 50"/>
          <p:cNvSpPr>
            <a:spLocks noChangeAspect="1" noChangeShapeType="1"/>
          </p:cNvSpPr>
          <p:nvPr/>
        </p:nvSpPr>
        <p:spPr bwMode="auto">
          <a:xfrm flipV="1">
            <a:off x="900113" y="3657600"/>
            <a:ext cx="1587" cy="126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51"/>
          <p:cNvSpPr txBox="1">
            <a:spLocks noChangeArrowheads="1"/>
          </p:cNvSpPr>
          <p:nvPr/>
        </p:nvSpPr>
        <p:spPr bwMode="auto">
          <a:xfrm rot="-5400000">
            <a:off x="110332" y="3928268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2895600" y="5638800"/>
            <a:ext cx="690563" cy="244475"/>
            <a:chOff x="1824" y="3552"/>
            <a:chExt cx="435" cy="154"/>
          </a:xfrm>
        </p:grpSpPr>
        <p:sp>
          <p:nvSpPr>
            <p:cNvPr id="49218" name="Line 53"/>
            <p:cNvSpPr>
              <a:spLocks noChangeShapeType="1"/>
            </p:cNvSpPr>
            <p:nvPr/>
          </p:nvSpPr>
          <p:spPr bwMode="auto">
            <a:xfrm>
              <a:off x="1872" y="36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Text Box 54"/>
            <p:cNvSpPr txBox="1">
              <a:spLocks noChangeArrowheads="1"/>
            </p:cNvSpPr>
            <p:nvPr/>
          </p:nvSpPr>
          <p:spPr bwMode="auto">
            <a:xfrm>
              <a:off x="1824" y="3552"/>
              <a:ext cx="4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hybridize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990600" y="5638800"/>
            <a:ext cx="627063" cy="625475"/>
            <a:chOff x="624" y="3552"/>
            <a:chExt cx="395" cy="394"/>
          </a:xfrm>
        </p:grpSpPr>
        <p:sp>
          <p:nvSpPr>
            <p:cNvPr id="49216" name="Oval 56"/>
            <p:cNvSpPr>
              <a:spLocks noChangeArrowheads="1"/>
            </p:cNvSpPr>
            <p:nvPr/>
          </p:nvSpPr>
          <p:spPr bwMode="auto">
            <a:xfrm>
              <a:off x="7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7" name="Text Box 57"/>
            <p:cNvSpPr txBox="1">
              <a:spLocks noChangeArrowheads="1"/>
            </p:cNvSpPr>
            <p:nvPr/>
          </p:nvSpPr>
          <p:spPr bwMode="auto">
            <a:xfrm>
              <a:off x="624" y="3792"/>
              <a:ext cx="3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/>
                <a:t>s</a:t>
              </a:r>
              <a:r>
                <a:rPr lang="en-US" sz="1000"/>
                <a:t> orbital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779588" y="5667375"/>
            <a:ext cx="1157287" cy="596900"/>
            <a:chOff x="1121" y="3570"/>
            <a:chExt cx="729" cy="376"/>
          </a:xfrm>
        </p:grpSpPr>
        <p:sp>
          <p:nvSpPr>
            <p:cNvPr id="49213" name="Freeform 59"/>
            <p:cNvSpPr>
              <a:spLocks/>
            </p:cNvSpPr>
            <p:nvPr/>
          </p:nvSpPr>
          <p:spPr bwMode="auto">
            <a:xfrm>
              <a:off x="1121" y="3570"/>
              <a:ext cx="729" cy="218"/>
            </a:xfrm>
            <a:custGeom>
              <a:avLst/>
              <a:gdLst>
                <a:gd name="T0" fmla="*/ 369 w 729"/>
                <a:gd name="T1" fmla="*/ 105 h 218"/>
                <a:gd name="T2" fmla="*/ 633 w 729"/>
                <a:gd name="T3" fmla="*/ 203 h 218"/>
                <a:gd name="T4" fmla="*/ 714 w 729"/>
                <a:gd name="T5" fmla="*/ 86 h 218"/>
                <a:gd name="T6" fmla="*/ 544 w 729"/>
                <a:gd name="T7" fmla="*/ 20 h 218"/>
                <a:gd name="T8" fmla="*/ 124 w 729"/>
                <a:gd name="T9" fmla="*/ 206 h 218"/>
                <a:gd name="T10" fmla="*/ 0 w 729"/>
                <a:gd name="T11" fmla="*/ 95 h 218"/>
                <a:gd name="T12" fmla="*/ 127 w 729"/>
                <a:gd name="T13" fmla="*/ 11 h 218"/>
                <a:gd name="T14" fmla="*/ 369 w 729"/>
                <a:gd name="T15" fmla="*/ 105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218"/>
                <a:gd name="T26" fmla="*/ 729 w 72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218">
                  <a:moveTo>
                    <a:pt x="369" y="105"/>
                  </a:moveTo>
                  <a:cubicBezTo>
                    <a:pt x="453" y="137"/>
                    <a:pt x="576" y="206"/>
                    <a:pt x="633" y="203"/>
                  </a:cubicBezTo>
                  <a:cubicBezTo>
                    <a:pt x="690" y="200"/>
                    <a:pt x="729" y="116"/>
                    <a:pt x="714" y="86"/>
                  </a:cubicBezTo>
                  <a:cubicBezTo>
                    <a:pt x="699" y="56"/>
                    <a:pt x="642" y="0"/>
                    <a:pt x="544" y="20"/>
                  </a:cubicBezTo>
                  <a:cubicBezTo>
                    <a:pt x="446" y="40"/>
                    <a:pt x="215" y="194"/>
                    <a:pt x="124" y="206"/>
                  </a:cubicBezTo>
                  <a:cubicBezTo>
                    <a:pt x="33" y="218"/>
                    <a:pt x="0" y="127"/>
                    <a:pt x="0" y="95"/>
                  </a:cubicBezTo>
                  <a:cubicBezTo>
                    <a:pt x="0" y="63"/>
                    <a:pt x="66" y="9"/>
                    <a:pt x="127" y="11"/>
                  </a:cubicBezTo>
                  <a:cubicBezTo>
                    <a:pt x="188" y="13"/>
                    <a:pt x="285" y="73"/>
                    <a:pt x="369" y="10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Text Box 60"/>
            <p:cNvSpPr txBox="1">
              <a:spLocks noChangeArrowheads="1"/>
            </p:cNvSpPr>
            <p:nvPr/>
          </p:nvSpPr>
          <p:spPr bwMode="auto">
            <a:xfrm>
              <a:off x="1296" y="3792"/>
              <a:ext cx="3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/>
                <a:t>p</a:t>
              </a:r>
              <a:r>
                <a:rPr lang="en-US" sz="1000"/>
                <a:t> orbital</a:t>
              </a:r>
            </a:p>
          </p:txBody>
        </p:sp>
        <p:sp>
          <p:nvSpPr>
            <p:cNvPr id="49215" name="Oval 61"/>
            <p:cNvSpPr>
              <a:spLocks noChangeAspect="1" noChangeArrowheads="1"/>
            </p:cNvSpPr>
            <p:nvPr/>
          </p:nvSpPr>
          <p:spPr bwMode="auto">
            <a:xfrm>
              <a:off x="1448" y="3656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505200" y="5410200"/>
            <a:ext cx="1371600" cy="1082675"/>
            <a:chOff x="2208" y="3408"/>
            <a:chExt cx="864" cy="682"/>
          </a:xfrm>
        </p:grpSpPr>
        <p:sp>
          <p:nvSpPr>
            <p:cNvPr id="49208" name="Freeform 63"/>
            <p:cNvSpPr>
              <a:spLocks/>
            </p:cNvSpPr>
            <p:nvPr/>
          </p:nvSpPr>
          <p:spPr bwMode="auto">
            <a:xfrm>
              <a:off x="2311" y="3408"/>
              <a:ext cx="581" cy="245"/>
            </a:xfrm>
            <a:custGeom>
              <a:avLst/>
              <a:gdLst>
                <a:gd name="T0" fmla="*/ 122 w 581"/>
                <a:gd name="T1" fmla="*/ 117 h 245"/>
                <a:gd name="T2" fmla="*/ 473 w 581"/>
                <a:gd name="T3" fmla="*/ 0 h 245"/>
                <a:gd name="T4" fmla="*/ 581 w 581"/>
                <a:gd name="T5" fmla="*/ 116 h 245"/>
                <a:gd name="T6" fmla="*/ 473 w 581"/>
                <a:gd name="T7" fmla="*/ 240 h 245"/>
                <a:gd name="T8" fmla="*/ 73 w 581"/>
                <a:gd name="T9" fmla="*/ 84 h 245"/>
                <a:gd name="T10" fmla="*/ 32 w 581"/>
                <a:gd name="T11" fmla="*/ 132 h 245"/>
                <a:gd name="T12" fmla="*/ 85 w 581"/>
                <a:gd name="T13" fmla="*/ 143 h 245"/>
                <a:gd name="T14" fmla="*/ 122 w 581"/>
                <a:gd name="T15" fmla="*/ 117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"/>
                <a:gd name="T25" fmla="*/ 0 h 245"/>
                <a:gd name="T26" fmla="*/ 581 w 581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" h="245">
                  <a:moveTo>
                    <a:pt x="122" y="117"/>
                  </a:moveTo>
                  <a:cubicBezTo>
                    <a:pt x="188" y="95"/>
                    <a:pt x="397" y="0"/>
                    <a:pt x="473" y="0"/>
                  </a:cubicBezTo>
                  <a:cubicBezTo>
                    <a:pt x="549" y="0"/>
                    <a:pt x="581" y="76"/>
                    <a:pt x="581" y="116"/>
                  </a:cubicBezTo>
                  <a:cubicBezTo>
                    <a:pt x="581" y="156"/>
                    <a:pt x="558" y="245"/>
                    <a:pt x="473" y="240"/>
                  </a:cubicBezTo>
                  <a:cubicBezTo>
                    <a:pt x="388" y="235"/>
                    <a:pt x="146" y="102"/>
                    <a:pt x="73" y="84"/>
                  </a:cubicBezTo>
                  <a:cubicBezTo>
                    <a:pt x="0" y="66"/>
                    <a:pt x="30" y="122"/>
                    <a:pt x="32" y="132"/>
                  </a:cubicBezTo>
                  <a:cubicBezTo>
                    <a:pt x="34" y="142"/>
                    <a:pt x="70" y="145"/>
                    <a:pt x="85" y="143"/>
                  </a:cubicBezTo>
                  <a:cubicBezTo>
                    <a:pt x="100" y="141"/>
                    <a:pt x="114" y="122"/>
                    <a:pt x="122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64"/>
            <p:cNvSpPr>
              <a:spLocks/>
            </p:cNvSpPr>
            <p:nvPr/>
          </p:nvSpPr>
          <p:spPr bwMode="auto">
            <a:xfrm flipH="1">
              <a:off x="2352" y="3696"/>
              <a:ext cx="581" cy="245"/>
            </a:xfrm>
            <a:custGeom>
              <a:avLst/>
              <a:gdLst>
                <a:gd name="T0" fmla="*/ 122 w 581"/>
                <a:gd name="T1" fmla="*/ 117 h 245"/>
                <a:gd name="T2" fmla="*/ 473 w 581"/>
                <a:gd name="T3" fmla="*/ 0 h 245"/>
                <a:gd name="T4" fmla="*/ 581 w 581"/>
                <a:gd name="T5" fmla="*/ 116 h 245"/>
                <a:gd name="T6" fmla="*/ 473 w 581"/>
                <a:gd name="T7" fmla="*/ 240 h 245"/>
                <a:gd name="T8" fmla="*/ 73 w 581"/>
                <a:gd name="T9" fmla="*/ 84 h 245"/>
                <a:gd name="T10" fmla="*/ 32 w 581"/>
                <a:gd name="T11" fmla="*/ 132 h 245"/>
                <a:gd name="T12" fmla="*/ 85 w 581"/>
                <a:gd name="T13" fmla="*/ 143 h 245"/>
                <a:gd name="T14" fmla="*/ 122 w 581"/>
                <a:gd name="T15" fmla="*/ 117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"/>
                <a:gd name="T25" fmla="*/ 0 h 245"/>
                <a:gd name="T26" fmla="*/ 581 w 581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" h="245">
                  <a:moveTo>
                    <a:pt x="122" y="117"/>
                  </a:moveTo>
                  <a:cubicBezTo>
                    <a:pt x="188" y="95"/>
                    <a:pt x="397" y="0"/>
                    <a:pt x="473" y="0"/>
                  </a:cubicBezTo>
                  <a:cubicBezTo>
                    <a:pt x="549" y="0"/>
                    <a:pt x="581" y="76"/>
                    <a:pt x="581" y="116"/>
                  </a:cubicBezTo>
                  <a:cubicBezTo>
                    <a:pt x="581" y="156"/>
                    <a:pt x="558" y="245"/>
                    <a:pt x="473" y="240"/>
                  </a:cubicBezTo>
                  <a:cubicBezTo>
                    <a:pt x="388" y="235"/>
                    <a:pt x="146" y="102"/>
                    <a:pt x="73" y="84"/>
                  </a:cubicBezTo>
                  <a:cubicBezTo>
                    <a:pt x="0" y="66"/>
                    <a:pt x="30" y="122"/>
                    <a:pt x="32" y="132"/>
                  </a:cubicBezTo>
                  <a:cubicBezTo>
                    <a:pt x="34" y="142"/>
                    <a:pt x="70" y="145"/>
                    <a:pt x="85" y="143"/>
                  </a:cubicBezTo>
                  <a:cubicBezTo>
                    <a:pt x="100" y="141"/>
                    <a:pt x="114" y="122"/>
                    <a:pt x="122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Text Box 65"/>
            <p:cNvSpPr txBox="1">
              <a:spLocks noChangeArrowheads="1"/>
            </p:cNvSpPr>
            <p:nvPr/>
          </p:nvSpPr>
          <p:spPr bwMode="auto">
            <a:xfrm>
              <a:off x="2208" y="3936"/>
              <a:ext cx="8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two </a:t>
              </a:r>
              <a:r>
                <a:rPr lang="en-US" sz="1000" i="1"/>
                <a:t>sp</a:t>
              </a:r>
              <a:r>
                <a:rPr lang="en-US" sz="1000"/>
                <a:t> hybrid orbitals</a:t>
              </a:r>
            </a:p>
          </p:txBody>
        </p:sp>
        <p:sp>
          <p:nvSpPr>
            <p:cNvPr id="49211" name="Oval 66"/>
            <p:cNvSpPr>
              <a:spLocks noChangeAspect="1" noChangeArrowheads="1"/>
            </p:cNvSpPr>
            <p:nvPr/>
          </p:nvSpPr>
          <p:spPr bwMode="auto">
            <a:xfrm>
              <a:off x="2448" y="3504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Oval 67"/>
            <p:cNvSpPr>
              <a:spLocks noChangeAspect="1" noChangeArrowheads="1"/>
            </p:cNvSpPr>
            <p:nvPr/>
          </p:nvSpPr>
          <p:spPr bwMode="auto">
            <a:xfrm>
              <a:off x="2784" y="3792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876800" y="5707063"/>
            <a:ext cx="2071688" cy="922337"/>
            <a:chOff x="3072" y="3595"/>
            <a:chExt cx="1305" cy="581"/>
          </a:xfrm>
        </p:grpSpPr>
        <p:grpSp>
          <p:nvGrpSpPr>
            <p:cNvPr id="49203" name="Group 69"/>
            <p:cNvGrpSpPr>
              <a:grpSpLocks/>
            </p:cNvGrpSpPr>
            <p:nvPr/>
          </p:nvGrpSpPr>
          <p:grpSpPr bwMode="auto">
            <a:xfrm>
              <a:off x="3168" y="3595"/>
              <a:ext cx="869" cy="245"/>
              <a:chOff x="3163" y="3739"/>
              <a:chExt cx="869" cy="245"/>
            </a:xfrm>
          </p:grpSpPr>
          <p:sp>
            <p:nvSpPr>
              <p:cNvPr id="49206" name="Freeform 70"/>
              <p:cNvSpPr>
                <a:spLocks/>
              </p:cNvSpPr>
              <p:nvPr/>
            </p:nvSpPr>
            <p:spPr bwMode="auto">
              <a:xfrm>
                <a:off x="3451" y="3739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7" name="Freeform 71"/>
              <p:cNvSpPr>
                <a:spLocks/>
              </p:cNvSpPr>
              <p:nvPr/>
            </p:nvSpPr>
            <p:spPr bwMode="auto">
              <a:xfrm flipH="1">
                <a:off x="3163" y="3739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04" name="Text Box 72"/>
            <p:cNvSpPr txBox="1">
              <a:spLocks noChangeArrowheads="1"/>
            </p:cNvSpPr>
            <p:nvPr/>
          </p:nvSpPr>
          <p:spPr bwMode="auto">
            <a:xfrm>
              <a:off x="3072" y="3926"/>
              <a:ext cx="13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 </a:t>
              </a:r>
              <a:r>
                <a:rPr lang="en-US" sz="1000" i="1"/>
                <a:t>sp</a:t>
              </a:r>
              <a:r>
                <a:rPr lang="en-US" sz="1000"/>
                <a:t> hybrid orbitals shown together</a:t>
              </a:r>
            </a:p>
            <a:p>
              <a:pPr algn="ctr"/>
              <a:r>
                <a:rPr lang="en-US" sz="1000"/>
                <a:t>(large lobes only)</a:t>
              </a:r>
            </a:p>
          </p:txBody>
        </p:sp>
        <p:sp>
          <p:nvSpPr>
            <p:cNvPr id="49205" name="Oval 73"/>
            <p:cNvSpPr>
              <a:spLocks noChangeAspect="1" noChangeArrowheads="1"/>
            </p:cNvSpPr>
            <p:nvPr/>
          </p:nvSpPr>
          <p:spPr bwMode="auto">
            <a:xfrm>
              <a:off x="3600" y="3696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181600" y="4005263"/>
            <a:ext cx="3455988" cy="1281112"/>
            <a:chOff x="3264" y="2523"/>
            <a:chExt cx="2177" cy="807"/>
          </a:xfrm>
        </p:grpSpPr>
        <p:sp>
          <p:nvSpPr>
            <p:cNvPr id="49190" name="Rectangle 75"/>
            <p:cNvSpPr>
              <a:spLocks noChangeArrowheads="1"/>
            </p:cNvSpPr>
            <p:nvPr/>
          </p:nvSpPr>
          <p:spPr bwMode="auto">
            <a:xfrm>
              <a:off x="3408" y="25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Rectangle 76"/>
            <p:cNvSpPr>
              <a:spLocks noChangeArrowheads="1"/>
            </p:cNvSpPr>
            <p:nvPr/>
          </p:nvSpPr>
          <p:spPr bwMode="auto">
            <a:xfrm>
              <a:off x="3888" y="25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Rectangle 77"/>
            <p:cNvSpPr>
              <a:spLocks noChangeArrowheads="1"/>
            </p:cNvSpPr>
            <p:nvPr/>
          </p:nvSpPr>
          <p:spPr bwMode="auto">
            <a:xfrm>
              <a:off x="4176" y="25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3" name="Text Box 78"/>
            <p:cNvSpPr txBox="1">
              <a:spLocks noChangeArrowheads="1"/>
            </p:cNvSpPr>
            <p:nvPr/>
          </p:nvSpPr>
          <p:spPr bwMode="auto">
            <a:xfrm>
              <a:off x="3408" y="28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49194" name="Text Box 79"/>
            <p:cNvSpPr txBox="1">
              <a:spLocks noChangeArrowheads="1"/>
            </p:cNvSpPr>
            <p:nvPr/>
          </p:nvSpPr>
          <p:spPr bwMode="auto">
            <a:xfrm>
              <a:off x="4052" y="28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sp</a:t>
              </a:r>
            </a:p>
          </p:txBody>
        </p:sp>
        <p:sp>
          <p:nvSpPr>
            <p:cNvPr id="49195" name="Text Box 80"/>
            <p:cNvSpPr txBox="1">
              <a:spLocks noChangeArrowheads="1"/>
            </p:cNvSpPr>
            <p:nvPr/>
          </p:nvSpPr>
          <p:spPr bwMode="auto">
            <a:xfrm>
              <a:off x="4812" y="28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</a:p>
          </p:txBody>
        </p:sp>
        <p:sp>
          <p:nvSpPr>
            <p:cNvPr id="49196" name="Freeform 81"/>
            <p:cNvSpPr>
              <a:spLocks/>
            </p:cNvSpPr>
            <p:nvPr/>
          </p:nvSpPr>
          <p:spPr bwMode="auto">
            <a:xfrm>
              <a:off x="3504" y="25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82"/>
            <p:cNvSpPr>
              <a:spLocks/>
            </p:cNvSpPr>
            <p:nvPr/>
          </p:nvSpPr>
          <p:spPr bwMode="auto">
            <a:xfrm>
              <a:off x="3600" y="2580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Freeform 83"/>
            <p:cNvSpPr>
              <a:spLocks/>
            </p:cNvSpPr>
            <p:nvPr/>
          </p:nvSpPr>
          <p:spPr bwMode="auto">
            <a:xfrm>
              <a:off x="3983" y="25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Rectangle 84"/>
            <p:cNvSpPr>
              <a:spLocks noChangeArrowheads="1"/>
            </p:cNvSpPr>
            <p:nvPr/>
          </p:nvSpPr>
          <p:spPr bwMode="auto">
            <a:xfrm>
              <a:off x="4656" y="2523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0" name="Rectangle 85"/>
            <p:cNvSpPr>
              <a:spLocks noChangeArrowheads="1"/>
            </p:cNvSpPr>
            <p:nvPr/>
          </p:nvSpPr>
          <p:spPr bwMode="auto">
            <a:xfrm>
              <a:off x="4944" y="2523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Text Box 86"/>
            <p:cNvSpPr txBox="1">
              <a:spLocks noChangeArrowheads="1"/>
            </p:cNvSpPr>
            <p:nvPr/>
          </p:nvSpPr>
          <p:spPr bwMode="auto">
            <a:xfrm>
              <a:off x="3264" y="3099"/>
              <a:ext cx="2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 atom of BeH</a:t>
              </a:r>
              <a:r>
                <a:rPr lang="en-US" baseline="-25000"/>
                <a:t>2</a:t>
              </a:r>
              <a:r>
                <a:rPr lang="en-US"/>
                <a:t> orbital diagram</a:t>
              </a:r>
            </a:p>
          </p:txBody>
        </p:sp>
        <p:sp>
          <p:nvSpPr>
            <p:cNvPr id="49202" name="Freeform 87"/>
            <p:cNvSpPr>
              <a:spLocks/>
            </p:cNvSpPr>
            <p:nvPr/>
          </p:nvSpPr>
          <p:spPr bwMode="auto">
            <a:xfrm>
              <a:off x="4271" y="2592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7010400" y="5638800"/>
            <a:ext cx="1828800" cy="465138"/>
            <a:chOff x="4464" y="3552"/>
            <a:chExt cx="1152" cy="293"/>
          </a:xfrm>
        </p:grpSpPr>
        <p:grpSp>
          <p:nvGrpSpPr>
            <p:cNvPr id="49183" name="Group 89"/>
            <p:cNvGrpSpPr>
              <a:grpSpLocks/>
            </p:cNvGrpSpPr>
            <p:nvPr/>
          </p:nvGrpSpPr>
          <p:grpSpPr bwMode="auto">
            <a:xfrm>
              <a:off x="4603" y="3600"/>
              <a:ext cx="869" cy="245"/>
              <a:chOff x="3163" y="3739"/>
              <a:chExt cx="869" cy="245"/>
            </a:xfrm>
          </p:grpSpPr>
          <p:sp>
            <p:nvSpPr>
              <p:cNvPr id="49188" name="Freeform 90"/>
              <p:cNvSpPr>
                <a:spLocks/>
              </p:cNvSpPr>
              <p:nvPr/>
            </p:nvSpPr>
            <p:spPr bwMode="auto">
              <a:xfrm>
                <a:off x="3451" y="3739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>
                      <a:alpha val="68999"/>
                    </a:srgbClr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Freeform 91"/>
              <p:cNvSpPr>
                <a:spLocks/>
              </p:cNvSpPr>
              <p:nvPr/>
            </p:nvSpPr>
            <p:spPr bwMode="auto">
              <a:xfrm flipH="1">
                <a:off x="3163" y="3739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84" name="Oval 92"/>
            <p:cNvSpPr>
              <a:spLocks noChangeAspect="1" noChangeArrowheads="1"/>
            </p:cNvSpPr>
            <p:nvPr/>
          </p:nvSpPr>
          <p:spPr bwMode="auto">
            <a:xfrm>
              <a:off x="5035" y="370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5" name="Oval 93"/>
            <p:cNvSpPr>
              <a:spLocks noChangeArrowheads="1"/>
            </p:cNvSpPr>
            <p:nvPr/>
          </p:nvSpPr>
          <p:spPr bwMode="auto">
            <a:xfrm>
              <a:off x="4464" y="36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49186" name="Oval 94"/>
            <p:cNvSpPr>
              <a:spLocks noChangeArrowheads="1"/>
            </p:cNvSpPr>
            <p:nvPr/>
          </p:nvSpPr>
          <p:spPr bwMode="auto">
            <a:xfrm>
              <a:off x="5424" y="36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49187" name="Oval 95"/>
            <p:cNvSpPr>
              <a:spLocks noChangeArrowheads="1"/>
            </p:cNvSpPr>
            <p:nvPr/>
          </p:nvSpPr>
          <p:spPr bwMode="auto">
            <a:xfrm>
              <a:off x="4896" y="3552"/>
              <a:ext cx="288" cy="288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Be</a:t>
              </a:r>
            </a:p>
          </p:txBody>
        </p:sp>
      </p:grpSp>
      <p:sp>
        <p:nvSpPr>
          <p:cNvPr id="86112" name="Freeform 96"/>
          <p:cNvSpPr>
            <a:spLocks/>
          </p:cNvSpPr>
          <p:nvPr/>
        </p:nvSpPr>
        <p:spPr bwMode="auto">
          <a:xfrm>
            <a:off x="969963" y="3619500"/>
            <a:ext cx="1281112" cy="1600200"/>
          </a:xfrm>
          <a:custGeom>
            <a:avLst/>
            <a:gdLst>
              <a:gd name="T0" fmla="*/ 1741426762 w 807"/>
              <a:gd name="T1" fmla="*/ 1323082901 h 1008"/>
              <a:gd name="T2" fmla="*/ 940017233 w 807"/>
              <a:gd name="T3" fmla="*/ 2147483647 h 1008"/>
              <a:gd name="T4" fmla="*/ 105846539 w 807"/>
              <a:gd name="T5" fmla="*/ 2056447796 h 1008"/>
              <a:gd name="T6" fmla="*/ 302418640 w 807"/>
              <a:gd name="T7" fmla="*/ 1050906092 h 1008"/>
              <a:gd name="T8" fmla="*/ 1355843520 w 807"/>
              <a:gd name="T9" fmla="*/ 113407847 h 1008"/>
              <a:gd name="T10" fmla="*/ 1968240668 w 807"/>
              <a:gd name="T11" fmla="*/ 370463772 h 1008"/>
              <a:gd name="T12" fmla="*/ 1741426762 w 807"/>
              <a:gd name="T13" fmla="*/ 1323082901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7"/>
              <a:gd name="T22" fmla="*/ 0 h 1008"/>
              <a:gd name="T23" fmla="*/ 807 w 807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7" h="1008">
                <a:moveTo>
                  <a:pt x="691" y="525"/>
                </a:moveTo>
                <a:cubicBezTo>
                  <a:pt x="623" y="660"/>
                  <a:pt x="481" y="912"/>
                  <a:pt x="373" y="960"/>
                </a:cubicBezTo>
                <a:cubicBezTo>
                  <a:pt x="265" y="1008"/>
                  <a:pt x="84" y="906"/>
                  <a:pt x="42" y="816"/>
                </a:cubicBezTo>
                <a:cubicBezTo>
                  <a:pt x="0" y="726"/>
                  <a:pt x="37" y="545"/>
                  <a:pt x="120" y="417"/>
                </a:cubicBezTo>
                <a:cubicBezTo>
                  <a:pt x="203" y="289"/>
                  <a:pt x="428" y="90"/>
                  <a:pt x="538" y="45"/>
                </a:cubicBezTo>
                <a:cubicBezTo>
                  <a:pt x="648" y="0"/>
                  <a:pt x="755" y="67"/>
                  <a:pt x="781" y="147"/>
                </a:cubicBezTo>
                <a:cubicBezTo>
                  <a:pt x="807" y="227"/>
                  <a:pt x="759" y="390"/>
                  <a:pt x="691" y="525"/>
                </a:cubicBezTo>
                <a:close/>
              </a:path>
            </a:pathLst>
          </a:custGeom>
          <a:solidFill>
            <a:srgbClr val="800080">
              <a:alpha val="5098"/>
            </a:srgbClr>
          </a:solidFill>
          <a:ln w="9525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228600" y="4572000"/>
            <a:ext cx="582613" cy="1143000"/>
            <a:chOff x="144" y="2880"/>
            <a:chExt cx="367" cy="720"/>
          </a:xfrm>
        </p:grpSpPr>
        <p:sp>
          <p:nvSpPr>
            <p:cNvPr id="49181" name="Text Box 98"/>
            <p:cNvSpPr txBox="1">
              <a:spLocks noChangeArrowheads="1"/>
            </p:cNvSpPr>
            <p:nvPr/>
          </p:nvSpPr>
          <p:spPr bwMode="auto">
            <a:xfrm>
              <a:off x="144" y="3408"/>
              <a:ext cx="3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 = 1</a:t>
              </a:r>
            </a:p>
          </p:txBody>
        </p:sp>
        <p:sp>
          <p:nvSpPr>
            <p:cNvPr id="49182" name="Text Box 99"/>
            <p:cNvSpPr txBox="1">
              <a:spLocks noChangeArrowheads="1"/>
            </p:cNvSpPr>
            <p:nvPr/>
          </p:nvSpPr>
          <p:spPr bwMode="auto">
            <a:xfrm>
              <a:off x="144" y="2880"/>
              <a:ext cx="3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 = 2</a:t>
              </a:r>
            </a:p>
          </p:txBody>
        </p:sp>
      </p:grpSp>
      <p:grpSp>
        <p:nvGrpSpPr>
          <p:cNvPr id="16" name="Group 100"/>
          <p:cNvGrpSpPr>
            <a:grpSpLocks/>
          </p:cNvGrpSpPr>
          <p:nvPr/>
        </p:nvGrpSpPr>
        <p:grpSpPr bwMode="auto">
          <a:xfrm>
            <a:off x="1066800" y="5307013"/>
            <a:ext cx="484188" cy="484187"/>
            <a:chOff x="672" y="3343"/>
            <a:chExt cx="305" cy="305"/>
          </a:xfrm>
        </p:grpSpPr>
        <p:sp>
          <p:nvSpPr>
            <p:cNvPr id="49178" name="Oval 101"/>
            <p:cNvSpPr>
              <a:spLocks noChangeAspect="1" noChangeArrowheads="1"/>
            </p:cNvSpPr>
            <p:nvPr/>
          </p:nvSpPr>
          <p:spPr bwMode="auto">
            <a:xfrm>
              <a:off x="672" y="3343"/>
              <a:ext cx="305" cy="30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Line 102"/>
            <p:cNvSpPr>
              <a:spLocks noChangeShapeType="1"/>
            </p:cNvSpPr>
            <p:nvPr/>
          </p:nvSpPr>
          <p:spPr bwMode="auto">
            <a:xfrm flipV="1">
              <a:off x="768" y="34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103"/>
            <p:cNvSpPr>
              <a:spLocks noChangeShapeType="1"/>
            </p:cNvSpPr>
            <p:nvPr/>
          </p:nvSpPr>
          <p:spPr bwMode="auto">
            <a:xfrm flipV="1">
              <a:off x="864" y="34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56 L 0.0599 -0.09445 " pathEditMode="relative" ptsTypes="AA">
                                      <p:cBhvr>
                                        <p:cTn id="6" dur="20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3" grpId="0" animBg="1"/>
      <p:bldP spid="86112" grpId="0" animBg="1"/>
      <p:bldP spid="861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Orbitals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9050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6670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1242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581400" y="1524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936750" y="20574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124200" y="2057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p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479925" y="15605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Ground-state B atom</a:t>
            </a:r>
          </a:p>
        </p:txBody>
      </p:sp>
      <p:sp>
        <p:nvSpPr>
          <p:cNvPr id="50186" name="Freeform 10"/>
          <p:cNvSpPr>
            <a:spLocks/>
          </p:cNvSpPr>
          <p:nvPr/>
        </p:nvSpPr>
        <p:spPr bwMode="auto">
          <a:xfrm>
            <a:off x="2055813" y="1600200"/>
            <a:ext cx="1587" cy="304800"/>
          </a:xfrm>
          <a:custGeom>
            <a:avLst/>
            <a:gdLst>
              <a:gd name="T0" fmla="*/ 0 w 1"/>
              <a:gd name="T1" fmla="*/ 483870045 h 192"/>
              <a:gd name="T2" fmla="*/ 2518569 w 1"/>
              <a:gd name="T3" fmla="*/ 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192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Freeform 11"/>
          <p:cNvSpPr>
            <a:spLocks/>
          </p:cNvSpPr>
          <p:nvPr/>
        </p:nvSpPr>
        <p:spPr bwMode="auto">
          <a:xfrm>
            <a:off x="2208213" y="1600200"/>
            <a:ext cx="1587" cy="300038"/>
          </a:xfrm>
          <a:custGeom>
            <a:avLst/>
            <a:gdLst>
              <a:gd name="T0" fmla="*/ 0 w 1"/>
              <a:gd name="T1" fmla="*/ 476311163 h 189"/>
              <a:gd name="T2" fmla="*/ 2518569 w 1"/>
              <a:gd name="T3" fmla="*/ 0 h 189"/>
              <a:gd name="T4" fmla="*/ 0 60000 65536"/>
              <a:gd name="T5" fmla="*/ 0 60000 65536"/>
              <a:gd name="T6" fmla="*/ 0 w 1"/>
              <a:gd name="T7" fmla="*/ 0 h 189"/>
              <a:gd name="T8" fmla="*/ 1 w 1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9">
                <a:moveTo>
                  <a:pt x="0" y="189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1052513" y="3700463"/>
            <a:ext cx="2209800" cy="1219200"/>
            <a:chOff x="240" y="3216"/>
            <a:chExt cx="1392" cy="768"/>
          </a:xfrm>
        </p:grpSpPr>
        <p:sp>
          <p:nvSpPr>
            <p:cNvPr id="50275" name="Oval 13"/>
            <p:cNvSpPr>
              <a:spLocks noChangeArrowheads="1"/>
            </p:cNvSpPr>
            <p:nvPr/>
          </p:nvSpPr>
          <p:spPr bwMode="auto">
            <a:xfrm>
              <a:off x="240" y="364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6" name="Oval 14"/>
            <p:cNvSpPr>
              <a:spLocks noChangeArrowheads="1"/>
            </p:cNvSpPr>
            <p:nvPr/>
          </p:nvSpPr>
          <p:spPr bwMode="auto">
            <a:xfrm>
              <a:off x="1296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7" name="Oval 15"/>
            <p:cNvSpPr>
              <a:spLocks noChangeArrowheads="1"/>
            </p:cNvSpPr>
            <p:nvPr/>
          </p:nvSpPr>
          <p:spPr bwMode="auto">
            <a:xfrm>
              <a:off x="960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8" name="Oval 16"/>
            <p:cNvSpPr>
              <a:spLocks noChangeArrowheads="1"/>
            </p:cNvSpPr>
            <p:nvPr/>
          </p:nvSpPr>
          <p:spPr bwMode="auto">
            <a:xfrm>
              <a:off x="624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9" name="Text Box 17"/>
          <p:cNvSpPr txBox="1">
            <a:spLocks noChangeArrowheads="1"/>
          </p:cNvSpPr>
          <p:nvPr/>
        </p:nvSpPr>
        <p:spPr bwMode="auto">
          <a:xfrm>
            <a:off x="1189038" y="48577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1738313" y="4171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x</a:t>
            </a:r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2265363" y="4171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y</a:t>
            </a:r>
            <a:endParaRPr lang="en-US"/>
          </a:p>
        </p:txBody>
      </p:sp>
      <p:sp>
        <p:nvSpPr>
          <p:cNvPr id="50192" name="Text Box 20"/>
          <p:cNvSpPr txBox="1">
            <a:spLocks noChangeArrowheads="1"/>
          </p:cNvSpPr>
          <p:nvPr/>
        </p:nvSpPr>
        <p:spPr bwMode="auto">
          <a:xfrm>
            <a:off x="2798763" y="417195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z</a:t>
            </a:r>
            <a:endParaRPr lang="en-US"/>
          </a:p>
        </p:txBody>
      </p:sp>
      <p:sp>
        <p:nvSpPr>
          <p:cNvPr id="50193" name="Line 21"/>
          <p:cNvSpPr>
            <a:spLocks noChangeAspect="1" noChangeShapeType="1"/>
          </p:cNvSpPr>
          <p:nvPr/>
        </p:nvSpPr>
        <p:spPr bwMode="auto">
          <a:xfrm flipV="1">
            <a:off x="900113" y="3657600"/>
            <a:ext cx="1587" cy="126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Text Box 22"/>
          <p:cNvSpPr txBox="1">
            <a:spLocks noChangeArrowheads="1"/>
          </p:cNvSpPr>
          <p:nvPr/>
        </p:nvSpPr>
        <p:spPr bwMode="auto">
          <a:xfrm rot="-5400000">
            <a:off x="186532" y="4047331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715000" y="4005263"/>
            <a:ext cx="2133600" cy="795337"/>
            <a:chOff x="3600" y="2523"/>
            <a:chExt cx="1344" cy="501"/>
          </a:xfrm>
        </p:grpSpPr>
        <p:sp>
          <p:nvSpPr>
            <p:cNvPr id="50266" name="Rectangle 24"/>
            <p:cNvSpPr>
              <a:spLocks noChangeArrowheads="1"/>
            </p:cNvSpPr>
            <p:nvPr/>
          </p:nvSpPr>
          <p:spPr bwMode="auto">
            <a:xfrm>
              <a:off x="3600" y="25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7" name="Rectangle 25"/>
            <p:cNvSpPr>
              <a:spLocks noChangeArrowheads="1"/>
            </p:cNvSpPr>
            <p:nvPr/>
          </p:nvSpPr>
          <p:spPr bwMode="auto">
            <a:xfrm>
              <a:off x="3888" y="25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Rectangle 26"/>
            <p:cNvSpPr>
              <a:spLocks noChangeArrowheads="1"/>
            </p:cNvSpPr>
            <p:nvPr/>
          </p:nvSpPr>
          <p:spPr bwMode="auto">
            <a:xfrm>
              <a:off x="4176" y="25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9" name="Text Box 27"/>
            <p:cNvSpPr txBox="1">
              <a:spLocks noChangeArrowheads="1"/>
            </p:cNvSpPr>
            <p:nvPr/>
          </p:nvSpPr>
          <p:spPr bwMode="auto">
            <a:xfrm>
              <a:off x="3888" y="2793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sp</a:t>
              </a:r>
              <a:r>
                <a:rPr lang="en-US" baseline="30000"/>
                <a:t>2</a:t>
              </a:r>
              <a:endParaRPr lang="en-US" i="1"/>
            </a:p>
          </p:txBody>
        </p:sp>
        <p:sp>
          <p:nvSpPr>
            <p:cNvPr id="50270" name="Text Box 28"/>
            <p:cNvSpPr txBox="1">
              <a:spLocks noChangeArrowheads="1"/>
            </p:cNvSpPr>
            <p:nvPr/>
          </p:nvSpPr>
          <p:spPr bwMode="auto">
            <a:xfrm>
              <a:off x="4656" y="279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</a:p>
          </p:txBody>
        </p:sp>
        <p:sp>
          <p:nvSpPr>
            <p:cNvPr id="50271" name="Freeform 29"/>
            <p:cNvSpPr>
              <a:spLocks/>
            </p:cNvSpPr>
            <p:nvPr/>
          </p:nvSpPr>
          <p:spPr bwMode="auto">
            <a:xfrm>
              <a:off x="3695" y="25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30"/>
            <p:cNvSpPr>
              <a:spLocks/>
            </p:cNvSpPr>
            <p:nvPr/>
          </p:nvSpPr>
          <p:spPr bwMode="auto">
            <a:xfrm>
              <a:off x="4271" y="2580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31"/>
            <p:cNvSpPr>
              <a:spLocks/>
            </p:cNvSpPr>
            <p:nvPr/>
          </p:nvSpPr>
          <p:spPr bwMode="auto">
            <a:xfrm>
              <a:off x="3983" y="25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Rectangle 32"/>
            <p:cNvSpPr>
              <a:spLocks noChangeArrowheads="1"/>
            </p:cNvSpPr>
            <p:nvPr/>
          </p:nvSpPr>
          <p:spPr bwMode="auto">
            <a:xfrm>
              <a:off x="4656" y="2523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5181600" y="4800600"/>
            <a:ext cx="3201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 atom of BH</a:t>
            </a:r>
            <a:r>
              <a:rPr lang="en-US" baseline="-25000"/>
              <a:t>3</a:t>
            </a:r>
            <a:r>
              <a:rPr lang="en-US"/>
              <a:t> orbital diagram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895600" y="5562600"/>
            <a:ext cx="690563" cy="304800"/>
            <a:chOff x="1824" y="3504"/>
            <a:chExt cx="435" cy="192"/>
          </a:xfrm>
        </p:grpSpPr>
        <p:sp>
          <p:nvSpPr>
            <p:cNvPr id="50264" name="Line 35"/>
            <p:cNvSpPr>
              <a:spLocks noChangeShapeType="1"/>
            </p:cNvSpPr>
            <p:nvPr/>
          </p:nvSpPr>
          <p:spPr bwMode="auto">
            <a:xfrm>
              <a:off x="1872" y="36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Text Box 36"/>
            <p:cNvSpPr txBox="1">
              <a:spLocks noChangeArrowheads="1"/>
            </p:cNvSpPr>
            <p:nvPr/>
          </p:nvSpPr>
          <p:spPr bwMode="auto">
            <a:xfrm>
              <a:off x="1824" y="3504"/>
              <a:ext cx="4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hybridize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990600" y="5638800"/>
            <a:ext cx="627063" cy="625475"/>
            <a:chOff x="624" y="3552"/>
            <a:chExt cx="395" cy="394"/>
          </a:xfrm>
        </p:grpSpPr>
        <p:sp>
          <p:nvSpPr>
            <p:cNvPr id="50262" name="Oval 38"/>
            <p:cNvSpPr>
              <a:spLocks noChangeArrowheads="1"/>
            </p:cNvSpPr>
            <p:nvPr/>
          </p:nvSpPr>
          <p:spPr bwMode="auto">
            <a:xfrm>
              <a:off x="720" y="35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3" name="Text Box 39"/>
            <p:cNvSpPr txBox="1">
              <a:spLocks noChangeArrowheads="1"/>
            </p:cNvSpPr>
            <p:nvPr/>
          </p:nvSpPr>
          <p:spPr bwMode="auto">
            <a:xfrm>
              <a:off x="624" y="3792"/>
              <a:ext cx="3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/>
                <a:t>s</a:t>
              </a:r>
              <a:r>
                <a:rPr lang="en-US" sz="1000"/>
                <a:t> orbital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905000" y="2590800"/>
            <a:ext cx="6477000" cy="900113"/>
            <a:chOff x="1200" y="1632"/>
            <a:chExt cx="4080" cy="567"/>
          </a:xfrm>
        </p:grpSpPr>
        <p:sp>
          <p:nvSpPr>
            <p:cNvPr id="50252" name="Rectangle 41"/>
            <p:cNvSpPr>
              <a:spLocks noChangeArrowheads="1"/>
            </p:cNvSpPr>
            <p:nvPr/>
          </p:nvSpPr>
          <p:spPr bwMode="auto">
            <a:xfrm>
              <a:off x="1200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3" name="Rectangle 42"/>
            <p:cNvSpPr>
              <a:spLocks noChangeArrowheads="1"/>
            </p:cNvSpPr>
            <p:nvPr/>
          </p:nvSpPr>
          <p:spPr bwMode="auto">
            <a:xfrm>
              <a:off x="1680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4" name="Rectangle 43"/>
            <p:cNvSpPr>
              <a:spLocks noChangeArrowheads="1"/>
            </p:cNvSpPr>
            <p:nvPr/>
          </p:nvSpPr>
          <p:spPr bwMode="auto">
            <a:xfrm>
              <a:off x="1968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Rectangle 44"/>
            <p:cNvSpPr>
              <a:spLocks noChangeArrowheads="1"/>
            </p:cNvSpPr>
            <p:nvPr/>
          </p:nvSpPr>
          <p:spPr bwMode="auto">
            <a:xfrm>
              <a:off x="2256" y="163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Text Box 45"/>
            <p:cNvSpPr txBox="1">
              <a:spLocks noChangeArrowheads="1"/>
            </p:cNvSpPr>
            <p:nvPr/>
          </p:nvSpPr>
          <p:spPr bwMode="auto">
            <a:xfrm>
              <a:off x="1220" y="19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s</a:t>
              </a:r>
            </a:p>
          </p:txBody>
        </p:sp>
        <p:sp>
          <p:nvSpPr>
            <p:cNvPr id="50257" name="Text Box 46"/>
            <p:cNvSpPr txBox="1">
              <a:spLocks noChangeArrowheads="1"/>
            </p:cNvSpPr>
            <p:nvPr/>
          </p:nvSpPr>
          <p:spPr bwMode="auto">
            <a:xfrm>
              <a:off x="1968" y="19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</a:p>
          </p:txBody>
        </p:sp>
        <p:sp>
          <p:nvSpPr>
            <p:cNvPr id="50258" name="Freeform 47"/>
            <p:cNvSpPr>
              <a:spLocks/>
            </p:cNvSpPr>
            <p:nvPr/>
          </p:nvSpPr>
          <p:spPr bwMode="auto">
            <a:xfrm>
              <a:off x="1295" y="1680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48"/>
            <p:cNvSpPr>
              <a:spLocks/>
            </p:cNvSpPr>
            <p:nvPr/>
          </p:nvSpPr>
          <p:spPr bwMode="auto">
            <a:xfrm>
              <a:off x="1775" y="1680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Text Box 49"/>
            <p:cNvSpPr txBox="1">
              <a:spLocks noChangeArrowheads="1"/>
            </p:cNvSpPr>
            <p:nvPr/>
          </p:nvSpPr>
          <p:spPr bwMode="auto">
            <a:xfrm>
              <a:off x="2836" y="1671"/>
              <a:ext cx="2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 atom with one electron “promoted”</a:t>
              </a:r>
            </a:p>
          </p:txBody>
        </p:sp>
        <p:sp>
          <p:nvSpPr>
            <p:cNvPr id="50261" name="Freeform 50"/>
            <p:cNvSpPr>
              <a:spLocks/>
            </p:cNvSpPr>
            <p:nvPr/>
          </p:nvSpPr>
          <p:spPr bwMode="auto">
            <a:xfrm>
              <a:off x="2063" y="1683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0" name="Freeform 51"/>
          <p:cNvSpPr>
            <a:spLocks/>
          </p:cNvSpPr>
          <p:nvPr/>
        </p:nvSpPr>
        <p:spPr bwMode="auto">
          <a:xfrm>
            <a:off x="2819400" y="1600200"/>
            <a:ext cx="1588" cy="300038"/>
          </a:xfrm>
          <a:custGeom>
            <a:avLst/>
            <a:gdLst>
              <a:gd name="T0" fmla="*/ 0 w 1"/>
              <a:gd name="T1" fmla="*/ 476311163 h 189"/>
              <a:gd name="T2" fmla="*/ 2521744 w 1"/>
              <a:gd name="T3" fmla="*/ 0 h 189"/>
              <a:gd name="T4" fmla="*/ 0 60000 65536"/>
              <a:gd name="T5" fmla="*/ 0 60000 65536"/>
              <a:gd name="T6" fmla="*/ 0 w 1"/>
              <a:gd name="T7" fmla="*/ 0 h 189"/>
              <a:gd name="T8" fmla="*/ 1 w 1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9">
                <a:moveTo>
                  <a:pt x="0" y="189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490913" y="3675063"/>
            <a:ext cx="1614487" cy="1397000"/>
            <a:chOff x="2199" y="2315"/>
            <a:chExt cx="1017" cy="880"/>
          </a:xfrm>
        </p:grpSpPr>
        <p:sp>
          <p:nvSpPr>
            <p:cNvPr id="50243" name="AutoShape 53"/>
            <p:cNvSpPr>
              <a:spLocks/>
            </p:cNvSpPr>
            <p:nvPr/>
          </p:nvSpPr>
          <p:spPr bwMode="auto">
            <a:xfrm rot="5400000">
              <a:off x="2646" y="2433"/>
              <a:ext cx="123" cy="1017"/>
            </a:xfrm>
            <a:prstGeom prst="rightBrace">
              <a:avLst>
                <a:gd name="adj1" fmla="val 6890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Text Box 54"/>
            <p:cNvSpPr txBox="1">
              <a:spLocks noChangeArrowheads="1"/>
            </p:cNvSpPr>
            <p:nvPr/>
          </p:nvSpPr>
          <p:spPr bwMode="auto">
            <a:xfrm>
              <a:off x="2559" y="2964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sp</a:t>
              </a:r>
              <a:r>
                <a:rPr lang="en-US" i="1" baseline="30000"/>
                <a:t>2</a:t>
              </a:r>
            </a:p>
          </p:txBody>
        </p:sp>
        <p:sp>
          <p:nvSpPr>
            <p:cNvPr id="50245" name="Line 55"/>
            <p:cNvSpPr>
              <a:spLocks noChangeShapeType="1"/>
            </p:cNvSpPr>
            <p:nvPr/>
          </p:nvSpPr>
          <p:spPr bwMode="auto">
            <a:xfrm flipV="1">
              <a:off x="2295" y="2619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6" name="Line 56"/>
            <p:cNvSpPr>
              <a:spLocks noChangeShapeType="1"/>
            </p:cNvSpPr>
            <p:nvPr/>
          </p:nvSpPr>
          <p:spPr bwMode="auto">
            <a:xfrm flipV="1">
              <a:off x="2631" y="2619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47" name="Text Box 57"/>
            <p:cNvSpPr txBox="1">
              <a:spLocks noChangeArrowheads="1"/>
            </p:cNvSpPr>
            <p:nvPr/>
          </p:nvSpPr>
          <p:spPr bwMode="auto">
            <a:xfrm>
              <a:off x="2309" y="2315"/>
              <a:ext cx="8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hybrid orbitals</a:t>
              </a:r>
            </a:p>
          </p:txBody>
        </p:sp>
        <p:sp>
          <p:nvSpPr>
            <p:cNvPr id="50248" name="Oval 58"/>
            <p:cNvSpPr>
              <a:spLocks noChangeArrowheads="1"/>
            </p:cNvSpPr>
            <p:nvPr/>
          </p:nvSpPr>
          <p:spPr bwMode="auto">
            <a:xfrm>
              <a:off x="2208" y="25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Oval 59"/>
            <p:cNvSpPr>
              <a:spLocks noChangeArrowheads="1"/>
            </p:cNvSpPr>
            <p:nvPr/>
          </p:nvSpPr>
          <p:spPr bwMode="auto">
            <a:xfrm>
              <a:off x="2880" y="25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Oval 60"/>
            <p:cNvSpPr>
              <a:spLocks noChangeArrowheads="1"/>
            </p:cNvSpPr>
            <p:nvPr/>
          </p:nvSpPr>
          <p:spPr bwMode="auto">
            <a:xfrm>
              <a:off x="2544" y="254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1" name="Line 61"/>
            <p:cNvSpPr>
              <a:spLocks noChangeShapeType="1"/>
            </p:cNvSpPr>
            <p:nvPr/>
          </p:nvSpPr>
          <p:spPr bwMode="auto">
            <a:xfrm flipV="1">
              <a:off x="2976" y="2640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9588" y="5014913"/>
            <a:ext cx="1157287" cy="1766887"/>
            <a:chOff x="1121" y="3159"/>
            <a:chExt cx="729" cy="1113"/>
          </a:xfrm>
        </p:grpSpPr>
        <p:sp>
          <p:nvSpPr>
            <p:cNvPr id="50237" name="Freeform 63"/>
            <p:cNvSpPr>
              <a:spLocks/>
            </p:cNvSpPr>
            <p:nvPr/>
          </p:nvSpPr>
          <p:spPr bwMode="auto">
            <a:xfrm>
              <a:off x="1121" y="3910"/>
              <a:ext cx="729" cy="218"/>
            </a:xfrm>
            <a:custGeom>
              <a:avLst/>
              <a:gdLst>
                <a:gd name="T0" fmla="*/ 369 w 729"/>
                <a:gd name="T1" fmla="*/ 105 h 218"/>
                <a:gd name="T2" fmla="*/ 633 w 729"/>
                <a:gd name="T3" fmla="*/ 203 h 218"/>
                <a:gd name="T4" fmla="*/ 714 w 729"/>
                <a:gd name="T5" fmla="*/ 86 h 218"/>
                <a:gd name="T6" fmla="*/ 544 w 729"/>
                <a:gd name="T7" fmla="*/ 20 h 218"/>
                <a:gd name="T8" fmla="*/ 124 w 729"/>
                <a:gd name="T9" fmla="*/ 206 h 218"/>
                <a:gd name="T10" fmla="*/ 0 w 729"/>
                <a:gd name="T11" fmla="*/ 95 h 218"/>
                <a:gd name="T12" fmla="*/ 127 w 729"/>
                <a:gd name="T13" fmla="*/ 11 h 218"/>
                <a:gd name="T14" fmla="*/ 369 w 729"/>
                <a:gd name="T15" fmla="*/ 105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218"/>
                <a:gd name="T26" fmla="*/ 729 w 72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218">
                  <a:moveTo>
                    <a:pt x="369" y="105"/>
                  </a:moveTo>
                  <a:cubicBezTo>
                    <a:pt x="453" y="137"/>
                    <a:pt x="576" y="206"/>
                    <a:pt x="633" y="203"/>
                  </a:cubicBezTo>
                  <a:cubicBezTo>
                    <a:pt x="690" y="200"/>
                    <a:pt x="729" y="116"/>
                    <a:pt x="714" y="86"/>
                  </a:cubicBezTo>
                  <a:cubicBezTo>
                    <a:pt x="699" y="56"/>
                    <a:pt x="642" y="0"/>
                    <a:pt x="544" y="20"/>
                  </a:cubicBezTo>
                  <a:cubicBezTo>
                    <a:pt x="446" y="40"/>
                    <a:pt x="215" y="194"/>
                    <a:pt x="124" y="206"/>
                  </a:cubicBezTo>
                  <a:cubicBezTo>
                    <a:pt x="33" y="218"/>
                    <a:pt x="0" y="127"/>
                    <a:pt x="0" y="95"/>
                  </a:cubicBezTo>
                  <a:cubicBezTo>
                    <a:pt x="0" y="63"/>
                    <a:pt x="66" y="9"/>
                    <a:pt x="127" y="11"/>
                  </a:cubicBezTo>
                  <a:cubicBezTo>
                    <a:pt x="188" y="13"/>
                    <a:pt x="285" y="73"/>
                    <a:pt x="369" y="10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Text Box 64"/>
            <p:cNvSpPr txBox="1">
              <a:spLocks noChangeArrowheads="1"/>
            </p:cNvSpPr>
            <p:nvPr/>
          </p:nvSpPr>
          <p:spPr bwMode="auto">
            <a:xfrm>
              <a:off x="1296" y="4118"/>
              <a:ext cx="4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i="1"/>
                <a:t>p</a:t>
              </a:r>
              <a:r>
                <a:rPr lang="en-US" sz="1000"/>
                <a:t> orbitals</a:t>
              </a:r>
            </a:p>
          </p:txBody>
        </p:sp>
        <p:sp>
          <p:nvSpPr>
            <p:cNvPr id="50239" name="Oval 65"/>
            <p:cNvSpPr>
              <a:spLocks noChangeAspect="1" noChangeArrowheads="1"/>
            </p:cNvSpPr>
            <p:nvPr/>
          </p:nvSpPr>
          <p:spPr bwMode="auto">
            <a:xfrm>
              <a:off x="1448" y="3992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40" name="Group 66"/>
            <p:cNvGrpSpPr>
              <a:grpSpLocks/>
            </p:cNvGrpSpPr>
            <p:nvPr/>
          </p:nvGrpSpPr>
          <p:grpSpPr bwMode="auto">
            <a:xfrm>
              <a:off x="1360" y="3159"/>
              <a:ext cx="218" cy="729"/>
              <a:chOff x="1360" y="3015"/>
              <a:chExt cx="218" cy="729"/>
            </a:xfrm>
          </p:grpSpPr>
          <p:sp>
            <p:nvSpPr>
              <p:cNvPr id="50241" name="Freeform 67"/>
              <p:cNvSpPr>
                <a:spLocks/>
              </p:cNvSpPr>
              <p:nvPr/>
            </p:nvSpPr>
            <p:spPr bwMode="auto">
              <a:xfrm rot="-5400000">
                <a:off x="1104" y="3271"/>
                <a:ext cx="729" cy="218"/>
              </a:xfrm>
              <a:custGeom>
                <a:avLst/>
                <a:gdLst>
                  <a:gd name="T0" fmla="*/ 369 w 729"/>
                  <a:gd name="T1" fmla="*/ 105 h 218"/>
                  <a:gd name="T2" fmla="*/ 633 w 729"/>
                  <a:gd name="T3" fmla="*/ 203 h 218"/>
                  <a:gd name="T4" fmla="*/ 714 w 729"/>
                  <a:gd name="T5" fmla="*/ 86 h 218"/>
                  <a:gd name="T6" fmla="*/ 544 w 729"/>
                  <a:gd name="T7" fmla="*/ 20 h 218"/>
                  <a:gd name="T8" fmla="*/ 124 w 729"/>
                  <a:gd name="T9" fmla="*/ 206 h 218"/>
                  <a:gd name="T10" fmla="*/ 0 w 729"/>
                  <a:gd name="T11" fmla="*/ 95 h 218"/>
                  <a:gd name="T12" fmla="*/ 127 w 729"/>
                  <a:gd name="T13" fmla="*/ 11 h 218"/>
                  <a:gd name="T14" fmla="*/ 369 w 729"/>
                  <a:gd name="T15" fmla="*/ 105 h 2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9"/>
                  <a:gd name="T25" fmla="*/ 0 h 218"/>
                  <a:gd name="T26" fmla="*/ 729 w 729"/>
                  <a:gd name="T27" fmla="*/ 218 h 2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9" h="218">
                    <a:moveTo>
                      <a:pt x="369" y="105"/>
                    </a:moveTo>
                    <a:cubicBezTo>
                      <a:pt x="453" y="137"/>
                      <a:pt x="576" y="206"/>
                      <a:pt x="633" y="203"/>
                    </a:cubicBezTo>
                    <a:cubicBezTo>
                      <a:pt x="690" y="200"/>
                      <a:pt x="729" y="116"/>
                      <a:pt x="714" y="86"/>
                    </a:cubicBezTo>
                    <a:cubicBezTo>
                      <a:pt x="699" y="56"/>
                      <a:pt x="642" y="0"/>
                      <a:pt x="544" y="20"/>
                    </a:cubicBezTo>
                    <a:cubicBezTo>
                      <a:pt x="446" y="40"/>
                      <a:pt x="215" y="194"/>
                      <a:pt x="124" y="206"/>
                    </a:cubicBezTo>
                    <a:cubicBezTo>
                      <a:pt x="33" y="218"/>
                      <a:pt x="0" y="127"/>
                      <a:pt x="0" y="95"/>
                    </a:cubicBezTo>
                    <a:cubicBezTo>
                      <a:pt x="0" y="63"/>
                      <a:pt x="66" y="9"/>
                      <a:pt x="127" y="11"/>
                    </a:cubicBezTo>
                    <a:cubicBezTo>
                      <a:pt x="188" y="13"/>
                      <a:pt x="285" y="73"/>
                      <a:pt x="369" y="10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2" name="Oval 68"/>
              <p:cNvSpPr>
                <a:spLocks noChangeAspect="1" noChangeArrowheads="1"/>
              </p:cNvSpPr>
              <p:nvPr/>
            </p:nvSpPr>
            <p:spPr bwMode="auto">
              <a:xfrm>
                <a:off x="1448" y="3360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4852988" y="5435600"/>
            <a:ext cx="2120900" cy="1422400"/>
            <a:chOff x="3057" y="3424"/>
            <a:chExt cx="1336" cy="896"/>
          </a:xfrm>
        </p:grpSpPr>
        <p:sp>
          <p:nvSpPr>
            <p:cNvPr id="50231" name="Text Box 70"/>
            <p:cNvSpPr txBox="1">
              <a:spLocks noChangeArrowheads="1"/>
            </p:cNvSpPr>
            <p:nvPr/>
          </p:nvSpPr>
          <p:spPr bwMode="auto">
            <a:xfrm>
              <a:off x="3057" y="4070"/>
              <a:ext cx="1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/>
                <a:t> </a:t>
              </a:r>
              <a:r>
                <a:rPr lang="en-US" sz="1000" i="1"/>
                <a:t>sp</a:t>
              </a:r>
              <a:r>
                <a:rPr lang="en-US" sz="1000" baseline="30000"/>
                <a:t>2</a:t>
              </a:r>
              <a:r>
                <a:rPr lang="en-US" sz="1000"/>
                <a:t> hybrid orbitals shown together</a:t>
              </a:r>
            </a:p>
            <a:p>
              <a:pPr algn="ctr"/>
              <a:r>
                <a:rPr lang="en-US" sz="1000"/>
                <a:t>(large lobes only)</a:t>
              </a:r>
            </a:p>
          </p:txBody>
        </p:sp>
        <p:grpSp>
          <p:nvGrpSpPr>
            <p:cNvPr id="50232" name="Group 71"/>
            <p:cNvGrpSpPr>
              <a:grpSpLocks/>
            </p:cNvGrpSpPr>
            <p:nvPr/>
          </p:nvGrpSpPr>
          <p:grpSpPr bwMode="auto">
            <a:xfrm rot="-1063369">
              <a:off x="3169" y="3424"/>
              <a:ext cx="848" cy="800"/>
              <a:chOff x="3169" y="3271"/>
              <a:chExt cx="848" cy="800"/>
            </a:xfrm>
          </p:grpSpPr>
          <p:sp>
            <p:nvSpPr>
              <p:cNvPr id="50233" name="Freeform 72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4" name="Freeform 73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5" name="Freeform 74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6" name="Oval 75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7116" name="Freeform 76"/>
          <p:cNvSpPr>
            <a:spLocks/>
          </p:cNvSpPr>
          <p:nvPr/>
        </p:nvSpPr>
        <p:spPr bwMode="auto">
          <a:xfrm>
            <a:off x="1371600" y="4495800"/>
            <a:ext cx="1588" cy="304800"/>
          </a:xfrm>
          <a:custGeom>
            <a:avLst/>
            <a:gdLst>
              <a:gd name="T0" fmla="*/ 0 w 1"/>
              <a:gd name="T1" fmla="*/ 483870045 h 192"/>
              <a:gd name="T2" fmla="*/ 2521744 w 1"/>
              <a:gd name="T3" fmla="*/ 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192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Freeform 77"/>
          <p:cNvSpPr>
            <a:spLocks/>
          </p:cNvSpPr>
          <p:nvPr/>
        </p:nvSpPr>
        <p:spPr bwMode="auto">
          <a:xfrm>
            <a:off x="1219200" y="4495800"/>
            <a:ext cx="1588" cy="304800"/>
          </a:xfrm>
          <a:custGeom>
            <a:avLst/>
            <a:gdLst>
              <a:gd name="T0" fmla="*/ 0 w 1"/>
              <a:gd name="T1" fmla="*/ 483870045 h 192"/>
              <a:gd name="T2" fmla="*/ 2521744 w 1"/>
              <a:gd name="T3" fmla="*/ 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192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Freeform 78"/>
          <p:cNvSpPr>
            <a:spLocks/>
          </p:cNvSpPr>
          <p:nvPr/>
        </p:nvSpPr>
        <p:spPr bwMode="auto">
          <a:xfrm>
            <a:off x="1828800" y="3810000"/>
            <a:ext cx="1588" cy="304800"/>
          </a:xfrm>
          <a:custGeom>
            <a:avLst/>
            <a:gdLst>
              <a:gd name="T0" fmla="*/ 0 w 1"/>
              <a:gd name="T1" fmla="*/ 483870045 h 192"/>
              <a:gd name="T2" fmla="*/ 2521744 w 1"/>
              <a:gd name="T3" fmla="*/ 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192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3429000" y="5249863"/>
            <a:ext cx="1506538" cy="1547812"/>
            <a:chOff x="2160" y="3307"/>
            <a:chExt cx="949" cy="975"/>
          </a:xfrm>
        </p:grpSpPr>
        <p:sp>
          <p:nvSpPr>
            <p:cNvPr id="50221" name="Text Box 80"/>
            <p:cNvSpPr txBox="1">
              <a:spLocks noChangeArrowheads="1"/>
            </p:cNvSpPr>
            <p:nvPr/>
          </p:nvSpPr>
          <p:spPr bwMode="auto">
            <a:xfrm>
              <a:off x="2160" y="4128"/>
              <a:ext cx="9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three </a:t>
              </a:r>
              <a:r>
                <a:rPr lang="en-US" sz="1000" i="1"/>
                <a:t>sp</a:t>
              </a:r>
              <a:r>
                <a:rPr lang="en-US" sz="1000" baseline="30000"/>
                <a:t>s</a:t>
              </a:r>
              <a:r>
                <a:rPr lang="en-US" sz="1000"/>
                <a:t> hybrid orbitals</a:t>
              </a:r>
            </a:p>
          </p:txBody>
        </p:sp>
        <p:grpSp>
          <p:nvGrpSpPr>
            <p:cNvPr id="50222" name="Group 81"/>
            <p:cNvGrpSpPr>
              <a:grpSpLocks/>
            </p:cNvGrpSpPr>
            <p:nvPr/>
          </p:nvGrpSpPr>
          <p:grpSpPr bwMode="auto">
            <a:xfrm>
              <a:off x="2304" y="3590"/>
              <a:ext cx="581" cy="245"/>
              <a:chOff x="2304" y="3590"/>
              <a:chExt cx="581" cy="245"/>
            </a:xfrm>
          </p:grpSpPr>
          <p:sp>
            <p:nvSpPr>
              <p:cNvPr id="50229" name="Freeform 82"/>
              <p:cNvSpPr>
                <a:spLocks/>
              </p:cNvSpPr>
              <p:nvPr/>
            </p:nvSpPr>
            <p:spPr bwMode="auto">
              <a:xfrm>
                <a:off x="2304" y="3590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0" name="Oval 83"/>
              <p:cNvSpPr>
                <a:spLocks noChangeAspect="1" noChangeArrowheads="1"/>
              </p:cNvSpPr>
              <p:nvPr/>
            </p:nvSpPr>
            <p:spPr bwMode="auto">
              <a:xfrm>
                <a:off x="2448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23" name="Group 84"/>
            <p:cNvGrpSpPr>
              <a:grpSpLocks/>
            </p:cNvGrpSpPr>
            <p:nvPr/>
          </p:nvGrpSpPr>
          <p:grpSpPr bwMode="auto">
            <a:xfrm>
              <a:off x="2352" y="3835"/>
              <a:ext cx="581" cy="245"/>
              <a:chOff x="2352" y="3835"/>
              <a:chExt cx="581" cy="245"/>
            </a:xfrm>
          </p:grpSpPr>
          <p:sp>
            <p:nvSpPr>
              <p:cNvPr id="50227" name="Freeform 85"/>
              <p:cNvSpPr>
                <a:spLocks/>
              </p:cNvSpPr>
              <p:nvPr/>
            </p:nvSpPr>
            <p:spPr bwMode="auto">
              <a:xfrm flipH="1">
                <a:off x="2352" y="3835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8" name="Oval 86"/>
              <p:cNvSpPr>
                <a:spLocks noChangeAspect="1" noChangeArrowheads="1"/>
              </p:cNvSpPr>
              <p:nvPr/>
            </p:nvSpPr>
            <p:spPr bwMode="auto">
              <a:xfrm>
                <a:off x="2784" y="3931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224" name="Group 87"/>
            <p:cNvGrpSpPr>
              <a:grpSpLocks/>
            </p:cNvGrpSpPr>
            <p:nvPr/>
          </p:nvGrpSpPr>
          <p:grpSpPr bwMode="auto">
            <a:xfrm>
              <a:off x="2352" y="3307"/>
              <a:ext cx="581" cy="245"/>
              <a:chOff x="2352" y="3307"/>
              <a:chExt cx="581" cy="245"/>
            </a:xfrm>
          </p:grpSpPr>
          <p:sp>
            <p:nvSpPr>
              <p:cNvPr id="50225" name="Freeform 88"/>
              <p:cNvSpPr>
                <a:spLocks/>
              </p:cNvSpPr>
              <p:nvPr/>
            </p:nvSpPr>
            <p:spPr bwMode="auto">
              <a:xfrm flipH="1">
                <a:off x="2352" y="3307"/>
                <a:ext cx="581" cy="245"/>
              </a:xfrm>
              <a:custGeom>
                <a:avLst/>
                <a:gdLst>
                  <a:gd name="T0" fmla="*/ 122 w 581"/>
                  <a:gd name="T1" fmla="*/ 117 h 245"/>
                  <a:gd name="T2" fmla="*/ 473 w 581"/>
                  <a:gd name="T3" fmla="*/ 0 h 245"/>
                  <a:gd name="T4" fmla="*/ 581 w 581"/>
                  <a:gd name="T5" fmla="*/ 116 h 245"/>
                  <a:gd name="T6" fmla="*/ 473 w 581"/>
                  <a:gd name="T7" fmla="*/ 240 h 245"/>
                  <a:gd name="T8" fmla="*/ 73 w 581"/>
                  <a:gd name="T9" fmla="*/ 84 h 245"/>
                  <a:gd name="T10" fmla="*/ 32 w 581"/>
                  <a:gd name="T11" fmla="*/ 132 h 245"/>
                  <a:gd name="T12" fmla="*/ 85 w 581"/>
                  <a:gd name="T13" fmla="*/ 143 h 245"/>
                  <a:gd name="T14" fmla="*/ 122 w 581"/>
                  <a:gd name="T15" fmla="*/ 117 h 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1"/>
                  <a:gd name="T25" fmla="*/ 0 h 245"/>
                  <a:gd name="T26" fmla="*/ 581 w 581"/>
                  <a:gd name="T27" fmla="*/ 245 h 2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1" h="245">
                    <a:moveTo>
                      <a:pt x="122" y="117"/>
                    </a:moveTo>
                    <a:cubicBezTo>
                      <a:pt x="188" y="95"/>
                      <a:pt x="397" y="0"/>
                      <a:pt x="473" y="0"/>
                    </a:cubicBezTo>
                    <a:cubicBezTo>
                      <a:pt x="549" y="0"/>
                      <a:pt x="581" y="76"/>
                      <a:pt x="581" y="116"/>
                    </a:cubicBezTo>
                    <a:cubicBezTo>
                      <a:pt x="581" y="156"/>
                      <a:pt x="558" y="245"/>
                      <a:pt x="473" y="240"/>
                    </a:cubicBezTo>
                    <a:cubicBezTo>
                      <a:pt x="388" y="235"/>
                      <a:pt x="146" y="102"/>
                      <a:pt x="73" y="84"/>
                    </a:cubicBezTo>
                    <a:cubicBezTo>
                      <a:pt x="0" y="66"/>
                      <a:pt x="30" y="122"/>
                      <a:pt x="32" y="132"/>
                    </a:cubicBezTo>
                    <a:cubicBezTo>
                      <a:pt x="34" y="142"/>
                      <a:pt x="70" y="145"/>
                      <a:pt x="85" y="143"/>
                    </a:cubicBezTo>
                    <a:cubicBezTo>
                      <a:pt x="100" y="141"/>
                      <a:pt x="114" y="122"/>
                      <a:pt x="122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6" name="Oval 89"/>
              <p:cNvSpPr>
                <a:spLocks noChangeAspect="1" noChangeArrowheads="1"/>
              </p:cNvSpPr>
              <p:nvPr/>
            </p:nvSpPr>
            <p:spPr bwMode="auto">
              <a:xfrm>
                <a:off x="2784" y="3408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7086600" y="5181600"/>
            <a:ext cx="1752600" cy="1498600"/>
            <a:chOff x="4464" y="3264"/>
            <a:chExt cx="1104" cy="944"/>
          </a:xfrm>
        </p:grpSpPr>
        <p:sp>
          <p:nvSpPr>
            <p:cNvPr id="50211" name="Oval 91"/>
            <p:cNvSpPr>
              <a:spLocks noChangeAspect="1" noChangeArrowheads="1"/>
            </p:cNvSpPr>
            <p:nvPr/>
          </p:nvSpPr>
          <p:spPr bwMode="auto">
            <a:xfrm>
              <a:off x="5035" y="370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212" name="Group 92"/>
            <p:cNvGrpSpPr>
              <a:grpSpLocks/>
            </p:cNvGrpSpPr>
            <p:nvPr/>
          </p:nvGrpSpPr>
          <p:grpSpPr bwMode="auto">
            <a:xfrm rot="-1063369">
              <a:off x="4576" y="3408"/>
              <a:ext cx="848" cy="800"/>
              <a:chOff x="3169" y="3271"/>
              <a:chExt cx="848" cy="800"/>
            </a:xfrm>
          </p:grpSpPr>
          <p:sp>
            <p:nvSpPr>
              <p:cNvPr id="50217" name="Freeform 93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8" name="Freeform 94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9" name="Freeform 95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0" name="Oval 96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213" name="Oval 97"/>
            <p:cNvSpPr>
              <a:spLocks noChangeArrowheads="1"/>
            </p:cNvSpPr>
            <p:nvPr/>
          </p:nvSpPr>
          <p:spPr bwMode="auto">
            <a:xfrm>
              <a:off x="5376" y="3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0214" name="Oval 98"/>
            <p:cNvSpPr>
              <a:spLocks noChangeArrowheads="1"/>
            </p:cNvSpPr>
            <p:nvPr/>
          </p:nvSpPr>
          <p:spPr bwMode="auto">
            <a:xfrm>
              <a:off x="494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0215" name="Oval 99"/>
            <p:cNvSpPr>
              <a:spLocks noChangeArrowheads="1"/>
            </p:cNvSpPr>
            <p:nvPr/>
          </p:nvSpPr>
          <p:spPr bwMode="auto">
            <a:xfrm>
              <a:off x="4464" y="38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0216" name="Oval 100"/>
            <p:cNvSpPr>
              <a:spLocks noChangeArrowheads="1"/>
            </p:cNvSpPr>
            <p:nvPr/>
          </p:nvSpPr>
          <p:spPr bwMode="auto">
            <a:xfrm>
              <a:off x="4896" y="3696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</p:grpSp>
      <p:sp>
        <p:nvSpPr>
          <p:cNvPr id="87141" name="Freeform 101"/>
          <p:cNvSpPr>
            <a:spLocks/>
          </p:cNvSpPr>
          <p:nvPr/>
        </p:nvSpPr>
        <p:spPr bwMode="auto">
          <a:xfrm>
            <a:off x="2362200" y="3810000"/>
            <a:ext cx="1588" cy="304800"/>
          </a:xfrm>
          <a:custGeom>
            <a:avLst/>
            <a:gdLst>
              <a:gd name="T0" fmla="*/ 0 w 1"/>
              <a:gd name="T1" fmla="*/ 483870045 h 192"/>
              <a:gd name="T2" fmla="*/ 2521744 w 1"/>
              <a:gd name="T3" fmla="*/ 0 h 192"/>
              <a:gd name="T4" fmla="*/ 0 60000 65536"/>
              <a:gd name="T5" fmla="*/ 0 60000 65536"/>
              <a:gd name="T6" fmla="*/ 0 w 1"/>
              <a:gd name="T7" fmla="*/ 0 h 192"/>
              <a:gd name="T8" fmla="*/ 1 w 1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2">
                <a:moveTo>
                  <a:pt x="0" y="192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142" name="Freeform 102"/>
          <p:cNvSpPr>
            <a:spLocks/>
          </p:cNvSpPr>
          <p:nvPr/>
        </p:nvSpPr>
        <p:spPr bwMode="auto">
          <a:xfrm>
            <a:off x="996950" y="3589338"/>
            <a:ext cx="1771650" cy="1587500"/>
          </a:xfrm>
          <a:custGeom>
            <a:avLst/>
            <a:gdLst>
              <a:gd name="T0" fmla="*/ 1607859381 w 1116"/>
              <a:gd name="T1" fmla="*/ 2147483647 h 1000"/>
              <a:gd name="T2" fmla="*/ 632558347 w 1116"/>
              <a:gd name="T3" fmla="*/ 2147483647 h 1000"/>
              <a:gd name="T4" fmla="*/ 63003110 w 1116"/>
              <a:gd name="T5" fmla="*/ 2104331542 h 1000"/>
              <a:gd name="T6" fmla="*/ 259575286 w 1116"/>
              <a:gd name="T7" fmla="*/ 1098788254 h 1000"/>
              <a:gd name="T8" fmla="*/ 1343243884 w 1116"/>
              <a:gd name="T9" fmla="*/ 151209388 h 1000"/>
              <a:gd name="T10" fmla="*/ 2147483647 w 1116"/>
              <a:gd name="T11" fmla="*/ 183972205 h 1000"/>
              <a:gd name="T12" fmla="*/ 2147483647 w 1116"/>
              <a:gd name="T13" fmla="*/ 962699849 h 1000"/>
              <a:gd name="T14" fmla="*/ 2147483647 w 1116"/>
              <a:gd name="T15" fmla="*/ 1628020937 h 1000"/>
              <a:gd name="T16" fmla="*/ 1607859381 w 1116"/>
              <a:gd name="T17" fmla="*/ 2147483647 h 1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16"/>
              <a:gd name="T28" fmla="*/ 0 h 1000"/>
              <a:gd name="T29" fmla="*/ 1116 w 1116"/>
              <a:gd name="T30" fmla="*/ 1000 h 1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16" h="1000">
                <a:moveTo>
                  <a:pt x="638" y="856"/>
                </a:moveTo>
                <a:cubicBezTo>
                  <a:pt x="494" y="948"/>
                  <a:pt x="353" y="1000"/>
                  <a:pt x="251" y="997"/>
                </a:cubicBezTo>
                <a:cubicBezTo>
                  <a:pt x="149" y="994"/>
                  <a:pt x="50" y="929"/>
                  <a:pt x="25" y="835"/>
                </a:cubicBezTo>
                <a:cubicBezTo>
                  <a:pt x="0" y="741"/>
                  <a:pt x="18" y="565"/>
                  <a:pt x="103" y="436"/>
                </a:cubicBezTo>
                <a:cubicBezTo>
                  <a:pt x="188" y="307"/>
                  <a:pt x="380" y="120"/>
                  <a:pt x="533" y="60"/>
                </a:cubicBezTo>
                <a:cubicBezTo>
                  <a:pt x="686" y="0"/>
                  <a:pt x="928" y="19"/>
                  <a:pt x="1022" y="73"/>
                </a:cubicBezTo>
                <a:cubicBezTo>
                  <a:pt x="1116" y="127"/>
                  <a:pt x="1116" y="287"/>
                  <a:pt x="1100" y="382"/>
                </a:cubicBezTo>
                <a:cubicBezTo>
                  <a:pt x="1084" y="477"/>
                  <a:pt x="1003" y="567"/>
                  <a:pt x="926" y="646"/>
                </a:cubicBezTo>
                <a:cubicBezTo>
                  <a:pt x="849" y="725"/>
                  <a:pt x="698" y="812"/>
                  <a:pt x="638" y="856"/>
                </a:cubicBezTo>
                <a:close/>
              </a:path>
            </a:pathLst>
          </a:custGeom>
          <a:solidFill>
            <a:srgbClr val="800080">
              <a:alpha val="5098"/>
            </a:srgbClr>
          </a:solidFill>
          <a:ln w="9525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125 -0.1 " pathEditMode="relative" ptsTypes="AA">
                                      <p:cBhvr>
                                        <p:cTn id="6" dur="2000" fill="hold"/>
                                        <p:tgtEl>
                                          <p:spTgt spid="8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7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3" grpId="0"/>
      <p:bldP spid="87116" grpId="0" animBg="1"/>
      <p:bldP spid="87116" grpId="1" animBg="1"/>
      <p:bldP spid="87141" grpId="0" animBg="1"/>
      <p:bldP spid="87142" grpId="0" animBg="1"/>
      <p:bldP spid="8714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_916"/>
          <p:cNvPicPr>
            <a:picLocks noChangeAspect="1" noChangeArrowheads="1"/>
          </p:cNvPicPr>
          <p:nvPr/>
        </p:nvPicPr>
        <p:blipFill>
          <a:blip r:embed="rId3" cstate="print"/>
          <a:srcRect t="37143"/>
          <a:stretch>
            <a:fillRect/>
          </a:stretch>
        </p:blipFill>
        <p:spPr bwMode="auto">
          <a:xfrm>
            <a:off x="4953000" y="2133600"/>
            <a:ext cx="3889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fig_916"/>
          <p:cNvPicPr>
            <a:picLocks noChangeAspect="1" noChangeArrowheads="1"/>
          </p:cNvPicPr>
          <p:nvPr/>
        </p:nvPicPr>
        <p:blipFill>
          <a:blip r:embed="rId3" cstate="print"/>
          <a:srcRect b="71428"/>
          <a:stretch>
            <a:fillRect/>
          </a:stretch>
        </p:blipFill>
        <p:spPr bwMode="auto">
          <a:xfrm>
            <a:off x="4797425" y="685800"/>
            <a:ext cx="3889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762000" y="4648200"/>
            <a:ext cx="2209800" cy="1219200"/>
            <a:chOff x="240" y="3216"/>
            <a:chExt cx="1392" cy="768"/>
          </a:xfrm>
        </p:grpSpPr>
        <p:sp>
          <p:nvSpPr>
            <p:cNvPr id="51256" name="Oval 5"/>
            <p:cNvSpPr>
              <a:spLocks noChangeArrowheads="1"/>
            </p:cNvSpPr>
            <p:nvPr/>
          </p:nvSpPr>
          <p:spPr bwMode="auto">
            <a:xfrm>
              <a:off x="240" y="364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Oval 6"/>
            <p:cNvSpPr>
              <a:spLocks noChangeArrowheads="1"/>
            </p:cNvSpPr>
            <p:nvPr/>
          </p:nvSpPr>
          <p:spPr bwMode="auto">
            <a:xfrm>
              <a:off x="1296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8" name="Oval 7"/>
            <p:cNvSpPr>
              <a:spLocks noChangeArrowheads="1"/>
            </p:cNvSpPr>
            <p:nvPr/>
          </p:nvSpPr>
          <p:spPr bwMode="auto">
            <a:xfrm>
              <a:off x="960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9" name="Oval 8"/>
            <p:cNvSpPr>
              <a:spLocks noChangeArrowheads="1"/>
            </p:cNvSpPr>
            <p:nvPr/>
          </p:nvSpPr>
          <p:spPr bwMode="auto">
            <a:xfrm>
              <a:off x="624" y="321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5" name="Line 9"/>
          <p:cNvSpPr>
            <a:spLocks noChangeShapeType="1"/>
          </p:cNvSpPr>
          <p:nvPr/>
        </p:nvSpPr>
        <p:spPr bwMode="auto">
          <a:xfrm flipV="1">
            <a:off x="914400" y="54864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V="1">
            <a:off x="1143000" y="54864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11"/>
          <p:cNvSpPr>
            <a:spLocks noChangeShapeType="1"/>
          </p:cNvSpPr>
          <p:nvPr/>
        </p:nvSpPr>
        <p:spPr bwMode="auto">
          <a:xfrm flipV="1">
            <a:off x="1524000" y="4800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Line 12"/>
          <p:cNvSpPr>
            <a:spLocks noChangeShapeType="1"/>
          </p:cNvSpPr>
          <p:nvPr/>
        </p:nvSpPr>
        <p:spPr bwMode="auto">
          <a:xfrm flipV="1">
            <a:off x="2057400" y="4800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898525" y="5805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51210" name="Text Box 14"/>
          <p:cNvSpPr txBox="1">
            <a:spLocks noChangeArrowheads="1"/>
          </p:cNvSpPr>
          <p:nvPr/>
        </p:nvSpPr>
        <p:spPr bwMode="auto">
          <a:xfrm>
            <a:off x="1447800" y="5119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x</a:t>
            </a:r>
            <a:endParaRPr lang="en-US"/>
          </a:p>
        </p:txBody>
      </p:sp>
      <p:sp>
        <p:nvSpPr>
          <p:cNvPr id="51211" name="Text Box 15"/>
          <p:cNvSpPr txBox="1">
            <a:spLocks noChangeArrowheads="1"/>
          </p:cNvSpPr>
          <p:nvPr/>
        </p:nvSpPr>
        <p:spPr bwMode="auto">
          <a:xfrm>
            <a:off x="1974850" y="5119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y</a:t>
            </a:r>
            <a:endParaRPr lang="en-US"/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2508250" y="5119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baseline="-25000"/>
              <a:t>z</a:t>
            </a:r>
            <a:endParaRPr lang="en-US"/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746125" y="1535113"/>
            <a:ext cx="239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Carbon    1</a:t>
            </a:r>
            <a:r>
              <a:rPr lang="en-US" sz="2000" i="1"/>
              <a:t>s</a:t>
            </a:r>
            <a:r>
              <a:rPr lang="en-US" sz="2000" baseline="30000"/>
              <a:t>2</a:t>
            </a:r>
            <a:r>
              <a:rPr lang="en-US" sz="2000"/>
              <a:t>2</a:t>
            </a:r>
            <a:r>
              <a:rPr lang="en-US" sz="2000" i="1"/>
              <a:t>s</a:t>
            </a:r>
            <a:r>
              <a:rPr lang="en-US" sz="2000" baseline="30000"/>
              <a:t>2</a:t>
            </a:r>
            <a:r>
              <a:rPr lang="en-US" sz="2000"/>
              <a:t>2</a:t>
            </a:r>
            <a:r>
              <a:rPr lang="en-US" sz="2000" i="1"/>
              <a:t>p</a:t>
            </a:r>
            <a:r>
              <a:rPr lang="en-US" sz="2000" baseline="30000"/>
              <a:t>2</a:t>
            </a: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304800" y="2093913"/>
            <a:ext cx="4248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Carbon could only make two bonds</a:t>
            </a:r>
          </a:p>
          <a:p>
            <a:r>
              <a:rPr lang="en-US"/>
              <a:t>if no hybridization occurs.  However,</a:t>
            </a:r>
          </a:p>
          <a:p>
            <a:r>
              <a:rPr lang="en-US"/>
              <a:t>carbon can make four equivalent bonds.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00400" y="4470400"/>
            <a:ext cx="2133600" cy="1549400"/>
            <a:chOff x="2016" y="2816"/>
            <a:chExt cx="1344" cy="976"/>
          </a:xfrm>
        </p:grpSpPr>
        <p:grpSp>
          <p:nvGrpSpPr>
            <p:cNvPr id="51244" name="Group 20"/>
            <p:cNvGrpSpPr>
              <a:grpSpLocks/>
            </p:cNvGrpSpPr>
            <p:nvPr/>
          </p:nvGrpSpPr>
          <p:grpSpPr bwMode="auto">
            <a:xfrm>
              <a:off x="2016" y="3120"/>
              <a:ext cx="1344" cy="336"/>
              <a:chOff x="864" y="2064"/>
              <a:chExt cx="1344" cy="336"/>
            </a:xfrm>
          </p:grpSpPr>
          <p:sp>
            <p:nvSpPr>
              <p:cNvPr id="51252" name="Oval 21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3" name="Oval 22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4" name="Oval 23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5" name="Oval 24"/>
              <p:cNvSpPr>
                <a:spLocks noChangeArrowheads="1"/>
              </p:cNvSpPr>
              <p:nvPr/>
            </p:nvSpPr>
            <p:spPr bwMode="auto">
              <a:xfrm>
                <a:off x="1200" y="2064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45" name="AutoShape 25"/>
            <p:cNvSpPr>
              <a:spLocks/>
            </p:cNvSpPr>
            <p:nvPr/>
          </p:nvSpPr>
          <p:spPr bwMode="auto">
            <a:xfrm rot="5400000">
              <a:off x="2616" y="2856"/>
              <a:ext cx="144" cy="1344"/>
            </a:xfrm>
            <a:prstGeom prst="rightBrace">
              <a:avLst>
                <a:gd name="adj1" fmla="val 77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6" name="Text Box 26"/>
            <p:cNvSpPr txBox="1">
              <a:spLocks noChangeArrowheads="1"/>
            </p:cNvSpPr>
            <p:nvPr/>
          </p:nvSpPr>
          <p:spPr bwMode="auto">
            <a:xfrm>
              <a:off x="2544" y="3561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sp</a:t>
              </a:r>
              <a:r>
                <a:rPr lang="en-US" baseline="30000"/>
                <a:t>3</a:t>
              </a:r>
            </a:p>
          </p:txBody>
        </p:sp>
        <p:sp>
          <p:nvSpPr>
            <p:cNvPr id="51247" name="Line 27"/>
            <p:cNvSpPr>
              <a:spLocks noChangeShapeType="1"/>
            </p:cNvSpPr>
            <p:nvPr/>
          </p:nvSpPr>
          <p:spPr bwMode="auto">
            <a:xfrm flipV="1">
              <a:off x="2112" y="3216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Line 28"/>
            <p:cNvSpPr>
              <a:spLocks noChangeShapeType="1"/>
            </p:cNvSpPr>
            <p:nvPr/>
          </p:nvSpPr>
          <p:spPr bwMode="auto">
            <a:xfrm flipV="1">
              <a:off x="2448" y="3216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Line 29"/>
            <p:cNvSpPr>
              <a:spLocks noChangeShapeType="1"/>
            </p:cNvSpPr>
            <p:nvPr/>
          </p:nvSpPr>
          <p:spPr bwMode="auto">
            <a:xfrm flipV="1">
              <a:off x="2784" y="3216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Line 30"/>
            <p:cNvSpPr>
              <a:spLocks noChangeShapeType="1"/>
            </p:cNvSpPr>
            <p:nvPr/>
          </p:nvSpPr>
          <p:spPr bwMode="auto">
            <a:xfrm flipV="1">
              <a:off x="3120" y="3216"/>
              <a:ext cx="0" cy="14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Text Box 31"/>
            <p:cNvSpPr txBox="1">
              <a:spLocks noChangeArrowheads="1"/>
            </p:cNvSpPr>
            <p:nvPr/>
          </p:nvSpPr>
          <p:spPr bwMode="auto">
            <a:xfrm>
              <a:off x="2309" y="2816"/>
              <a:ext cx="8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hybrid orbitals</a:t>
              </a:r>
            </a:p>
          </p:txBody>
        </p:sp>
      </p:grpSp>
      <p:sp>
        <p:nvSpPr>
          <p:cNvPr id="51216" name="Line 32"/>
          <p:cNvSpPr>
            <a:spLocks noChangeShapeType="1"/>
          </p:cNvSpPr>
          <p:nvPr/>
        </p:nvSpPr>
        <p:spPr bwMode="auto">
          <a:xfrm flipV="1">
            <a:off x="609600" y="4267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Text Box 33"/>
          <p:cNvSpPr txBox="1">
            <a:spLocks noChangeArrowheads="1"/>
          </p:cNvSpPr>
          <p:nvPr/>
        </p:nvSpPr>
        <p:spPr bwMode="auto">
          <a:xfrm rot="-5400000">
            <a:off x="-103981" y="4995069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51218" name="Text Box 34"/>
          <p:cNvSpPr txBox="1">
            <a:spLocks noChangeArrowheads="1"/>
          </p:cNvSpPr>
          <p:nvPr/>
        </p:nvSpPr>
        <p:spPr bwMode="auto">
          <a:xfrm>
            <a:off x="6805613" y="5457825"/>
            <a:ext cx="50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51219" name="Text Box 35"/>
          <p:cNvSpPr txBox="1">
            <a:spLocks noChangeArrowheads="1"/>
          </p:cNvSpPr>
          <p:nvPr/>
        </p:nvSpPr>
        <p:spPr bwMode="auto">
          <a:xfrm>
            <a:off x="5535613" y="5824538"/>
            <a:ext cx="322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 atom of CH</a:t>
            </a:r>
            <a:r>
              <a:rPr lang="en-US" baseline="-25000"/>
              <a:t>4</a:t>
            </a:r>
            <a:r>
              <a:rPr lang="en-US"/>
              <a:t> orbital diagram</a:t>
            </a:r>
          </a:p>
        </p:txBody>
      </p:sp>
      <p:grpSp>
        <p:nvGrpSpPr>
          <p:cNvPr id="51220" name="Group 36"/>
          <p:cNvGrpSpPr>
            <a:grpSpLocks/>
          </p:cNvGrpSpPr>
          <p:nvPr/>
        </p:nvGrpSpPr>
        <p:grpSpPr bwMode="auto">
          <a:xfrm>
            <a:off x="6096000" y="4953000"/>
            <a:ext cx="1828800" cy="457200"/>
            <a:chOff x="3600" y="2880"/>
            <a:chExt cx="1152" cy="288"/>
          </a:xfrm>
        </p:grpSpPr>
        <p:sp>
          <p:nvSpPr>
            <p:cNvPr id="51236" name="Freeform 37"/>
            <p:cNvSpPr>
              <a:spLocks/>
            </p:cNvSpPr>
            <p:nvPr/>
          </p:nvSpPr>
          <p:spPr bwMode="auto">
            <a:xfrm>
              <a:off x="3696" y="2928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38"/>
            <p:cNvSpPr>
              <a:spLocks/>
            </p:cNvSpPr>
            <p:nvPr/>
          </p:nvSpPr>
          <p:spPr bwMode="auto">
            <a:xfrm>
              <a:off x="4014" y="2928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39"/>
            <p:cNvSpPr>
              <a:spLocks/>
            </p:cNvSpPr>
            <p:nvPr/>
          </p:nvSpPr>
          <p:spPr bwMode="auto">
            <a:xfrm>
              <a:off x="4590" y="2928"/>
              <a:ext cx="1" cy="189"/>
            </a:xfrm>
            <a:custGeom>
              <a:avLst/>
              <a:gdLst>
                <a:gd name="T0" fmla="*/ 0 w 1"/>
                <a:gd name="T1" fmla="*/ 189 h 189"/>
                <a:gd name="T2" fmla="*/ 1 w 1"/>
                <a:gd name="T3" fmla="*/ 0 h 189"/>
                <a:gd name="T4" fmla="*/ 0 60000 65536"/>
                <a:gd name="T5" fmla="*/ 0 60000 65536"/>
                <a:gd name="T6" fmla="*/ 0 w 1"/>
                <a:gd name="T7" fmla="*/ 0 h 189"/>
                <a:gd name="T8" fmla="*/ 1 w 1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9">
                  <a:moveTo>
                    <a:pt x="0" y="189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40"/>
            <p:cNvSpPr>
              <a:spLocks/>
            </p:cNvSpPr>
            <p:nvPr/>
          </p:nvSpPr>
          <p:spPr bwMode="auto">
            <a:xfrm>
              <a:off x="4302" y="2928"/>
              <a:ext cx="1" cy="192"/>
            </a:xfrm>
            <a:custGeom>
              <a:avLst/>
              <a:gdLst>
                <a:gd name="T0" fmla="*/ 0 w 1"/>
                <a:gd name="T1" fmla="*/ 192 h 192"/>
                <a:gd name="T2" fmla="*/ 1 w 1"/>
                <a:gd name="T3" fmla="*/ 0 h 192"/>
                <a:gd name="T4" fmla="*/ 0 60000 65536"/>
                <a:gd name="T5" fmla="*/ 0 60000 65536"/>
                <a:gd name="T6" fmla="*/ 0 w 1"/>
                <a:gd name="T7" fmla="*/ 0 h 192"/>
                <a:gd name="T8" fmla="*/ 1 w 1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2">
                  <a:moveTo>
                    <a:pt x="0" y="192"/>
                  </a:move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Rectangle 41"/>
            <p:cNvSpPr>
              <a:spLocks noChangeArrowheads="1"/>
            </p:cNvSpPr>
            <p:nvPr/>
          </p:nvSpPr>
          <p:spPr bwMode="auto">
            <a:xfrm>
              <a:off x="3600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1" name="Rectangle 42"/>
            <p:cNvSpPr>
              <a:spLocks noChangeArrowheads="1"/>
            </p:cNvSpPr>
            <p:nvPr/>
          </p:nvSpPr>
          <p:spPr bwMode="auto">
            <a:xfrm>
              <a:off x="3888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2" name="Rectangle 43"/>
            <p:cNvSpPr>
              <a:spLocks noChangeArrowheads="1"/>
            </p:cNvSpPr>
            <p:nvPr/>
          </p:nvSpPr>
          <p:spPr bwMode="auto">
            <a:xfrm>
              <a:off x="417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3" name="Rectangle 44"/>
            <p:cNvSpPr>
              <a:spLocks noChangeArrowheads="1"/>
            </p:cNvSpPr>
            <p:nvPr/>
          </p:nvSpPr>
          <p:spPr bwMode="auto">
            <a:xfrm>
              <a:off x="446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09" name="Line 45"/>
          <p:cNvSpPr>
            <a:spLocks noChangeShapeType="1"/>
          </p:cNvSpPr>
          <p:nvPr/>
        </p:nvSpPr>
        <p:spPr bwMode="auto">
          <a:xfrm flipV="1">
            <a:off x="2590800" y="4800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6"/>
          <p:cNvGrpSpPr>
            <a:grpSpLocks noChangeAspect="1"/>
          </p:cNvGrpSpPr>
          <p:nvPr/>
        </p:nvGrpSpPr>
        <p:grpSpPr bwMode="auto">
          <a:xfrm>
            <a:off x="7669213" y="3449638"/>
            <a:ext cx="1246187" cy="1274762"/>
            <a:chOff x="2364" y="1680"/>
            <a:chExt cx="981" cy="1004"/>
          </a:xfrm>
        </p:grpSpPr>
        <p:sp>
          <p:nvSpPr>
            <p:cNvPr id="51224" name="Freeform 47"/>
            <p:cNvSpPr>
              <a:spLocks noChangeAspect="1"/>
            </p:cNvSpPr>
            <p:nvPr/>
          </p:nvSpPr>
          <p:spPr bwMode="auto">
            <a:xfrm>
              <a:off x="2832" y="2165"/>
              <a:ext cx="299" cy="155"/>
            </a:xfrm>
            <a:custGeom>
              <a:avLst/>
              <a:gdLst>
                <a:gd name="T0" fmla="*/ 7 w 399"/>
                <a:gd name="T1" fmla="*/ 0 h 207"/>
                <a:gd name="T2" fmla="*/ 224 w 399"/>
                <a:gd name="T3" fmla="*/ 116 h 207"/>
                <a:gd name="T4" fmla="*/ 0 w 399"/>
                <a:gd name="T5" fmla="*/ 28 h 207"/>
                <a:gd name="T6" fmla="*/ 7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5" name="Freeform 48"/>
            <p:cNvSpPr>
              <a:spLocks noChangeAspect="1"/>
            </p:cNvSpPr>
            <p:nvPr/>
          </p:nvSpPr>
          <p:spPr bwMode="auto">
            <a:xfrm>
              <a:off x="2679" y="2196"/>
              <a:ext cx="108" cy="288"/>
            </a:xfrm>
            <a:custGeom>
              <a:avLst/>
              <a:gdLst>
                <a:gd name="T0" fmla="*/ 81 w 144"/>
                <a:gd name="T1" fmla="*/ 0 h 384"/>
                <a:gd name="T2" fmla="*/ 0 w 144"/>
                <a:gd name="T3" fmla="*/ 216 h 384"/>
                <a:gd name="T4" fmla="*/ 23 w 144"/>
                <a:gd name="T5" fmla="*/ 206 h 384"/>
                <a:gd name="T6" fmla="*/ 81 w 144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84"/>
                <a:gd name="T14" fmla="*/ 144 w 14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84">
                  <a:moveTo>
                    <a:pt x="144" y="0"/>
                  </a:moveTo>
                  <a:lnTo>
                    <a:pt x="0" y="384"/>
                  </a:lnTo>
                  <a:lnTo>
                    <a:pt x="42" y="36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6" name="Freeform 49"/>
            <p:cNvSpPr>
              <a:spLocks noChangeAspect="1"/>
            </p:cNvSpPr>
            <p:nvPr/>
          </p:nvSpPr>
          <p:spPr bwMode="auto">
            <a:xfrm>
              <a:off x="2524" y="2160"/>
              <a:ext cx="241" cy="95"/>
            </a:xfrm>
            <a:custGeom>
              <a:avLst/>
              <a:gdLst>
                <a:gd name="T0" fmla="*/ 0 w 321"/>
                <a:gd name="T1" fmla="*/ 72 h 126"/>
                <a:gd name="T2" fmla="*/ 181 w 321"/>
                <a:gd name="T3" fmla="*/ 0 h 126"/>
                <a:gd name="T4" fmla="*/ 177 w 321"/>
                <a:gd name="T5" fmla="*/ 20 h 126"/>
                <a:gd name="T6" fmla="*/ 0 w 321"/>
                <a:gd name="T7" fmla="*/ 7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7" name="Freeform 50"/>
            <p:cNvSpPr>
              <a:spLocks noChangeAspect="1"/>
            </p:cNvSpPr>
            <p:nvPr/>
          </p:nvSpPr>
          <p:spPr bwMode="auto">
            <a:xfrm>
              <a:off x="2528" y="2261"/>
              <a:ext cx="606" cy="63"/>
            </a:xfrm>
            <a:custGeom>
              <a:avLst/>
              <a:gdLst>
                <a:gd name="T0" fmla="*/ 0 w 807"/>
                <a:gd name="T1" fmla="*/ 0 h 84"/>
                <a:gd name="T2" fmla="*/ 455 w 807"/>
                <a:gd name="T3" fmla="*/ 47 h 84"/>
                <a:gd name="T4" fmla="*/ 0 60000 65536"/>
                <a:gd name="T5" fmla="*/ 0 60000 65536"/>
                <a:gd name="T6" fmla="*/ 0 w 807"/>
                <a:gd name="T7" fmla="*/ 0 h 84"/>
                <a:gd name="T8" fmla="*/ 807 w 80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7" h="84">
                  <a:moveTo>
                    <a:pt x="0" y="0"/>
                  </a:moveTo>
                  <a:lnTo>
                    <a:pt x="807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8" name="Freeform 51"/>
            <p:cNvSpPr>
              <a:spLocks noChangeAspect="1"/>
            </p:cNvSpPr>
            <p:nvPr/>
          </p:nvSpPr>
          <p:spPr bwMode="auto">
            <a:xfrm rot="297579">
              <a:off x="2516" y="1827"/>
              <a:ext cx="648" cy="686"/>
            </a:xfrm>
            <a:custGeom>
              <a:avLst/>
              <a:gdLst>
                <a:gd name="T0" fmla="*/ 208 w 864"/>
                <a:gd name="T1" fmla="*/ 0 h 915"/>
                <a:gd name="T2" fmla="*/ 0 w 864"/>
                <a:gd name="T3" fmla="*/ 340 h 915"/>
                <a:gd name="T4" fmla="*/ 140 w 864"/>
                <a:gd name="T5" fmla="*/ 514 h 915"/>
                <a:gd name="T6" fmla="*/ 486 w 864"/>
                <a:gd name="T7" fmla="*/ 354 h 915"/>
                <a:gd name="T8" fmla="*/ 208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9" name="Text Box 52"/>
            <p:cNvSpPr txBox="1">
              <a:spLocks noChangeAspect="1" noChangeArrowheads="1"/>
            </p:cNvSpPr>
            <p:nvPr/>
          </p:nvSpPr>
          <p:spPr bwMode="auto">
            <a:xfrm>
              <a:off x="2736" y="1680"/>
              <a:ext cx="2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51230" name="Text Box 53"/>
            <p:cNvSpPr txBox="1">
              <a:spLocks noChangeAspect="1" noChangeArrowheads="1"/>
            </p:cNvSpPr>
            <p:nvPr/>
          </p:nvSpPr>
          <p:spPr bwMode="auto">
            <a:xfrm>
              <a:off x="2700" y="2083"/>
              <a:ext cx="2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51231" name="Freeform 54"/>
            <p:cNvSpPr>
              <a:spLocks noChangeAspect="1"/>
            </p:cNvSpPr>
            <p:nvPr/>
          </p:nvSpPr>
          <p:spPr bwMode="auto">
            <a:xfrm>
              <a:off x="2679" y="1829"/>
              <a:ext cx="146" cy="666"/>
            </a:xfrm>
            <a:custGeom>
              <a:avLst/>
              <a:gdLst>
                <a:gd name="T0" fmla="*/ 109 w 195"/>
                <a:gd name="T1" fmla="*/ 0 h 888"/>
                <a:gd name="T2" fmla="*/ 0 w 195"/>
                <a:gd name="T3" fmla="*/ 500 h 888"/>
                <a:gd name="T4" fmla="*/ 0 60000 65536"/>
                <a:gd name="T5" fmla="*/ 0 60000 65536"/>
                <a:gd name="T6" fmla="*/ 0 w 195"/>
                <a:gd name="T7" fmla="*/ 0 h 888"/>
                <a:gd name="T8" fmla="*/ 195 w 195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888">
                  <a:moveTo>
                    <a:pt x="195" y="0"/>
                  </a:moveTo>
                  <a:lnTo>
                    <a:pt x="0" y="8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55"/>
            <p:cNvSpPr>
              <a:spLocks noChangeAspect="1"/>
            </p:cNvSpPr>
            <p:nvPr/>
          </p:nvSpPr>
          <p:spPr bwMode="auto">
            <a:xfrm>
              <a:off x="2803" y="1883"/>
              <a:ext cx="22" cy="230"/>
            </a:xfrm>
            <a:custGeom>
              <a:avLst/>
              <a:gdLst>
                <a:gd name="T0" fmla="*/ 16 w 30"/>
                <a:gd name="T1" fmla="*/ 0 h 306"/>
                <a:gd name="T2" fmla="*/ 0 w 30"/>
                <a:gd name="T3" fmla="*/ 173 h 306"/>
                <a:gd name="T4" fmla="*/ 0 60000 65536"/>
                <a:gd name="T5" fmla="*/ 0 60000 65536"/>
                <a:gd name="T6" fmla="*/ 0 w 30"/>
                <a:gd name="T7" fmla="*/ 0 h 306"/>
                <a:gd name="T8" fmla="*/ 30 w 30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306">
                  <a:moveTo>
                    <a:pt x="30" y="0"/>
                  </a:moveTo>
                  <a:lnTo>
                    <a:pt x="0" y="3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Text Box 56"/>
            <p:cNvSpPr txBox="1">
              <a:spLocks noChangeAspect="1" noChangeArrowheads="1"/>
            </p:cNvSpPr>
            <p:nvPr/>
          </p:nvSpPr>
          <p:spPr bwMode="auto">
            <a:xfrm>
              <a:off x="3120" y="2256"/>
              <a:ext cx="22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51234" name="Text Box 57"/>
            <p:cNvSpPr txBox="1">
              <a:spLocks noChangeAspect="1" noChangeArrowheads="1"/>
            </p:cNvSpPr>
            <p:nvPr/>
          </p:nvSpPr>
          <p:spPr bwMode="auto">
            <a:xfrm>
              <a:off x="2364" y="2179"/>
              <a:ext cx="2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51235" name="Text Box 58"/>
            <p:cNvSpPr txBox="1">
              <a:spLocks noChangeAspect="1" noChangeArrowheads="1"/>
            </p:cNvSpPr>
            <p:nvPr/>
          </p:nvSpPr>
          <p:spPr bwMode="auto">
            <a:xfrm>
              <a:off x="2580" y="2468"/>
              <a:ext cx="2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</p:grpSp>
      <p:sp>
        <p:nvSpPr>
          <p:cNvPr id="51223" name="Rectangle 59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321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0.18333 -0.09988 " pathEditMode="relative" ptsTypes="AA">
                                      <p:cBhvr>
                                        <p:cTn id="6" dur="2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88074" grpId="1" animBg="1"/>
      <p:bldP spid="881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Hybridization Involving </a:t>
            </a:r>
            <a:r>
              <a:rPr lang="en-US" sz="4000" i="1" smtClean="0"/>
              <a:t>d</a:t>
            </a:r>
            <a:r>
              <a:rPr lang="en-US" sz="4000" smtClean="0"/>
              <a:t> Orbitals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144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2954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6764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2860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6670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30480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4290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8100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9530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5626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3246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69342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73152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76962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80772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8458200" y="21336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04800" y="2551113"/>
            <a:ext cx="777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en-US" i="1"/>
              <a:t>s            </a:t>
            </a:r>
            <a:r>
              <a:rPr lang="en-US"/>
              <a:t>3</a:t>
            </a:r>
            <a:r>
              <a:rPr lang="en-US" i="1"/>
              <a:t>p                       </a:t>
            </a:r>
            <a:r>
              <a:rPr lang="en-US"/>
              <a:t>3</a:t>
            </a:r>
            <a:r>
              <a:rPr lang="en-US" i="1"/>
              <a:t>d                          </a:t>
            </a:r>
            <a:r>
              <a:rPr lang="en-US"/>
              <a:t>3</a:t>
            </a:r>
            <a:r>
              <a:rPr lang="en-US" i="1"/>
              <a:t>s            </a:t>
            </a:r>
            <a:r>
              <a:rPr lang="en-US"/>
              <a:t>3</a:t>
            </a:r>
            <a:r>
              <a:rPr lang="en-US" i="1"/>
              <a:t>p                       </a:t>
            </a:r>
            <a:r>
              <a:rPr lang="en-US"/>
              <a:t>3</a:t>
            </a:r>
            <a:r>
              <a:rPr lang="en-US" i="1"/>
              <a:t>d</a:t>
            </a: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4572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V="1">
            <a:off x="5334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V="1">
            <a:off x="10668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V="1">
            <a:off x="14478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V="1">
            <a:off x="18288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V="1">
            <a:off x="51816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V="1">
            <a:off x="57150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 flipV="1">
            <a:off x="60960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V="1">
            <a:off x="64770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91000" y="2087563"/>
            <a:ext cx="914400" cy="350837"/>
            <a:chOff x="2640" y="1315"/>
            <a:chExt cx="576" cy="221"/>
          </a:xfrm>
        </p:grpSpPr>
        <p:sp>
          <p:nvSpPr>
            <p:cNvPr id="52332" name="Line 32"/>
            <p:cNvSpPr>
              <a:spLocks noChangeShapeType="1"/>
            </p:cNvSpPr>
            <p:nvPr/>
          </p:nvSpPr>
          <p:spPr bwMode="auto">
            <a:xfrm flipV="1">
              <a:off x="3216" y="1392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3" name="Line 33"/>
            <p:cNvSpPr>
              <a:spLocks noChangeShapeType="1"/>
            </p:cNvSpPr>
            <p:nvPr/>
          </p:nvSpPr>
          <p:spPr bwMode="auto">
            <a:xfrm>
              <a:off x="2736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4" name="Text Box 34"/>
            <p:cNvSpPr txBox="1">
              <a:spLocks noChangeArrowheads="1"/>
            </p:cNvSpPr>
            <p:nvPr/>
          </p:nvSpPr>
          <p:spPr bwMode="auto">
            <a:xfrm>
              <a:off x="2640" y="1315"/>
              <a:ext cx="4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promote</a:t>
              </a:r>
            </a:p>
          </p:txBody>
        </p:sp>
      </p:grpSp>
      <p:sp>
        <p:nvSpPr>
          <p:cNvPr id="89123" name="AutoShape 35"/>
          <p:cNvSpPr>
            <a:spLocks/>
          </p:cNvSpPr>
          <p:nvPr/>
        </p:nvSpPr>
        <p:spPr bwMode="auto">
          <a:xfrm rot="5400000" flipV="1">
            <a:off x="6057900" y="1790700"/>
            <a:ext cx="228600" cy="24384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181600" y="3810000"/>
            <a:ext cx="1931988" cy="823913"/>
            <a:chOff x="3264" y="2400"/>
            <a:chExt cx="1217" cy="519"/>
          </a:xfrm>
        </p:grpSpPr>
        <p:sp>
          <p:nvSpPr>
            <p:cNvPr id="52321" name="Rectangle 37"/>
            <p:cNvSpPr>
              <a:spLocks noChangeArrowheads="1"/>
            </p:cNvSpPr>
            <p:nvPr/>
          </p:nvSpPr>
          <p:spPr bwMode="auto">
            <a:xfrm>
              <a:off x="3264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2" name="Rectangle 38"/>
            <p:cNvSpPr>
              <a:spLocks noChangeArrowheads="1"/>
            </p:cNvSpPr>
            <p:nvPr/>
          </p:nvSpPr>
          <p:spPr bwMode="auto">
            <a:xfrm>
              <a:off x="3504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3" name="Rectangle 39"/>
            <p:cNvSpPr>
              <a:spLocks noChangeArrowheads="1"/>
            </p:cNvSpPr>
            <p:nvPr/>
          </p:nvSpPr>
          <p:spPr bwMode="auto">
            <a:xfrm>
              <a:off x="3744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4" name="Rectangle 40"/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5" name="Rectangle 41"/>
            <p:cNvSpPr>
              <a:spLocks noChangeArrowheads="1"/>
            </p:cNvSpPr>
            <p:nvPr/>
          </p:nvSpPr>
          <p:spPr bwMode="auto">
            <a:xfrm>
              <a:off x="4224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6" name="Line 42"/>
            <p:cNvSpPr>
              <a:spLocks noChangeShapeType="1"/>
            </p:cNvSpPr>
            <p:nvPr/>
          </p:nvSpPr>
          <p:spPr bwMode="auto">
            <a:xfrm flipV="1">
              <a:off x="3360" y="244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7" name="Line 43"/>
            <p:cNvSpPr>
              <a:spLocks noChangeShapeType="1"/>
            </p:cNvSpPr>
            <p:nvPr/>
          </p:nvSpPr>
          <p:spPr bwMode="auto">
            <a:xfrm flipV="1">
              <a:off x="3600" y="244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Line 44"/>
            <p:cNvSpPr>
              <a:spLocks noChangeShapeType="1"/>
            </p:cNvSpPr>
            <p:nvPr/>
          </p:nvSpPr>
          <p:spPr bwMode="auto">
            <a:xfrm flipV="1">
              <a:off x="3840" y="244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Line 45"/>
            <p:cNvSpPr>
              <a:spLocks noChangeShapeType="1"/>
            </p:cNvSpPr>
            <p:nvPr/>
          </p:nvSpPr>
          <p:spPr bwMode="auto">
            <a:xfrm flipV="1">
              <a:off x="4080" y="244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0" name="Line 46"/>
            <p:cNvSpPr>
              <a:spLocks noChangeShapeType="1"/>
            </p:cNvSpPr>
            <p:nvPr/>
          </p:nvSpPr>
          <p:spPr bwMode="auto">
            <a:xfrm flipV="1">
              <a:off x="4368" y="244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1" name="Text Box 47"/>
            <p:cNvSpPr txBox="1">
              <a:spLocks noChangeArrowheads="1"/>
            </p:cNvSpPr>
            <p:nvPr/>
          </p:nvSpPr>
          <p:spPr bwMode="auto">
            <a:xfrm>
              <a:off x="3312" y="2688"/>
              <a:ext cx="1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five</a:t>
              </a:r>
              <a:r>
                <a:rPr lang="en-US" i="1"/>
                <a:t> sp</a:t>
              </a:r>
              <a:r>
                <a:rPr lang="en-US" baseline="30000"/>
                <a:t>3</a:t>
              </a:r>
              <a:r>
                <a:rPr lang="en-US" i="1"/>
                <a:t>d </a:t>
              </a:r>
              <a:r>
                <a:rPr lang="en-US"/>
                <a:t>orbitals</a:t>
              </a:r>
              <a:endParaRPr lang="en-US" i="1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7315200" y="3810000"/>
            <a:ext cx="1524000" cy="784225"/>
            <a:chOff x="4608" y="2400"/>
            <a:chExt cx="960" cy="494"/>
          </a:xfrm>
        </p:grpSpPr>
        <p:sp>
          <p:nvSpPr>
            <p:cNvPr id="52316" name="Rectangle 49"/>
            <p:cNvSpPr>
              <a:spLocks noChangeArrowheads="1"/>
            </p:cNvSpPr>
            <p:nvPr/>
          </p:nvSpPr>
          <p:spPr bwMode="auto">
            <a:xfrm>
              <a:off x="4608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7" name="Rectangle 50"/>
            <p:cNvSpPr>
              <a:spLocks noChangeArrowheads="1"/>
            </p:cNvSpPr>
            <p:nvPr/>
          </p:nvSpPr>
          <p:spPr bwMode="auto">
            <a:xfrm>
              <a:off x="4848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8" name="Rectangle 51"/>
            <p:cNvSpPr>
              <a:spLocks noChangeArrowheads="1"/>
            </p:cNvSpPr>
            <p:nvPr/>
          </p:nvSpPr>
          <p:spPr bwMode="auto">
            <a:xfrm>
              <a:off x="5088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9" name="Rectangle 52"/>
            <p:cNvSpPr>
              <a:spLocks noChangeArrowheads="1"/>
            </p:cNvSpPr>
            <p:nvPr/>
          </p:nvSpPr>
          <p:spPr bwMode="auto">
            <a:xfrm>
              <a:off x="5328" y="24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0" name="Text Box 53"/>
            <p:cNvSpPr txBox="1">
              <a:spLocks noChangeArrowheads="1"/>
            </p:cNvSpPr>
            <p:nvPr/>
          </p:nvSpPr>
          <p:spPr bwMode="auto">
            <a:xfrm>
              <a:off x="4934" y="266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  <a:r>
                <a:rPr lang="en-US" i="1"/>
                <a:t>d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838200" y="3825875"/>
            <a:ext cx="1676400" cy="1965325"/>
            <a:chOff x="3024" y="2544"/>
            <a:chExt cx="1056" cy="1238"/>
          </a:xfrm>
        </p:grpSpPr>
        <p:sp>
          <p:nvSpPr>
            <p:cNvPr id="52306" name="Oval 55"/>
            <p:cNvSpPr>
              <a:spLocks noChangeAspect="1" noChangeArrowheads="1"/>
            </p:cNvSpPr>
            <p:nvPr/>
          </p:nvSpPr>
          <p:spPr bwMode="auto">
            <a:xfrm>
              <a:off x="3055" y="2863"/>
              <a:ext cx="161" cy="16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89144" name="Rectangle 56"/>
            <p:cNvSpPr>
              <a:spLocks noChangeArrowheads="1"/>
            </p:cNvSpPr>
            <p:nvPr/>
          </p:nvSpPr>
          <p:spPr bwMode="auto">
            <a:xfrm rot="5400000">
              <a:off x="3024" y="3120"/>
              <a:ext cx="100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45" name="Rectangle 57"/>
            <p:cNvSpPr>
              <a:spLocks noChangeArrowheads="1"/>
            </p:cNvSpPr>
            <p:nvPr/>
          </p:nvSpPr>
          <p:spPr bwMode="auto">
            <a:xfrm>
              <a:off x="3504" y="3120"/>
              <a:ext cx="384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46" name="Rectangle 58"/>
            <p:cNvSpPr>
              <a:spLocks noChangeArrowheads="1"/>
            </p:cNvSpPr>
            <p:nvPr/>
          </p:nvSpPr>
          <p:spPr bwMode="auto">
            <a:xfrm rot="1386107">
              <a:off x="3168" y="3024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 rot="-2124412">
              <a:off x="3168" y="3216"/>
              <a:ext cx="336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11" name="Oval 60"/>
            <p:cNvSpPr>
              <a:spLocks noChangeAspect="1" noChangeArrowheads="1"/>
            </p:cNvSpPr>
            <p:nvPr/>
          </p:nvSpPr>
          <p:spPr bwMode="auto">
            <a:xfrm>
              <a:off x="3024" y="3264"/>
              <a:ext cx="248" cy="24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312" name="Oval 61"/>
            <p:cNvSpPr>
              <a:spLocks noChangeAspect="1" noChangeArrowheads="1"/>
            </p:cNvSpPr>
            <p:nvPr/>
          </p:nvSpPr>
          <p:spPr bwMode="auto">
            <a:xfrm>
              <a:off x="3850" y="302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313" name="Oval 62"/>
            <p:cNvSpPr>
              <a:spLocks noChangeAspect="1" noChangeArrowheads="1"/>
            </p:cNvSpPr>
            <p:nvPr/>
          </p:nvSpPr>
          <p:spPr bwMode="auto">
            <a:xfrm>
              <a:off x="3360" y="2976"/>
              <a:ext cx="288" cy="288"/>
            </a:xfrm>
            <a:prstGeom prst="ellipse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sp>
          <p:nvSpPr>
            <p:cNvPr id="52314" name="Oval 63"/>
            <p:cNvSpPr>
              <a:spLocks noChangeAspect="1" noChangeArrowheads="1"/>
            </p:cNvSpPr>
            <p:nvPr/>
          </p:nvSpPr>
          <p:spPr bwMode="auto">
            <a:xfrm>
              <a:off x="3408" y="2544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315" name="Oval 64"/>
            <p:cNvSpPr>
              <a:spLocks noChangeAspect="1" noChangeArrowheads="1"/>
            </p:cNvSpPr>
            <p:nvPr/>
          </p:nvSpPr>
          <p:spPr bwMode="auto">
            <a:xfrm>
              <a:off x="3408" y="3552"/>
              <a:ext cx="230" cy="23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2833688" y="3657600"/>
            <a:ext cx="1966912" cy="2438400"/>
            <a:chOff x="4185" y="2736"/>
            <a:chExt cx="1239" cy="1536"/>
          </a:xfrm>
        </p:grpSpPr>
        <p:sp>
          <p:nvSpPr>
            <p:cNvPr id="52288" name="Freeform 66"/>
            <p:cNvSpPr>
              <a:spLocks/>
            </p:cNvSpPr>
            <p:nvPr/>
          </p:nvSpPr>
          <p:spPr bwMode="auto">
            <a:xfrm>
              <a:off x="4328" y="3264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912 w 912"/>
                <a:gd name="T3" fmla="*/ 192 h 528"/>
                <a:gd name="T4" fmla="*/ 288 w 912"/>
                <a:gd name="T5" fmla="*/ 528 h 528"/>
                <a:gd name="T6" fmla="*/ 0 w 91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528"/>
                <a:gd name="T14" fmla="*/ 912 w 9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528">
                  <a:moveTo>
                    <a:pt x="0" y="0"/>
                  </a:moveTo>
                  <a:lnTo>
                    <a:pt x="912" y="192"/>
                  </a:lnTo>
                  <a:lnTo>
                    <a:pt x="288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Freeform 67"/>
            <p:cNvSpPr>
              <a:spLocks/>
            </p:cNvSpPr>
            <p:nvPr/>
          </p:nvSpPr>
          <p:spPr bwMode="auto">
            <a:xfrm rot="-1428127">
              <a:off x="4793" y="3360"/>
              <a:ext cx="399" cy="207"/>
            </a:xfrm>
            <a:custGeom>
              <a:avLst/>
              <a:gdLst>
                <a:gd name="T0" fmla="*/ 12 w 399"/>
                <a:gd name="T1" fmla="*/ 0 h 207"/>
                <a:gd name="T2" fmla="*/ 399 w 399"/>
                <a:gd name="T3" fmla="*/ 207 h 207"/>
                <a:gd name="T4" fmla="*/ 0 w 399"/>
                <a:gd name="T5" fmla="*/ 51 h 207"/>
                <a:gd name="T6" fmla="*/ 12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90" name="Freeform 68"/>
            <p:cNvSpPr>
              <a:spLocks/>
            </p:cNvSpPr>
            <p:nvPr/>
          </p:nvSpPr>
          <p:spPr bwMode="auto">
            <a:xfrm>
              <a:off x="4599" y="3504"/>
              <a:ext cx="101" cy="231"/>
            </a:xfrm>
            <a:custGeom>
              <a:avLst/>
              <a:gdLst>
                <a:gd name="T0" fmla="*/ 101 w 101"/>
                <a:gd name="T1" fmla="*/ 0 h 231"/>
                <a:gd name="T2" fmla="*/ 0 w 101"/>
                <a:gd name="T3" fmla="*/ 231 h 231"/>
                <a:gd name="T4" fmla="*/ 52 w 101"/>
                <a:gd name="T5" fmla="*/ 223 h 231"/>
                <a:gd name="T6" fmla="*/ 101 w 101"/>
                <a:gd name="T7" fmla="*/ 0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231"/>
                <a:gd name="T14" fmla="*/ 101 w 101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231">
                  <a:moveTo>
                    <a:pt x="101" y="0"/>
                  </a:moveTo>
                  <a:lnTo>
                    <a:pt x="0" y="231"/>
                  </a:lnTo>
                  <a:lnTo>
                    <a:pt x="52" y="2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91" name="Freeform 69"/>
            <p:cNvSpPr>
              <a:spLocks/>
            </p:cNvSpPr>
            <p:nvPr/>
          </p:nvSpPr>
          <p:spPr bwMode="auto">
            <a:xfrm rot="2702543">
              <a:off x="4349" y="3281"/>
              <a:ext cx="321" cy="126"/>
            </a:xfrm>
            <a:custGeom>
              <a:avLst/>
              <a:gdLst>
                <a:gd name="T0" fmla="*/ 0 w 321"/>
                <a:gd name="T1" fmla="*/ 126 h 126"/>
                <a:gd name="T2" fmla="*/ 321 w 321"/>
                <a:gd name="T3" fmla="*/ 0 h 126"/>
                <a:gd name="T4" fmla="*/ 315 w 321"/>
                <a:gd name="T5" fmla="*/ 36 h 126"/>
                <a:gd name="T6" fmla="*/ 0 w 32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92" name="Text Box 70"/>
            <p:cNvSpPr txBox="1">
              <a:spLocks noChangeArrowheads="1"/>
            </p:cNvSpPr>
            <p:nvPr/>
          </p:nvSpPr>
          <p:spPr bwMode="auto">
            <a:xfrm rot="297579">
              <a:off x="4617" y="3360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52293" name="Text Box 71"/>
            <p:cNvSpPr txBox="1">
              <a:spLocks noChangeArrowheads="1"/>
            </p:cNvSpPr>
            <p:nvPr/>
          </p:nvSpPr>
          <p:spPr bwMode="auto">
            <a:xfrm>
              <a:off x="5193" y="336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52294" name="Text Box 72"/>
            <p:cNvSpPr txBox="1">
              <a:spLocks noChangeArrowheads="1"/>
            </p:cNvSpPr>
            <p:nvPr/>
          </p:nvSpPr>
          <p:spPr bwMode="auto">
            <a:xfrm>
              <a:off x="4185" y="312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52295" name="Text Box 73"/>
            <p:cNvSpPr txBox="1">
              <a:spLocks noChangeArrowheads="1"/>
            </p:cNvSpPr>
            <p:nvPr/>
          </p:nvSpPr>
          <p:spPr bwMode="auto">
            <a:xfrm>
              <a:off x="4520" y="3744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52296" name="Text Box 74"/>
            <p:cNvSpPr txBox="1">
              <a:spLocks noChangeArrowheads="1"/>
            </p:cNvSpPr>
            <p:nvPr/>
          </p:nvSpPr>
          <p:spPr bwMode="auto">
            <a:xfrm>
              <a:off x="4616" y="2736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52297" name="Text Box 75"/>
            <p:cNvSpPr txBox="1">
              <a:spLocks noChangeArrowheads="1"/>
            </p:cNvSpPr>
            <p:nvPr/>
          </p:nvSpPr>
          <p:spPr bwMode="auto">
            <a:xfrm>
              <a:off x="4616" y="408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52298" name="Line 76"/>
            <p:cNvSpPr>
              <a:spLocks noChangeShapeType="1"/>
            </p:cNvSpPr>
            <p:nvPr/>
          </p:nvSpPr>
          <p:spPr bwMode="auto">
            <a:xfrm>
              <a:off x="4712" y="28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Line 77"/>
            <p:cNvSpPr>
              <a:spLocks noChangeShapeType="1"/>
            </p:cNvSpPr>
            <p:nvPr/>
          </p:nvSpPr>
          <p:spPr bwMode="auto">
            <a:xfrm>
              <a:off x="4712" y="35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Line 78"/>
            <p:cNvSpPr>
              <a:spLocks noChangeShapeType="1"/>
            </p:cNvSpPr>
            <p:nvPr/>
          </p:nvSpPr>
          <p:spPr bwMode="auto">
            <a:xfrm flipH="1">
              <a:off x="4328" y="283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9"/>
            <p:cNvSpPr>
              <a:spLocks/>
            </p:cNvSpPr>
            <p:nvPr/>
          </p:nvSpPr>
          <p:spPr bwMode="auto">
            <a:xfrm>
              <a:off x="4748" y="2874"/>
              <a:ext cx="507" cy="546"/>
            </a:xfrm>
            <a:custGeom>
              <a:avLst/>
              <a:gdLst>
                <a:gd name="T0" fmla="*/ 0 w 507"/>
                <a:gd name="T1" fmla="*/ 0 h 546"/>
                <a:gd name="T2" fmla="*/ 507 w 507"/>
                <a:gd name="T3" fmla="*/ 546 h 546"/>
                <a:gd name="T4" fmla="*/ 0 60000 65536"/>
                <a:gd name="T5" fmla="*/ 0 60000 65536"/>
                <a:gd name="T6" fmla="*/ 0 w 507"/>
                <a:gd name="T7" fmla="*/ 0 h 546"/>
                <a:gd name="T8" fmla="*/ 507 w 507"/>
                <a:gd name="T9" fmla="*/ 546 h 5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7" h="546">
                  <a:moveTo>
                    <a:pt x="0" y="0"/>
                  </a:moveTo>
                  <a:lnTo>
                    <a:pt x="507" y="5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80"/>
            <p:cNvSpPr>
              <a:spLocks/>
            </p:cNvSpPr>
            <p:nvPr/>
          </p:nvSpPr>
          <p:spPr bwMode="auto">
            <a:xfrm>
              <a:off x="4616" y="2874"/>
              <a:ext cx="90" cy="918"/>
            </a:xfrm>
            <a:custGeom>
              <a:avLst/>
              <a:gdLst>
                <a:gd name="T0" fmla="*/ 90 w 90"/>
                <a:gd name="T1" fmla="*/ 0 h 918"/>
                <a:gd name="T2" fmla="*/ 0 w 90"/>
                <a:gd name="T3" fmla="*/ 918 h 918"/>
                <a:gd name="T4" fmla="*/ 0 60000 65536"/>
                <a:gd name="T5" fmla="*/ 0 60000 65536"/>
                <a:gd name="T6" fmla="*/ 0 w 90"/>
                <a:gd name="T7" fmla="*/ 0 h 918"/>
                <a:gd name="T8" fmla="*/ 90 w 90"/>
                <a:gd name="T9" fmla="*/ 918 h 9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918">
                  <a:moveTo>
                    <a:pt x="90" y="0"/>
                  </a:moveTo>
                  <a:lnTo>
                    <a:pt x="0" y="9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81"/>
            <p:cNvSpPr>
              <a:spLocks/>
            </p:cNvSpPr>
            <p:nvPr/>
          </p:nvSpPr>
          <p:spPr bwMode="auto">
            <a:xfrm>
              <a:off x="4301" y="3276"/>
              <a:ext cx="369" cy="852"/>
            </a:xfrm>
            <a:custGeom>
              <a:avLst/>
              <a:gdLst>
                <a:gd name="T0" fmla="*/ 0 w 369"/>
                <a:gd name="T1" fmla="*/ 0 h 852"/>
                <a:gd name="T2" fmla="*/ 369 w 369"/>
                <a:gd name="T3" fmla="*/ 852 h 852"/>
                <a:gd name="T4" fmla="*/ 0 60000 65536"/>
                <a:gd name="T5" fmla="*/ 0 60000 65536"/>
                <a:gd name="T6" fmla="*/ 0 w 369"/>
                <a:gd name="T7" fmla="*/ 0 h 852"/>
                <a:gd name="T8" fmla="*/ 369 w 369"/>
                <a:gd name="T9" fmla="*/ 852 h 8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9" h="852">
                  <a:moveTo>
                    <a:pt x="0" y="0"/>
                  </a:moveTo>
                  <a:lnTo>
                    <a:pt x="369" y="8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Freeform 82"/>
            <p:cNvSpPr>
              <a:spLocks/>
            </p:cNvSpPr>
            <p:nvPr/>
          </p:nvSpPr>
          <p:spPr bwMode="auto">
            <a:xfrm>
              <a:off x="4778" y="3507"/>
              <a:ext cx="471" cy="630"/>
            </a:xfrm>
            <a:custGeom>
              <a:avLst/>
              <a:gdLst>
                <a:gd name="T0" fmla="*/ 471 w 471"/>
                <a:gd name="T1" fmla="*/ 0 h 630"/>
                <a:gd name="T2" fmla="*/ 0 w 471"/>
                <a:gd name="T3" fmla="*/ 630 h 630"/>
                <a:gd name="T4" fmla="*/ 0 60000 65536"/>
                <a:gd name="T5" fmla="*/ 0 60000 65536"/>
                <a:gd name="T6" fmla="*/ 0 w 471"/>
                <a:gd name="T7" fmla="*/ 0 h 630"/>
                <a:gd name="T8" fmla="*/ 471 w 471"/>
                <a:gd name="T9" fmla="*/ 630 h 6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1" h="630">
                  <a:moveTo>
                    <a:pt x="471" y="0"/>
                  </a:moveTo>
                  <a:lnTo>
                    <a:pt x="0" y="6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3"/>
            <p:cNvSpPr>
              <a:spLocks/>
            </p:cNvSpPr>
            <p:nvPr/>
          </p:nvSpPr>
          <p:spPr bwMode="auto">
            <a:xfrm>
              <a:off x="4637" y="3885"/>
              <a:ext cx="54" cy="243"/>
            </a:xfrm>
            <a:custGeom>
              <a:avLst/>
              <a:gdLst>
                <a:gd name="T0" fmla="*/ 0 w 54"/>
                <a:gd name="T1" fmla="*/ 0 h 243"/>
                <a:gd name="T2" fmla="*/ 54 w 54"/>
                <a:gd name="T3" fmla="*/ 243 h 243"/>
                <a:gd name="T4" fmla="*/ 0 60000 65536"/>
                <a:gd name="T5" fmla="*/ 0 60000 65536"/>
                <a:gd name="T6" fmla="*/ 0 w 54"/>
                <a:gd name="T7" fmla="*/ 0 h 243"/>
                <a:gd name="T8" fmla="*/ 54 w 54"/>
                <a:gd name="T9" fmla="*/ 243 h 2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43">
                  <a:moveTo>
                    <a:pt x="0" y="0"/>
                  </a:moveTo>
                  <a:lnTo>
                    <a:pt x="54" y="24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5410200" y="4953000"/>
            <a:ext cx="1600200" cy="1524000"/>
            <a:chOff x="3312" y="3024"/>
            <a:chExt cx="1008" cy="960"/>
          </a:xfrm>
        </p:grpSpPr>
        <p:sp>
          <p:nvSpPr>
            <p:cNvPr id="52278" name="Line 85"/>
            <p:cNvSpPr>
              <a:spLocks noChangeShapeType="1"/>
            </p:cNvSpPr>
            <p:nvPr/>
          </p:nvSpPr>
          <p:spPr bwMode="auto">
            <a:xfrm flipH="1">
              <a:off x="3789" y="3024"/>
              <a:ext cx="0" cy="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Line 86"/>
            <p:cNvSpPr>
              <a:spLocks noChangeShapeType="1"/>
            </p:cNvSpPr>
            <p:nvPr/>
          </p:nvSpPr>
          <p:spPr bwMode="auto">
            <a:xfrm>
              <a:off x="3789" y="3476"/>
              <a:ext cx="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Oval 87"/>
            <p:cNvSpPr>
              <a:spLocks noChangeArrowheads="1"/>
            </p:cNvSpPr>
            <p:nvPr/>
          </p:nvSpPr>
          <p:spPr bwMode="auto">
            <a:xfrm flipH="1">
              <a:off x="3736" y="3024"/>
              <a:ext cx="107" cy="11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Oval 88"/>
            <p:cNvSpPr>
              <a:spLocks noChangeArrowheads="1"/>
            </p:cNvSpPr>
            <p:nvPr/>
          </p:nvSpPr>
          <p:spPr bwMode="auto">
            <a:xfrm flipH="1">
              <a:off x="3312" y="3137"/>
              <a:ext cx="106" cy="11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2" name="Oval 89"/>
            <p:cNvSpPr>
              <a:spLocks noChangeArrowheads="1"/>
            </p:cNvSpPr>
            <p:nvPr/>
          </p:nvSpPr>
          <p:spPr bwMode="auto">
            <a:xfrm flipH="1">
              <a:off x="4214" y="3419"/>
              <a:ext cx="106" cy="11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3" name="Oval 90"/>
            <p:cNvSpPr>
              <a:spLocks noChangeArrowheads="1"/>
            </p:cNvSpPr>
            <p:nvPr/>
          </p:nvSpPr>
          <p:spPr bwMode="auto">
            <a:xfrm flipH="1">
              <a:off x="3736" y="3419"/>
              <a:ext cx="107" cy="113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4" name="Freeform 91"/>
            <p:cNvSpPr>
              <a:spLocks/>
            </p:cNvSpPr>
            <p:nvPr/>
          </p:nvSpPr>
          <p:spPr bwMode="auto">
            <a:xfrm rot="10452433" flipH="1">
              <a:off x="3471" y="3515"/>
              <a:ext cx="265" cy="243"/>
            </a:xfrm>
            <a:custGeom>
              <a:avLst/>
              <a:gdLst>
                <a:gd name="T0" fmla="*/ 0 w 240"/>
                <a:gd name="T1" fmla="*/ 66 h 207"/>
                <a:gd name="T2" fmla="*/ 25 w 240"/>
                <a:gd name="T3" fmla="*/ 0 h 207"/>
                <a:gd name="T4" fmla="*/ 293 w 240"/>
                <a:gd name="T5" fmla="*/ 285 h 207"/>
                <a:gd name="T6" fmla="*/ 0 w 240"/>
                <a:gd name="T7" fmla="*/ 66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Freeform 92"/>
            <p:cNvSpPr>
              <a:spLocks/>
            </p:cNvSpPr>
            <p:nvPr/>
          </p:nvSpPr>
          <p:spPr bwMode="auto">
            <a:xfrm rot="4591978" flipH="1">
              <a:off x="3411" y="3201"/>
              <a:ext cx="282" cy="229"/>
            </a:xfrm>
            <a:custGeom>
              <a:avLst/>
              <a:gdLst>
                <a:gd name="T0" fmla="*/ 0 w 240"/>
                <a:gd name="T1" fmla="*/ 59 h 207"/>
                <a:gd name="T2" fmla="*/ 29 w 240"/>
                <a:gd name="T3" fmla="*/ 0 h 207"/>
                <a:gd name="T4" fmla="*/ 331 w 240"/>
                <a:gd name="T5" fmla="*/ 253 h 207"/>
                <a:gd name="T6" fmla="*/ 0 w 240"/>
                <a:gd name="T7" fmla="*/ 59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07"/>
                <a:gd name="T14" fmla="*/ 240 w 240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07">
                  <a:moveTo>
                    <a:pt x="0" y="48"/>
                  </a:moveTo>
                  <a:lnTo>
                    <a:pt x="21" y="0"/>
                  </a:lnTo>
                  <a:lnTo>
                    <a:pt x="240" y="207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Oval 93"/>
            <p:cNvSpPr>
              <a:spLocks noChangeArrowheads="1"/>
            </p:cNvSpPr>
            <p:nvPr/>
          </p:nvSpPr>
          <p:spPr bwMode="auto">
            <a:xfrm flipH="1">
              <a:off x="3736" y="3871"/>
              <a:ext cx="107" cy="11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7" name="Oval 94"/>
            <p:cNvSpPr>
              <a:spLocks noChangeArrowheads="1"/>
            </p:cNvSpPr>
            <p:nvPr/>
          </p:nvSpPr>
          <p:spPr bwMode="auto">
            <a:xfrm flipH="1">
              <a:off x="3365" y="3758"/>
              <a:ext cx="106" cy="11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83" name="Text Box 95"/>
          <p:cNvSpPr txBox="1">
            <a:spLocks noChangeArrowheads="1"/>
          </p:cNvSpPr>
          <p:nvPr/>
        </p:nvSpPr>
        <p:spPr bwMode="auto">
          <a:xfrm>
            <a:off x="2590800" y="618648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Trigonal bipyramidal</a:t>
            </a:r>
          </a:p>
        </p:txBody>
      </p: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5410200" y="4927600"/>
            <a:ext cx="1600200" cy="1574800"/>
            <a:chOff x="3408" y="3104"/>
            <a:chExt cx="1008" cy="992"/>
          </a:xfrm>
        </p:grpSpPr>
        <p:sp>
          <p:nvSpPr>
            <p:cNvPr id="52273" name="Freeform 97"/>
            <p:cNvSpPr>
              <a:spLocks/>
            </p:cNvSpPr>
            <p:nvPr/>
          </p:nvSpPr>
          <p:spPr bwMode="auto">
            <a:xfrm>
              <a:off x="3832" y="3104"/>
              <a:ext cx="112" cy="448"/>
            </a:xfrm>
            <a:custGeom>
              <a:avLst/>
              <a:gdLst>
                <a:gd name="T0" fmla="*/ 56 w 112"/>
                <a:gd name="T1" fmla="*/ 448 h 448"/>
                <a:gd name="T2" fmla="*/ 8 w 112"/>
                <a:gd name="T3" fmla="*/ 64 h 448"/>
                <a:gd name="T4" fmla="*/ 104 w 112"/>
                <a:gd name="T5" fmla="*/ 64 h 448"/>
                <a:gd name="T6" fmla="*/ 56 w 112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448"/>
                <a:gd name="T14" fmla="*/ 112 w 112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448">
                  <a:moveTo>
                    <a:pt x="56" y="448"/>
                  </a:moveTo>
                  <a:cubicBezTo>
                    <a:pt x="40" y="448"/>
                    <a:pt x="0" y="128"/>
                    <a:pt x="8" y="64"/>
                  </a:cubicBezTo>
                  <a:cubicBezTo>
                    <a:pt x="16" y="0"/>
                    <a:pt x="96" y="0"/>
                    <a:pt x="104" y="64"/>
                  </a:cubicBezTo>
                  <a:cubicBezTo>
                    <a:pt x="112" y="128"/>
                    <a:pt x="72" y="448"/>
                    <a:pt x="56" y="448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Freeform 98"/>
            <p:cNvSpPr>
              <a:spLocks/>
            </p:cNvSpPr>
            <p:nvPr/>
          </p:nvSpPr>
          <p:spPr bwMode="auto">
            <a:xfrm rot="-3007702">
              <a:off x="3576" y="3168"/>
              <a:ext cx="112" cy="448"/>
            </a:xfrm>
            <a:custGeom>
              <a:avLst/>
              <a:gdLst>
                <a:gd name="T0" fmla="*/ 56 w 112"/>
                <a:gd name="T1" fmla="*/ 448 h 448"/>
                <a:gd name="T2" fmla="*/ 8 w 112"/>
                <a:gd name="T3" fmla="*/ 64 h 448"/>
                <a:gd name="T4" fmla="*/ 104 w 112"/>
                <a:gd name="T5" fmla="*/ 64 h 448"/>
                <a:gd name="T6" fmla="*/ 56 w 112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448"/>
                <a:gd name="T14" fmla="*/ 112 w 112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448">
                  <a:moveTo>
                    <a:pt x="56" y="448"/>
                  </a:moveTo>
                  <a:cubicBezTo>
                    <a:pt x="40" y="448"/>
                    <a:pt x="0" y="128"/>
                    <a:pt x="8" y="64"/>
                  </a:cubicBezTo>
                  <a:cubicBezTo>
                    <a:pt x="16" y="0"/>
                    <a:pt x="96" y="0"/>
                    <a:pt x="104" y="64"/>
                  </a:cubicBezTo>
                  <a:cubicBezTo>
                    <a:pt x="112" y="128"/>
                    <a:pt x="72" y="448"/>
                    <a:pt x="56" y="448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99"/>
            <p:cNvSpPr>
              <a:spLocks/>
            </p:cNvSpPr>
            <p:nvPr/>
          </p:nvSpPr>
          <p:spPr bwMode="auto">
            <a:xfrm rot="10800000">
              <a:off x="3824" y="3648"/>
              <a:ext cx="112" cy="448"/>
            </a:xfrm>
            <a:custGeom>
              <a:avLst/>
              <a:gdLst>
                <a:gd name="T0" fmla="*/ 56 w 112"/>
                <a:gd name="T1" fmla="*/ 448 h 448"/>
                <a:gd name="T2" fmla="*/ 8 w 112"/>
                <a:gd name="T3" fmla="*/ 64 h 448"/>
                <a:gd name="T4" fmla="*/ 104 w 112"/>
                <a:gd name="T5" fmla="*/ 64 h 448"/>
                <a:gd name="T6" fmla="*/ 56 w 112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448"/>
                <a:gd name="T14" fmla="*/ 112 w 112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448">
                  <a:moveTo>
                    <a:pt x="56" y="448"/>
                  </a:moveTo>
                  <a:cubicBezTo>
                    <a:pt x="40" y="448"/>
                    <a:pt x="0" y="128"/>
                    <a:pt x="8" y="64"/>
                  </a:cubicBezTo>
                  <a:cubicBezTo>
                    <a:pt x="16" y="0"/>
                    <a:pt x="96" y="0"/>
                    <a:pt x="104" y="64"/>
                  </a:cubicBezTo>
                  <a:cubicBezTo>
                    <a:pt x="112" y="128"/>
                    <a:pt x="72" y="448"/>
                    <a:pt x="56" y="448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100"/>
            <p:cNvSpPr>
              <a:spLocks/>
            </p:cNvSpPr>
            <p:nvPr/>
          </p:nvSpPr>
          <p:spPr bwMode="auto">
            <a:xfrm rot="5400000">
              <a:off x="4136" y="3336"/>
              <a:ext cx="112" cy="448"/>
            </a:xfrm>
            <a:custGeom>
              <a:avLst/>
              <a:gdLst>
                <a:gd name="T0" fmla="*/ 56 w 112"/>
                <a:gd name="T1" fmla="*/ 448 h 448"/>
                <a:gd name="T2" fmla="*/ 8 w 112"/>
                <a:gd name="T3" fmla="*/ 64 h 448"/>
                <a:gd name="T4" fmla="*/ 104 w 112"/>
                <a:gd name="T5" fmla="*/ 64 h 448"/>
                <a:gd name="T6" fmla="*/ 56 w 112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448"/>
                <a:gd name="T14" fmla="*/ 112 w 112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448">
                  <a:moveTo>
                    <a:pt x="56" y="448"/>
                  </a:moveTo>
                  <a:cubicBezTo>
                    <a:pt x="40" y="448"/>
                    <a:pt x="0" y="128"/>
                    <a:pt x="8" y="64"/>
                  </a:cubicBezTo>
                  <a:cubicBezTo>
                    <a:pt x="16" y="0"/>
                    <a:pt x="96" y="0"/>
                    <a:pt x="104" y="64"/>
                  </a:cubicBezTo>
                  <a:cubicBezTo>
                    <a:pt x="112" y="128"/>
                    <a:pt x="72" y="448"/>
                    <a:pt x="56" y="448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Freeform 101"/>
            <p:cNvSpPr>
              <a:spLocks/>
            </p:cNvSpPr>
            <p:nvPr/>
          </p:nvSpPr>
          <p:spPr bwMode="auto">
            <a:xfrm rot="-8024100">
              <a:off x="3576" y="3576"/>
              <a:ext cx="112" cy="448"/>
            </a:xfrm>
            <a:custGeom>
              <a:avLst/>
              <a:gdLst>
                <a:gd name="T0" fmla="*/ 56 w 112"/>
                <a:gd name="T1" fmla="*/ 448 h 448"/>
                <a:gd name="T2" fmla="*/ 8 w 112"/>
                <a:gd name="T3" fmla="*/ 64 h 448"/>
                <a:gd name="T4" fmla="*/ 104 w 112"/>
                <a:gd name="T5" fmla="*/ 64 h 448"/>
                <a:gd name="T6" fmla="*/ 56 w 112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448"/>
                <a:gd name="T14" fmla="*/ 112 w 112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448">
                  <a:moveTo>
                    <a:pt x="56" y="448"/>
                  </a:moveTo>
                  <a:cubicBezTo>
                    <a:pt x="40" y="448"/>
                    <a:pt x="0" y="128"/>
                    <a:pt x="8" y="64"/>
                  </a:cubicBezTo>
                  <a:cubicBezTo>
                    <a:pt x="16" y="0"/>
                    <a:pt x="96" y="0"/>
                    <a:pt x="104" y="64"/>
                  </a:cubicBezTo>
                  <a:cubicBezTo>
                    <a:pt x="112" y="128"/>
                    <a:pt x="72" y="448"/>
                    <a:pt x="56" y="448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4" name="Line 102"/>
          <p:cNvSpPr>
            <a:spLocks noChangeShapeType="1"/>
          </p:cNvSpPr>
          <p:nvPr/>
        </p:nvSpPr>
        <p:spPr bwMode="auto">
          <a:xfrm flipV="1">
            <a:off x="51054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91" name="Line 103"/>
          <p:cNvSpPr>
            <a:spLocks noChangeShapeType="1"/>
          </p:cNvSpPr>
          <p:nvPr/>
        </p:nvSpPr>
        <p:spPr bwMode="auto">
          <a:xfrm flipV="1">
            <a:off x="7086600" y="2209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92" name="Rectangle 104"/>
          <p:cNvSpPr>
            <a:spLocks noChangeArrowheads="1"/>
          </p:cNvSpPr>
          <p:nvPr/>
        </p:nvSpPr>
        <p:spPr bwMode="auto">
          <a:xfrm>
            <a:off x="4876800" y="2057400"/>
            <a:ext cx="4343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6400800" y="3124200"/>
            <a:ext cx="893763" cy="533400"/>
            <a:chOff x="4032" y="1968"/>
            <a:chExt cx="563" cy="336"/>
          </a:xfrm>
        </p:grpSpPr>
        <p:sp>
          <p:nvSpPr>
            <p:cNvPr id="52271" name="Line 106"/>
            <p:cNvSpPr>
              <a:spLocks noChangeShapeType="1"/>
            </p:cNvSpPr>
            <p:nvPr/>
          </p:nvSpPr>
          <p:spPr bwMode="auto">
            <a:xfrm>
              <a:off x="4032" y="19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Text Box 107"/>
            <p:cNvSpPr txBox="1">
              <a:spLocks noChangeArrowheads="1"/>
            </p:cNvSpPr>
            <p:nvPr/>
          </p:nvSpPr>
          <p:spPr bwMode="auto">
            <a:xfrm>
              <a:off x="4032" y="2023"/>
              <a:ext cx="5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hybridize</a:t>
              </a:r>
            </a:p>
          </p:txBody>
        </p:sp>
      </p:grpSp>
      <p:sp>
        <p:nvSpPr>
          <p:cNvPr id="89196" name="Text Box 108"/>
          <p:cNvSpPr txBox="1">
            <a:spLocks noChangeArrowheads="1"/>
          </p:cNvSpPr>
          <p:nvPr/>
        </p:nvSpPr>
        <p:spPr bwMode="auto">
          <a:xfrm>
            <a:off x="7366000" y="5192713"/>
            <a:ext cx="11318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degenerate</a:t>
            </a:r>
          </a:p>
          <a:p>
            <a:pPr algn="ctr"/>
            <a:r>
              <a:rPr lang="en-US" sz="1400"/>
              <a:t>orbitals</a:t>
            </a:r>
          </a:p>
          <a:p>
            <a:pPr algn="ctr"/>
            <a:endParaRPr lang="en-US" sz="1400"/>
          </a:p>
          <a:p>
            <a:pPr algn="ctr"/>
            <a:r>
              <a:rPr lang="en-US" sz="1400"/>
              <a:t>(all EQUAL)</a:t>
            </a:r>
          </a:p>
        </p:txBody>
      </p:sp>
      <p:sp>
        <p:nvSpPr>
          <p:cNvPr id="52269" name="Text Box 109"/>
          <p:cNvSpPr txBox="1">
            <a:spLocks noChangeArrowheads="1"/>
          </p:cNvSpPr>
          <p:nvPr/>
        </p:nvSpPr>
        <p:spPr bwMode="auto">
          <a:xfrm>
            <a:off x="304800" y="2971800"/>
            <a:ext cx="180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unhybridized P atom</a:t>
            </a:r>
          </a:p>
          <a:p>
            <a:pPr algn="ctr"/>
            <a:r>
              <a:rPr lang="en-US" sz="1400"/>
              <a:t>P = [Ne]3</a:t>
            </a:r>
            <a:r>
              <a:rPr lang="en-US" sz="1400" i="1"/>
              <a:t>s</a:t>
            </a:r>
            <a:r>
              <a:rPr lang="en-US" sz="1400" baseline="30000"/>
              <a:t>2</a:t>
            </a:r>
            <a:r>
              <a:rPr lang="en-US" sz="1400"/>
              <a:t>3</a:t>
            </a:r>
            <a:r>
              <a:rPr lang="en-US" sz="1400" i="1"/>
              <a:t>p</a:t>
            </a:r>
            <a:r>
              <a:rPr lang="en-US" sz="1400" baseline="30000"/>
              <a:t>3</a:t>
            </a:r>
          </a:p>
        </p:txBody>
      </p:sp>
      <p:sp>
        <p:nvSpPr>
          <p:cNvPr id="52270" name="Text Box 110"/>
          <p:cNvSpPr txBox="1">
            <a:spLocks noChangeArrowheads="1"/>
          </p:cNvSpPr>
          <p:nvPr/>
        </p:nvSpPr>
        <p:spPr bwMode="auto">
          <a:xfrm>
            <a:off x="2563813" y="2987675"/>
            <a:ext cx="1474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vacant </a:t>
            </a:r>
            <a:r>
              <a:rPr lang="en-US" sz="1400" i="1"/>
              <a:t>d</a:t>
            </a:r>
            <a:r>
              <a:rPr lang="en-US" sz="1400"/>
              <a:t> orbitals</a:t>
            </a:r>
            <a:endParaRPr lang="en-US" sz="1400" baseline="300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9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0.21666 -8.67052E-7 " pathEditMode="relative" ptsTypes="AA">
                                      <p:cBhvr>
                                        <p:cTn id="15" dur="2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9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8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5" grpId="0" animBg="1"/>
      <p:bldP spid="89115" grpId="1" animBg="1"/>
      <p:bldP spid="89123" grpId="0" animBg="1"/>
      <p:bldP spid="89183" grpId="0"/>
      <p:bldP spid="89191" grpId="0" animBg="1"/>
      <p:bldP spid="89192" grpId="0" animBg="1"/>
      <p:bldP spid="89196" grpId="0"/>
      <p:bldP spid="891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Molecules and 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Molecular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Compounds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2400" i="1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4437" name="Rectangle 341"/>
          <p:cNvSpPr>
            <a:spLocks noChangeArrowheads="1"/>
          </p:cNvSpPr>
          <p:nvPr/>
        </p:nvSpPr>
        <p:spPr bwMode="auto">
          <a:xfrm>
            <a:off x="457200" y="1295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i="1" dirty="0">
                <a:solidFill>
                  <a:srgbClr val="FF0000"/>
                </a:solidFill>
              </a:rPr>
              <a:t>Key Concept</a:t>
            </a:r>
            <a:r>
              <a:rPr lang="en-US" sz="2400" i="1" dirty="0"/>
              <a:t>: </a:t>
            </a:r>
            <a:r>
              <a:rPr lang="en-US" sz="2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Molecular compounds tend to have relatively lower melting and boiling points than ionic compounds.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CC00"/>
                </a:solidFill>
              </a:rPr>
              <a:t>	</a:t>
            </a:r>
            <a:r>
              <a:rPr lang="en-US" sz="2400" b="1" u="sng" dirty="0">
                <a:solidFill>
                  <a:srgbClr val="FFCC00"/>
                </a:solidFill>
              </a:rPr>
              <a:t>Covalent bond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when two atoms are held together by the sharing of electrons.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   </a:t>
            </a: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Water                  (H</a:t>
            </a:r>
            <a:r>
              <a:rPr lang="en-US" sz="2800" i="1" baseline="-25000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O)     H – O – 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Carbon Dioxide   (CO</a:t>
            </a:r>
            <a:r>
              <a:rPr lang="en-US" sz="2800" i="1" baseline="-25000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     O = C = O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  </a:t>
            </a:r>
            <a:r>
              <a:rPr lang="en-US" sz="2400" b="1" u="sng" dirty="0">
                <a:solidFill>
                  <a:srgbClr val="FFCC00"/>
                </a:solidFill>
              </a:rPr>
              <a:t>Molecule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 neutral group of atoms joined together by covalent bonds.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</a:t>
            </a:r>
            <a:r>
              <a:rPr lang="en-US" sz="2400" b="1" u="sng" dirty="0">
                <a:solidFill>
                  <a:srgbClr val="FFCC00"/>
                </a:solidFill>
              </a:rPr>
              <a:t>Diatomic Molecule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 molecule consisting of two atoms.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Example: Oxygen molecule   (O</a:t>
            </a:r>
            <a:r>
              <a:rPr lang="en-US" sz="2400" i="1" baseline="-25000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4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   O = 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en-US" sz="2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Bonds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8382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447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828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209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352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9624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3434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7244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38200" y="2063750"/>
            <a:ext cx="694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            </a:t>
            </a:r>
            <a:r>
              <a:rPr lang="en-US"/>
              <a:t>2</a:t>
            </a:r>
            <a:r>
              <a:rPr lang="en-US" i="1"/>
              <a:t>p                    </a:t>
            </a:r>
            <a:r>
              <a:rPr lang="en-US"/>
              <a:t>2</a:t>
            </a:r>
            <a:r>
              <a:rPr lang="en-US" i="1"/>
              <a:t>s            </a:t>
            </a:r>
            <a:r>
              <a:rPr lang="en-US"/>
              <a:t>2</a:t>
            </a:r>
            <a:r>
              <a:rPr lang="en-US" i="1"/>
              <a:t>p                       </a:t>
            </a:r>
            <a:r>
              <a:rPr lang="en-US"/>
              <a:t>    </a:t>
            </a:r>
            <a:r>
              <a:rPr lang="en-US" i="1"/>
              <a:t>sp</a:t>
            </a:r>
            <a:r>
              <a:rPr lang="en-US" baseline="30000"/>
              <a:t>2                </a:t>
            </a:r>
            <a:r>
              <a:rPr lang="en-US"/>
              <a:t>2</a:t>
            </a:r>
            <a:r>
              <a:rPr lang="en-US" i="1"/>
              <a:t>p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9906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1066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6002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19812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35814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4114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4495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1600200"/>
            <a:ext cx="914400" cy="350838"/>
            <a:chOff x="2640" y="1315"/>
            <a:chExt cx="576" cy="221"/>
          </a:xfrm>
        </p:grpSpPr>
        <p:sp>
          <p:nvSpPr>
            <p:cNvPr id="53346" name="Line 20"/>
            <p:cNvSpPr>
              <a:spLocks noChangeShapeType="1"/>
            </p:cNvSpPr>
            <p:nvPr/>
          </p:nvSpPr>
          <p:spPr bwMode="auto">
            <a:xfrm flipV="1">
              <a:off x="3216" y="1392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Line 21"/>
            <p:cNvSpPr>
              <a:spLocks noChangeShapeType="1"/>
            </p:cNvSpPr>
            <p:nvPr/>
          </p:nvSpPr>
          <p:spPr bwMode="auto">
            <a:xfrm>
              <a:off x="2736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Text Box 22"/>
            <p:cNvSpPr txBox="1">
              <a:spLocks noChangeArrowheads="1"/>
            </p:cNvSpPr>
            <p:nvPr/>
          </p:nvSpPr>
          <p:spPr bwMode="auto">
            <a:xfrm>
              <a:off x="2640" y="1315"/>
              <a:ext cx="4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promote</a:t>
              </a:r>
            </a:p>
          </p:txBody>
        </p:sp>
      </p:grpSp>
      <p:sp>
        <p:nvSpPr>
          <p:cNvPr id="53268" name="Line 23"/>
          <p:cNvSpPr>
            <a:spLocks noChangeShapeType="1"/>
          </p:cNvSpPr>
          <p:nvPr/>
        </p:nvSpPr>
        <p:spPr bwMode="auto">
          <a:xfrm flipV="1">
            <a:off x="35052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4876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5867400" y="2103438"/>
            <a:ext cx="2133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181600" y="1600200"/>
            <a:ext cx="2590800" cy="427038"/>
            <a:chOff x="2928" y="1315"/>
            <a:chExt cx="1632" cy="269"/>
          </a:xfrm>
        </p:grpSpPr>
        <p:grpSp>
          <p:nvGrpSpPr>
            <p:cNvPr id="53334" name="Group 27"/>
            <p:cNvGrpSpPr>
              <a:grpSpLocks/>
            </p:cNvGrpSpPr>
            <p:nvPr/>
          </p:nvGrpSpPr>
          <p:grpSpPr bwMode="auto">
            <a:xfrm>
              <a:off x="2928" y="1315"/>
              <a:ext cx="624" cy="221"/>
              <a:chOff x="2928" y="1315"/>
              <a:chExt cx="624" cy="221"/>
            </a:xfrm>
          </p:grpSpPr>
          <p:sp>
            <p:nvSpPr>
              <p:cNvPr id="53343" name="Text Box 28"/>
              <p:cNvSpPr txBox="1">
                <a:spLocks noChangeArrowheads="1"/>
              </p:cNvSpPr>
              <p:nvPr/>
            </p:nvSpPr>
            <p:spPr bwMode="auto">
              <a:xfrm>
                <a:off x="2928" y="1315"/>
                <a:ext cx="4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hybridize</a:t>
                </a:r>
              </a:p>
            </p:txBody>
          </p:sp>
          <p:sp>
            <p:nvSpPr>
              <p:cNvPr id="53344" name="Line 2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5" name="Line 30"/>
              <p:cNvSpPr>
                <a:spLocks noChangeShapeType="1"/>
              </p:cNvSpPr>
              <p:nvPr/>
            </p:nvSpPr>
            <p:spPr bwMode="auto">
              <a:xfrm flipV="1">
                <a:off x="3552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35" name="Group 31"/>
            <p:cNvGrpSpPr>
              <a:grpSpLocks/>
            </p:cNvGrpSpPr>
            <p:nvPr/>
          </p:nvGrpSpPr>
          <p:grpSpPr bwMode="auto">
            <a:xfrm>
              <a:off x="3456" y="1344"/>
              <a:ext cx="1104" cy="240"/>
              <a:chOff x="3456" y="1344"/>
              <a:chExt cx="1104" cy="240"/>
            </a:xfrm>
          </p:grpSpPr>
          <p:sp>
            <p:nvSpPr>
              <p:cNvPr id="53337" name="Rectangle 32"/>
              <p:cNvSpPr>
                <a:spLocks noChangeArrowheads="1"/>
              </p:cNvSpPr>
              <p:nvPr/>
            </p:nvSpPr>
            <p:spPr bwMode="auto">
              <a:xfrm>
                <a:off x="3456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8" name="Rectangle 33"/>
              <p:cNvSpPr>
                <a:spLocks noChangeArrowheads="1"/>
              </p:cNvSpPr>
              <p:nvPr/>
            </p:nvSpPr>
            <p:spPr bwMode="auto">
              <a:xfrm>
                <a:off x="3696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9" name="Rectangle 34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0" name="Rectangle 35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1" name="Line 36"/>
              <p:cNvSpPr>
                <a:spLocks noChangeShapeType="1"/>
              </p:cNvSpPr>
              <p:nvPr/>
            </p:nvSpPr>
            <p:spPr bwMode="auto">
              <a:xfrm flipV="1">
                <a:off x="3792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2" name="Line 37"/>
              <p:cNvSpPr>
                <a:spLocks noChangeShapeType="1"/>
              </p:cNvSpPr>
              <p:nvPr/>
            </p:nvSpPr>
            <p:spPr bwMode="auto">
              <a:xfrm flipV="1">
                <a:off x="4032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36" name="Line 38"/>
            <p:cNvSpPr>
              <a:spLocks noChangeShapeType="1"/>
            </p:cNvSpPr>
            <p:nvPr/>
          </p:nvSpPr>
          <p:spPr bwMode="auto">
            <a:xfrm flipV="1">
              <a:off x="4416" y="1392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151" name="Picture 39" descr="fig9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14625"/>
            <a:ext cx="4114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648200" y="3003550"/>
            <a:ext cx="3124200" cy="1219200"/>
            <a:chOff x="3024" y="2448"/>
            <a:chExt cx="1968" cy="768"/>
          </a:xfrm>
        </p:grpSpPr>
        <p:sp>
          <p:nvSpPr>
            <p:cNvPr id="53322" name="AutoShape 41"/>
            <p:cNvSpPr>
              <a:spLocks noChangeArrowheads="1"/>
            </p:cNvSpPr>
            <p:nvPr/>
          </p:nvSpPr>
          <p:spPr bwMode="auto">
            <a:xfrm rot="-7188369">
              <a:off x="4536" y="2424"/>
              <a:ext cx="48" cy="576"/>
            </a:xfrm>
            <a:prstGeom prst="can">
              <a:avLst>
                <a:gd name="adj" fmla="val 300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3" name="AutoShape 42"/>
            <p:cNvSpPr>
              <a:spLocks noChangeArrowheads="1"/>
            </p:cNvSpPr>
            <p:nvPr/>
          </p:nvSpPr>
          <p:spPr bwMode="auto">
            <a:xfrm rot="-3876650">
              <a:off x="3409" y="2447"/>
              <a:ext cx="47" cy="529"/>
            </a:xfrm>
            <a:prstGeom prst="can">
              <a:avLst>
                <a:gd name="adj" fmla="val 281383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4" name="AutoShape 43"/>
            <p:cNvSpPr>
              <a:spLocks noChangeArrowheads="1"/>
            </p:cNvSpPr>
            <p:nvPr/>
          </p:nvSpPr>
          <p:spPr bwMode="auto">
            <a:xfrm rot="-5400000">
              <a:off x="3888" y="2544"/>
              <a:ext cx="48" cy="720"/>
            </a:xfrm>
            <a:prstGeom prst="can">
              <a:avLst>
                <a:gd name="adj" fmla="val 375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5" name="AutoShape 44"/>
            <p:cNvSpPr>
              <a:spLocks noChangeArrowheads="1"/>
            </p:cNvSpPr>
            <p:nvPr/>
          </p:nvSpPr>
          <p:spPr bwMode="auto">
            <a:xfrm rot="-5400000">
              <a:off x="3936" y="2400"/>
              <a:ext cx="48" cy="816"/>
            </a:xfrm>
            <a:prstGeom prst="can">
              <a:avLst>
                <a:gd name="adj" fmla="val 425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6" name="Oval 45"/>
            <p:cNvSpPr>
              <a:spLocks noChangeAspect="1" noChangeArrowheads="1"/>
            </p:cNvSpPr>
            <p:nvPr/>
          </p:nvSpPr>
          <p:spPr bwMode="auto">
            <a:xfrm>
              <a:off x="3456" y="2640"/>
              <a:ext cx="374" cy="37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29292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3327" name="Oval 46"/>
            <p:cNvSpPr>
              <a:spLocks noChangeAspect="1" noChangeArrowheads="1"/>
            </p:cNvSpPr>
            <p:nvPr/>
          </p:nvSpPr>
          <p:spPr bwMode="auto">
            <a:xfrm>
              <a:off x="4224" y="2640"/>
              <a:ext cx="374" cy="37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29292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3328" name="AutoShape 47"/>
            <p:cNvSpPr>
              <a:spLocks noChangeArrowheads="1"/>
            </p:cNvSpPr>
            <p:nvPr/>
          </p:nvSpPr>
          <p:spPr bwMode="auto">
            <a:xfrm rot="14411631" flipV="1">
              <a:off x="3335" y="2761"/>
              <a:ext cx="48" cy="478"/>
            </a:xfrm>
            <a:prstGeom prst="can">
              <a:avLst>
                <a:gd name="adj" fmla="val 248958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9" name="AutoShape 48"/>
            <p:cNvSpPr>
              <a:spLocks noChangeArrowheads="1"/>
            </p:cNvSpPr>
            <p:nvPr/>
          </p:nvSpPr>
          <p:spPr bwMode="auto">
            <a:xfrm rot="-3876650">
              <a:off x="4632" y="2770"/>
              <a:ext cx="48" cy="480"/>
            </a:xfrm>
            <a:prstGeom prst="can">
              <a:avLst>
                <a:gd name="adj" fmla="val 250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0" name="Oval 49"/>
            <p:cNvSpPr>
              <a:spLocks noChangeArrowheads="1"/>
            </p:cNvSpPr>
            <p:nvPr/>
          </p:nvSpPr>
          <p:spPr bwMode="auto">
            <a:xfrm>
              <a:off x="3024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3331" name="Oval 50"/>
            <p:cNvSpPr>
              <a:spLocks noChangeArrowheads="1"/>
            </p:cNvSpPr>
            <p:nvPr/>
          </p:nvSpPr>
          <p:spPr bwMode="auto">
            <a:xfrm>
              <a:off x="3024" y="297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3332" name="Oval 51"/>
            <p:cNvSpPr>
              <a:spLocks noChangeArrowheads="1"/>
            </p:cNvSpPr>
            <p:nvPr/>
          </p:nvSpPr>
          <p:spPr bwMode="auto">
            <a:xfrm>
              <a:off x="4752" y="297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3333" name="Oval 52"/>
            <p:cNvSpPr>
              <a:spLocks noChangeArrowheads="1"/>
            </p:cNvSpPr>
            <p:nvPr/>
          </p:nvSpPr>
          <p:spPr bwMode="auto">
            <a:xfrm>
              <a:off x="4752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</p:grpSp>
      <p:sp>
        <p:nvSpPr>
          <p:cNvPr id="90165" name="Text Box 53"/>
          <p:cNvSpPr txBox="1">
            <a:spLocks noChangeArrowheads="1"/>
          </p:cNvSpPr>
          <p:nvPr/>
        </p:nvSpPr>
        <p:spPr bwMode="auto">
          <a:xfrm>
            <a:off x="1524000" y="2636838"/>
            <a:ext cx="150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4</a:t>
            </a:r>
            <a:r>
              <a:rPr lang="en-US"/>
              <a:t>, ethene</a:t>
            </a:r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838200" y="41751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bond and one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685800" y="4810125"/>
            <a:ext cx="2851150" cy="1706563"/>
            <a:chOff x="432" y="3174"/>
            <a:chExt cx="1796" cy="1075"/>
          </a:xfrm>
        </p:grpSpPr>
        <p:sp>
          <p:nvSpPr>
            <p:cNvPr id="53301" name="Freeform 56"/>
            <p:cNvSpPr>
              <a:spLocks noChangeAspect="1"/>
            </p:cNvSpPr>
            <p:nvPr/>
          </p:nvSpPr>
          <p:spPr bwMode="auto">
            <a:xfrm flipV="1">
              <a:off x="1574" y="3808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57"/>
            <p:cNvSpPr>
              <a:spLocks noChangeAspect="1"/>
            </p:cNvSpPr>
            <p:nvPr/>
          </p:nvSpPr>
          <p:spPr bwMode="auto">
            <a:xfrm flipV="1">
              <a:off x="835" y="3741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58"/>
            <p:cNvSpPr>
              <a:spLocks noChangeAspect="1"/>
            </p:cNvSpPr>
            <p:nvPr/>
          </p:nvSpPr>
          <p:spPr bwMode="auto">
            <a:xfrm>
              <a:off x="432" y="3422"/>
              <a:ext cx="1796" cy="583"/>
            </a:xfrm>
            <a:custGeom>
              <a:avLst/>
              <a:gdLst>
                <a:gd name="T0" fmla="*/ 265 w 1283"/>
                <a:gd name="T1" fmla="*/ 0 h 417"/>
                <a:gd name="T2" fmla="*/ 2514 w 1283"/>
                <a:gd name="T3" fmla="*/ 127 h 417"/>
                <a:gd name="T4" fmla="*/ 2244 w 1283"/>
                <a:gd name="T5" fmla="*/ 815 h 417"/>
                <a:gd name="T6" fmla="*/ 0 w 1283"/>
                <a:gd name="T7" fmla="*/ 686 h 417"/>
                <a:gd name="T8" fmla="*/ 265 w 1283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3"/>
                <a:gd name="T16" fmla="*/ 0 h 417"/>
                <a:gd name="T17" fmla="*/ 1283 w 1283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3" h="417">
                  <a:moveTo>
                    <a:pt x="135" y="0"/>
                  </a:moveTo>
                  <a:lnTo>
                    <a:pt x="1283" y="65"/>
                  </a:lnTo>
                  <a:lnTo>
                    <a:pt x="1145" y="417"/>
                  </a:lnTo>
                  <a:lnTo>
                    <a:pt x="0" y="35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366FF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59"/>
            <p:cNvSpPr>
              <a:spLocks noChangeAspect="1"/>
            </p:cNvSpPr>
            <p:nvPr/>
          </p:nvSpPr>
          <p:spPr bwMode="auto">
            <a:xfrm>
              <a:off x="699" y="3504"/>
              <a:ext cx="204" cy="123"/>
            </a:xfrm>
            <a:custGeom>
              <a:avLst/>
              <a:gdLst>
                <a:gd name="T0" fmla="*/ 0 w 204"/>
                <a:gd name="T1" fmla="*/ 0 h 123"/>
                <a:gd name="T2" fmla="*/ 204 w 204"/>
                <a:gd name="T3" fmla="*/ 123 h 123"/>
                <a:gd name="T4" fmla="*/ 0 60000 65536"/>
                <a:gd name="T5" fmla="*/ 0 60000 65536"/>
                <a:gd name="T6" fmla="*/ 0 w 204"/>
                <a:gd name="T7" fmla="*/ 0 h 123"/>
                <a:gd name="T8" fmla="*/ 204 w 204"/>
                <a:gd name="T9" fmla="*/ 123 h 1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123">
                  <a:moveTo>
                    <a:pt x="0" y="0"/>
                  </a:moveTo>
                  <a:lnTo>
                    <a:pt x="204" y="123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60"/>
            <p:cNvSpPr>
              <a:spLocks noChangeAspect="1"/>
            </p:cNvSpPr>
            <p:nvPr/>
          </p:nvSpPr>
          <p:spPr bwMode="auto">
            <a:xfrm>
              <a:off x="567" y="3712"/>
              <a:ext cx="340" cy="119"/>
            </a:xfrm>
            <a:custGeom>
              <a:avLst/>
              <a:gdLst>
                <a:gd name="T0" fmla="*/ 0 w 340"/>
                <a:gd name="T1" fmla="*/ 119 h 119"/>
                <a:gd name="T2" fmla="*/ 340 w 340"/>
                <a:gd name="T3" fmla="*/ 0 h 119"/>
                <a:gd name="T4" fmla="*/ 0 60000 65536"/>
                <a:gd name="T5" fmla="*/ 0 60000 65536"/>
                <a:gd name="T6" fmla="*/ 0 w 340"/>
                <a:gd name="T7" fmla="*/ 0 h 119"/>
                <a:gd name="T8" fmla="*/ 340 w 340"/>
                <a:gd name="T9" fmla="*/ 119 h 1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" h="119">
                  <a:moveTo>
                    <a:pt x="0" y="119"/>
                  </a:moveTo>
                  <a:lnTo>
                    <a:pt x="340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Freeform 61"/>
            <p:cNvSpPr>
              <a:spLocks noChangeAspect="1"/>
            </p:cNvSpPr>
            <p:nvPr/>
          </p:nvSpPr>
          <p:spPr bwMode="auto">
            <a:xfrm>
              <a:off x="1037" y="3695"/>
              <a:ext cx="625" cy="40"/>
            </a:xfrm>
            <a:custGeom>
              <a:avLst/>
              <a:gdLst>
                <a:gd name="T0" fmla="*/ 0 w 447"/>
                <a:gd name="T1" fmla="*/ 0 h 29"/>
                <a:gd name="T2" fmla="*/ 874 w 447"/>
                <a:gd name="T3" fmla="*/ 55 h 29"/>
                <a:gd name="T4" fmla="*/ 0 60000 65536"/>
                <a:gd name="T5" fmla="*/ 0 60000 65536"/>
                <a:gd name="T6" fmla="*/ 0 w 447"/>
                <a:gd name="T7" fmla="*/ 0 h 29"/>
                <a:gd name="T8" fmla="*/ 447 w 447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7" h="29">
                  <a:moveTo>
                    <a:pt x="0" y="0"/>
                  </a:moveTo>
                  <a:lnTo>
                    <a:pt x="447" y="29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Freeform 62"/>
            <p:cNvSpPr>
              <a:spLocks noChangeAspect="1"/>
            </p:cNvSpPr>
            <p:nvPr/>
          </p:nvSpPr>
          <p:spPr bwMode="auto">
            <a:xfrm>
              <a:off x="1772" y="3573"/>
              <a:ext cx="298" cy="129"/>
            </a:xfrm>
            <a:custGeom>
              <a:avLst/>
              <a:gdLst>
                <a:gd name="T0" fmla="*/ 0 w 213"/>
                <a:gd name="T1" fmla="*/ 181 h 92"/>
                <a:gd name="T2" fmla="*/ 417 w 213"/>
                <a:gd name="T3" fmla="*/ 0 h 92"/>
                <a:gd name="T4" fmla="*/ 0 60000 65536"/>
                <a:gd name="T5" fmla="*/ 0 60000 65536"/>
                <a:gd name="T6" fmla="*/ 0 w 213"/>
                <a:gd name="T7" fmla="*/ 0 h 92"/>
                <a:gd name="T8" fmla="*/ 213 w 213"/>
                <a:gd name="T9" fmla="*/ 92 h 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92">
                  <a:moveTo>
                    <a:pt x="0" y="92"/>
                  </a:move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63"/>
            <p:cNvSpPr>
              <a:spLocks noChangeAspect="1"/>
            </p:cNvSpPr>
            <p:nvPr/>
          </p:nvSpPr>
          <p:spPr bwMode="auto">
            <a:xfrm>
              <a:off x="1766" y="3790"/>
              <a:ext cx="178" cy="144"/>
            </a:xfrm>
            <a:custGeom>
              <a:avLst/>
              <a:gdLst>
                <a:gd name="T0" fmla="*/ 0 w 127"/>
                <a:gd name="T1" fmla="*/ 0 h 103"/>
                <a:gd name="T2" fmla="*/ 249 w 127"/>
                <a:gd name="T3" fmla="*/ 201 h 103"/>
                <a:gd name="T4" fmla="*/ 0 60000 65536"/>
                <a:gd name="T5" fmla="*/ 0 60000 65536"/>
                <a:gd name="T6" fmla="*/ 0 w 127"/>
                <a:gd name="T7" fmla="*/ 0 h 103"/>
                <a:gd name="T8" fmla="*/ 127 w 127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03">
                  <a:moveTo>
                    <a:pt x="0" y="0"/>
                  </a:moveTo>
                  <a:lnTo>
                    <a:pt x="127" y="103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Text Box 64"/>
            <p:cNvSpPr txBox="1">
              <a:spLocks noChangeAspect="1" noChangeArrowheads="1"/>
            </p:cNvSpPr>
            <p:nvPr/>
          </p:nvSpPr>
          <p:spPr bwMode="auto">
            <a:xfrm>
              <a:off x="1920" y="387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310" name="Text Box 65"/>
            <p:cNvSpPr txBox="1">
              <a:spLocks noChangeAspect="1" noChangeArrowheads="1"/>
            </p:cNvSpPr>
            <p:nvPr/>
          </p:nvSpPr>
          <p:spPr bwMode="auto">
            <a:xfrm>
              <a:off x="2035" y="3494"/>
              <a:ext cx="1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311" name="Text Box 66"/>
            <p:cNvSpPr txBox="1">
              <a:spLocks noChangeAspect="1" noChangeArrowheads="1"/>
            </p:cNvSpPr>
            <p:nvPr/>
          </p:nvSpPr>
          <p:spPr bwMode="auto">
            <a:xfrm>
              <a:off x="1632" y="364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sp>
          <p:nvSpPr>
            <p:cNvPr id="53312" name="Text Box 67"/>
            <p:cNvSpPr txBox="1">
              <a:spLocks noChangeAspect="1" noChangeArrowheads="1"/>
            </p:cNvSpPr>
            <p:nvPr/>
          </p:nvSpPr>
          <p:spPr bwMode="auto">
            <a:xfrm>
              <a:off x="860" y="3577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sp>
          <p:nvSpPr>
            <p:cNvPr id="53313" name="Freeform 68"/>
            <p:cNvSpPr>
              <a:spLocks noChangeAspect="1"/>
            </p:cNvSpPr>
            <p:nvPr/>
          </p:nvSpPr>
          <p:spPr bwMode="auto">
            <a:xfrm>
              <a:off x="1574" y="3241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69"/>
            <p:cNvSpPr>
              <a:spLocks noChangeAspect="1"/>
            </p:cNvSpPr>
            <p:nvPr/>
          </p:nvSpPr>
          <p:spPr bwMode="auto">
            <a:xfrm>
              <a:off x="834" y="3174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Text Box 70"/>
            <p:cNvSpPr txBox="1">
              <a:spLocks noChangeAspect="1" noChangeArrowheads="1"/>
            </p:cNvSpPr>
            <p:nvPr/>
          </p:nvSpPr>
          <p:spPr bwMode="auto">
            <a:xfrm>
              <a:off x="566" y="339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316" name="Text Box 71"/>
            <p:cNvSpPr txBox="1">
              <a:spLocks noChangeAspect="1" noChangeArrowheads="1"/>
            </p:cNvSpPr>
            <p:nvPr/>
          </p:nvSpPr>
          <p:spPr bwMode="auto">
            <a:xfrm>
              <a:off x="432" y="376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317" name="Text Box 72"/>
            <p:cNvSpPr txBox="1">
              <a:spLocks noChangeAspect="1" noChangeArrowheads="1"/>
            </p:cNvSpPr>
            <p:nvPr/>
          </p:nvSpPr>
          <p:spPr bwMode="auto">
            <a:xfrm>
              <a:off x="672" y="3735"/>
              <a:ext cx="16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3318" name="Text Box 73"/>
            <p:cNvSpPr txBox="1">
              <a:spLocks noChangeAspect="1" noChangeArrowheads="1"/>
            </p:cNvSpPr>
            <p:nvPr/>
          </p:nvSpPr>
          <p:spPr bwMode="auto">
            <a:xfrm>
              <a:off x="672" y="3496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3319" name="Text Box 74"/>
            <p:cNvSpPr txBox="1">
              <a:spLocks noChangeAspect="1" noChangeArrowheads="1"/>
            </p:cNvSpPr>
            <p:nvPr/>
          </p:nvSpPr>
          <p:spPr bwMode="auto">
            <a:xfrm>
              <a:off x="1210" y="3590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3320" name="Text Box 75"/>
            <p:cNvSpPr txBox="1">
              <a:spLocks noChangeAspect="1" noChangeArrowheads="1"/>
            </p:cNvSpPr>
            <p:nvPr/>
          </p:nvSpPr>
          <p:spPr bwMode="auto">
            <a:xfrm>
              <a:off x="1815" y="3712"/>
              <a:ext cx="16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3321" name="Text Box 76"/>
            <p:cNvSpPr txBox="1">
              <a:spLocks noChangeAspect="1" noChangeArrowheads="1"/>
            </p:cNvSpPr>
            <p:nvPr/>
          </p:nvSpPr>
          <p:spPr bwMode="auto">
            <a:xfrm>
              <a:off x="1815" y="3504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4724400" y="4800600"/>
            <a:ext cx="2851150" cy="1731963"/>
            <a:chOff x="2976" y="3168"/>
            <a:chExt cx="1796" cy="1091"/>
          </a:xfrm>
        </p:grpSpPr>
        <p:sp>
          <p:nvSpPr>
            <p:cNvPr id="53284" name="Freeform 78"/>
            <p:cNvSpPr>
              <a:spLocks noChangeAspect="1"/>
            </p:cNvSpPr>
            <p:nvPr/>
          </p:nvSpPr>
          <p:spPr bwMode="auto">
            <a:xfrm>
              <a:off x="3820" y="3779"/>
              <a:ext cx="567" cy="480"/>
            </a:xfrm>
            <a:custGeom>
              <a:avLst/>
              <a:gdLst>
                <a:gd name="T0" fmla="*/ 616 w 405"/>
                <a:gd name="T1" fmla="*/ 48 h 343"/>
                <a:gd name="T2" fmla="*/ 175 w 405"/>
                <a:gd name="T3" fmla="*/ 151 h 343"/>
                <a:gd name="T4" fmla="*/ 77 w 405"/>
                <a:gd name="T5" fmla="*/ 148 h 343"/>
                <a:gd name="T6" fmla="*/ 69 w 405"/>
                <a:gd name="T7" fmla="*/ 348 h 343"/>
                <a:gd name="T8" fmla="*/ 64 w 405"/>
                <a:gd name="T9" fmla="*/ 504 h 343"/>
                <a:gd name="T10" fmla="*/ 456 w 405"/>
                <a:gd name="T11" fmla="*/ 607 h 343"/>
                <a:gd name="T12" fmla="*/ 647 w 405"/>
                <a:gd name="T13" fmla="*/ 642 h 343"/>
                <a:gd name="T14" fmla="*/ 788 w 405"/>
                <a:gd name="T15" fmla="*/ 437 h 343"/>
                <a:gd name="T16" fmla="*/ 616 w 405"/>
                <a:gd name="T17" fmla="*/ 48 h 3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343"/>
                <a:gd name="T29" fmla="*/ 405 w 405"/>
                <a:gd name="T30" fmla="*/ 343 h 3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343">
                  <a:moveTo>
                    <a:pt x="314" y="24"/>
                  </a:moveTo>
                  <a:cubicBezTo>
                    <a:pt x="262" y="0"/>
                    <a:pt x="135" y="68"/>
                    <a:pt x="89" y="77"/>
                  </a:cubicBezTo>
                  <a:cubicBezTo>
                    <a:pt x="43" y="86"/>
                    <a:pt x="48" y="59"/>
                    <a:pt x="39" y="76"/>
                  </a:cubicBezTo>
                  <a:cubicBezTo>
                    <a:pt x="30" y="93"/>
                    <a:pt x="36" y="148"/>
                    <a:pt x="35" y="178"/>
                  </a:cubicBezTo>
                  <a:cubicBezTo>
                    <a:pt x="34" y="208"/>
                    <a:pt x="0" y="235"/>
                    <a:pt x="33" y="257"/>
                  </a:cubicBezTo>
                  <a:cubicBezTo>
                    <a:pt x="66" y="279"/>
                    <a:pt x="184" y="298"/>
                    <a:pt x="233" y="310"/>
                  </a:cubicBezTo>
                  <a:cubicBezTo>
                    <a:pt x="282" y="322"/>
                    <a:pt x="302" y="343"/>
                    <a:pt x="330" y="328"/>
                  </a:cubicBezTo>
                  <a:cubicBezTo>
                    <a:pt x="358" y="313"/>
                    <a:pt x="405" y="274"/>
                    <a:pt x="402" y="223"/>
                  </a:cubicBezTo>
                  <a:cubicBezTo>
                    <a:pt x="399" y="172"/>
                    <a:pt x="362" y="41"/>
                    <a:pt x="314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1C1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79"/>
            <p:cNvSpPr>
              <a:spLocks noChangeAspect="1"/>
            </p:cNvSpPr>
            <p:nvPr/>
          </p:nvSpPr>
          <p:spPr bwMode="auto">
            <a:xfrm>
              <a:off x="3379" y="3745"/>
              <a:ext cx="510" cy="458"/>
            </a:xfrm>
            <a:custGeom>
              <a:avLst/>
              <a:gdLst>
                <a:gd name="T0" fmla="*/ 199 w 364"/>
                <a:gd name="T1" fmla="*/ 0 h 327"/>
                <a:gd name="T2" fmla="*/ 0 w 364"/>
                <a:gd name="T3" fmla="*/ 430 h 327"/>
                <a:gd name="T4" fmla="*/ 189 w 364"/>
                <a:gd name="T5" fmla="*/ 618 h 327"/>
                <a:gd name="T6" fmla="*/ 523 w 364"/>
                <a:gd name="T7" fmla="*/ 569 h 327"/>
                <a:gd name="T8" fmla="*/ 528 w 364"/>
                <a:gd name="T9" fmla="*/ 567 h 327"/>
                <a:gd name="T10" fmla="*/ 675 w 364"/>
                <a:gd name="T11" fmla="*/ 545 h 327"/>
                <a:gd name="T12" fmla="*/ 694 w 364"/>
                <a:gd name="T13" fmla="*/ 396 h 327"/>
                <a:gd name="T14" fmla="*/ 695 w 364"/>
                <a:gd name="T15" fmla="*/ 197 h 327"/>
                <a:gd name="T16" fmla="*/ 581 w 364"/>
                <a:gd name="T17" fmla="*/ 172 h 327"/>
                <a:gd name="T18" fmla="*/ 199 w 364"/>
                <a:gd name="T19" fmla="*/ 0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"/>
                <a:gd name="T31" fmla="*/ 0 h 327"/>
                <a:gd name="T32" fmla="*/ 364 w 364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" h="327">
                  <a:moveTo>
                    <a:pt x="101" y="0"/>
                  </a:moveTo>
                  <a:cubicBezTo>
                    <a:pt x="66" y="20"/>
                    <a:pt x="1" y="167"/>
                    <a:pt x="0" y="219"/>
                  </a:cubicBezTo>
                  <a:cubicBezTo>
                    <a:pt x="0" y="267"/>
                    <a:pt x="52" y="303"/>
                    <a:pt x="96" y="315"/>
                  </a:cubicBezTo>
                  <a:cubicBezTo>
                    <a:pt x="140" y="327"/>
                    <a:pt x="237" y="294"/>
                    <a:pt x="266" y="290"/>
                  </a:cubicBezTo>
                  <a:cubicBezTo>
                    <a:pt x="295" y="286"/>
                    <a:pt x="256" y="291"/>
                    <a:pt x="269" y="289"/>
                  </a:cubicBezTo>
                  <a:cubicBezTo>
                    <a:pt x="282" y="287"/>
                    <a:pt x="330" y="293"/>
                    <a:pt x="344" y="278"/>
                  </a:cubicBezTo>
                  <a:cubicBezTo>
                    <a:pt x="358" y="263"/>
                    <a:pt x="351" y="231"/>
                    <a:pt x="353" y="202"/>
                  </a:cubicBezTo>
                  <a:cubicBezTo>
                    <a:pt x="355" y="173"/>
                    <a:pt x="364" y="120"/>
                    <a:pt x="354" y="101"/>
                  </a:cubicBezTo>
                  <a:cubicBezTo>
                    <a:pt x="344" y="82"/>
                    <a:pt x="338" y="105"/>
                    <a:pt x="296" y="88"/>
                  </a:cubicBezTo>
                  <a:cubicBezTo>
                    <a:pt x="254" y="71"/>
                    <a:pt x="142" y="18"/>
                    <a:pt x="10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1C1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Freeform 80"/>
            <p:cNvSpPr>
              <a:spLocks noChangeAspect="1"/>
            </p:cNvSpPr>
            <p:nvPr/>
          </p:nvSpPr>
          <p:spPr bwMode="auto">
            <a:xfrm>
              <a:off x="2976" y="3424"/>
              <a:ext cx="1796" cy="584"/>
            </a:xfrm>
            <a:custGeom>
              <a:avLst/>
              <a:gdLst>
                <a:gd name="T0" fmla="*/ 265 w 1283"/>
                <a:gd name="T1" fmla="*/ 0 h 417"/>
                <a:gd name="T2" fmla="*/ 2514 w 1283"/>
                <a:gd name="T3" fmla="*/ 127 h 417"/>
                <a:gd name="T4" fmla="*/ 2244 w 1283"/>
                <a:gd name="T5" fmla="*/ 818 h 417"/>
                <a:gd name="T6" fmla="*/ 0 w 1283"/>
                <a:gd name="T7" fmla="*/ 689 h 417"/>
                <a:gd name="T8" fmla="*/ 265 w 1283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3"/>
                <a:gd name="T16" fmla="*/ 0 h 417"/>
                <a:gd name="T17" fmla="*/ 1283 w 1283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3" h="417">
                  <a:moveTo>
                    <a:pt x="135" y="0"/>
                  </a:moveTo>
                  <a:lnTo>
                    <a:pt x="1283" y="65"/>
                  </a:lnTo>
                  <a:lnTo>
                    <a:pt x="1145" y="417"/>
                  </a:lnTo>
                  <a:lnTo>
                    <a:pt x="0" y="35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366FF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81"/>
            <p:cNvSpPr>
              <a:spLocks noChangeAspect="1"/>
            </p:cNvSpPr>
            <p:nvPr/>
          </p:nvSpPr>
          <p:spPr bwMode="auto">
            <a:xfrm>
              <a:off x="3237" y="3504"/>
              <a:ext cx="226" cy="150"/>
            </a:xfrm>
            <a:custGeom>
              <a:avLst/>
              <a:gdLst>
                <a:gd name="T0" fmla="*/ 0 w 226"/>
                <a:gd name="T1" fmla="*/ 0 h 150"/>
                <a:gd name="T2" fmla="*/ 226 w 226"/>
                <a:gd name="T3" fmla="*/ 150 h 150"/>
                <a:gd name="T4" fmla="*/ 0 60000 65536"/>
                <a:gd name="T5" fmla="*/ 0 60000 65536"/>
                <a:gd name="T6" fmla="*/ 0 w 226"/>
                <a:gd name="T7" fmla="*/ 0 h 150"/>
                <a:gd name="T8" fmla="*/ 226 w 226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6" h="150">
                  <a:moveTo>
                    <a:pt x="0" y="0"/>
                  </a:moveTo>
                  <a:lnTo>
                    <a:pt x="226" y="15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82"/>
            <p:cNvSpPr>
              <a:spLocks noChangeAspect="1"/>
            </p:cNvSpPr>
            <p:nvPr/>
          </p:nvSpPr>
          <p:spPr bwMode="auto">
            <a:xfrm>
              <a:off x="3117" y="3714"/>
              <a:ext cx="334" cy="144"/>
            </a:xfrm>
            <a:custGeom>
              <a:avLst/>
              <a:gdLst>
                <a:gd name="T0" fmla="*/ 0 w 334"/>
                <a:gd name="T1" fmla="*/ 144 h 144"/>
                <a:gd name="T2" fmla="*/ 334 w 334"/>
                <a:gd name="T3" fmla="*/ 0 h 144"/>
                <a:gd name="T4" fmla="*/ 0 60000 65536"/>
                <a:gd name="T5" fmla="*/ 0 60000 65536"/>
                <a:gd name="T6" fmla="*/ 0 w 334"/>
                <a:gd name="T7" fmla="*/ 0 h 144"/>
                <a:gd name="T8" fmla="*/ 334 w 334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4" h="144">
                  <a:moveTo>
                    <a:pt x="0" y="144"/>
                  </a:moveTo>
                  <a:lnTo>
                    <a:pt x="334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83"/>
            <p:cNvSpPr>
              <a:spLocks noChangeAspect="1"/>
            </p:cNvSpPr>
            <p:nvPr/>
          </p:nvSpPr>
          <p:spPr bwMode="auto">
            <a:xfrm>
              <a:off x="3581" y="3697"/>
              <a:ext cx="625" cy="41"/>
            </a:xfrm>
            <a:custGeom>
              <a:avLst/>
              <a:gdLst>
                <a:gd name="T0" fmla="*/ 0 w 447"/>
                <a:gd name="T1" fmla="*/ 0 h 29"/>
                <a:gd name="T2" fmla="*/ 874 w 447"/>
                <a:gd name="T3" fmla="*/ 58 h 29"/>
                <a:gd name="T4" fmla="*/ 0 60000 65536"/>
                <a:gd name="T5" fmla="*/ 0 60000 65536"/>
                <a:gd name="T6" fmla="*/ 0 w 447"/>
                <a:gd name="T7" fmla="*/ 0 h 29"/>
                <a:gd name="T8" fmla="*/ 447 w 447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7" h="29">
                  <a:moveTo>
                    <a:pt x="0" y="0"/>
                  </a:moveTo>
                  <a:lnTo>
                    <a:pt x="447" y="29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84"/>
            <p:cNvSpPr>
              <a:spLocks noChangeAspect="1"/>
            </p:cNvSpPr>
            <p:nvPr/>
          </p:nvSpPr>
          <p:spPr bwMode="auto">
            <a:xfrm>
              <a:off x="4316" y="3576"/>
              <a:ext cx="298" cy="128"/>
            </a:xfrm>
            <a:custGeom>
              <a:avLst/>
              <a:gdLst>
                <a:gd name="T0" fmla="*/ 0 w 213"/>
                <a:gd name="T1" fmla="*/ 178 h 92"/>
                <a:gd name="T2" fmla="*/ 417 w 213"/>
                <a:gd name="T3" fmla="*/ 0 h 92"/>
                <a:gd name="T4" fmla="*/ 0 60000 65536"/>
                <a:gd name="T5" fmla="*/ 0 60000 65536"/>
                <a:gd name="T6" fmla="*/ 0 w 213"/>
                <a:gd name="T7" fmla="*/ 0 h 92"/>
                <a:gd name="T8" fmla="*/ 213 w 213"/>
                <a:gd name="T9" fmla="*/ 92 h 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92">
                  <a:moveTo>
                    <a:pt x="0" y="92"/>
                  </a:move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85"/>
            <p:cNvSpPr>
              <a:spLocks noChangeAspect="1"/>
            </p:cNvSpPr>
            <p:nvPr/>
          </p:nvSpPr>
          <p:spPr bwMode="auto">
            <a:xfrm>
              <a:off x="4310" y="3793"/>
              <a:ext cx="193" cy="140"/>
            </a:xfrm>
            <a:custGeom>
              <a:avLst/>
              <a:gdLst>
                <a:gd name="T0" fmla="*/ 0 w 193"/>
                <a:gd name="T1" fmla="*/ 0 h 140"/>
                <a:gd name="T2" fmla="*/ 193 w 193"/>
                <a:gd name="T3" fmla="*/ 140 h 140"/>
                <a:gd name="T4" fmla="*/ 0 60000 65536"/>
                <a:gd name="T5" fmla="*/ 0 60000 65536"/>
                <a:gd name="T6" fmla="*/ 0 w 193"/>
                <a:gd name="T7" fmla="*/ 0 h 140"/>
                <a:gd name="T8" fmla="*/ 193 w 193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" h="140">
                  <a:moveTo>
                    <a:pt x="0" y="0"/>
                  </a:moveTo>
                  <a:lnTo>
                    <a:pt x="193" y="14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Text Box 86"/>
            <p:cNvSpPr txBox="1">
              <a:spLocks noChangeAspect="1" noChangeArrowheads="1"/>
            </p:cNvSpPr>
            <p:nvPr/>
          </p:nvSpPr>
          <p:spPr bwMode="auto">
            <a:xfrm>
              <a:off x="4464" y="387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293" name="Text Box 87"/>
            <p:cNvSpPr txBox="1">
              <a:spLocks noChangeAspect="1" noChangeArrowheads="1"/>
            </p:cNvSpPr>
            <p:nvPr/>
          </p:nvSpPr>
          <p:spPr bwMode="auto">
            <a:xfrm>
              <a:off x="4579" y="3494"/>
              <a:ext cx="1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294" name="Text Box 88"/>
            <p:cNvSpPr txBox="1">
              <a:spLocks noChangeAspect="1" noChangeArrowheads="1"/>
            </p:cNvSpPr>
            <p:nvPr/>
          </p:nvSpPr>
          <p:spPr bwMode="auto">
            <a:xfrm>
              <a:off x="4176" y="3686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sp>
          <p:nvSpPr>
            <p:cNvPr id="53295" name="Text Box 89"/>
            <p:cNvSpPr txBox="1">
              <a:spLocks noChangeAspect="1" noChangeArrowheads="1"/>
            </p:cNvSpPr>
            <p:nvPr/>
          </p:nvSpPr>
          <p:spPr bwMode="auto">
            <a:xfrm>
              <a:off x="3426" y="360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grpSp>
          <p:nvGrpSpPr>
            <p:cNvPr id="53296" name="Group 90"/>
            <p:cNvGrpSpPr>
              <a:grpSpLocks noChangeAspect="1"/>
            </p:cNvGrpSpPr>
            <p:nvPr/>
          </p:nvGrpSpPr>
          <p:grpSpPr bwMode="auto">
            <a:xfrm>
              <a:off x="3378" y="3168"/>
              <a:ext cx="1010" cy="552"/>
              <a:chOff x="3311" y="3402"/>
              <a:chExt cx="722" cy="394"/>
            </a:xfrm>
          </p:grpSpPr>
          <p:sp>
            <p:nvSpPr>
              <p:cNvPr id="53299" name="Freeform 91"/>
              <p:cNvSpPr>
                <a:spLocks noChangeAspect="1"/>
              </p:cNvSpPr>
              <p:nvPr/>
            </p:nvSpPr>
            <p:spPr bwMode="auto">
              <a:xfrm>
                <a:off x="3637" y="3443"/>
                <a:ext cx="396" cy="353"/>
              </a:xfrm>
              <a:custGeom>
                <a:avLst/>
                <a:gdLst>
                  <a:gd name="T0" fmla="*/ 304 w 396"/>
                  <a:gd name="T1" fmla="*/ 328 h 353"/>
                  <a:gd name="T2" fmla="*/ 181 w 396"/>
                  <a:gd name="T3" fmla="*/ 261 h 353"/>
                  <a:gd name="T4" fmla="*/ 110 w 396"/>
                  <a:gd name="T5" fmla="*/ 231 h 353"/>
                  <a:gd name="T6" fmla="*/ 64 w 396"/>
                  <a:gd name="T7" fmla="*/ 214 h 353"/>
                  <a:gd name="T8" fmla="*/ 40 w 396"/>
                  <a:gd name="T9" fmla="*/ 210 h 353"/>
                  <a:gd name="T10" fmla="*/ 37 w 396"/>
                  <a:gd name="T11" fmla="*/ 202 h 353"/>
                  <a:gd name="T12" fmla="*/ 44 w 396"/>
                  <a:gd name="T13" fmla="*/ 33 h 353"/>
                  <a:gd name="T14" fmla="*/ 299 w 396"/>
                  <a:gd name="T15" fmla="*/ 13 h 353"/>
                  <a:gd name="T16" fmla="*/ 395 w 396"/>
                  <a:gd name="T17" fmla="*/ 109 h 353"/>
                  <a:gd name="T18" fmla="*/ 304 w 396"/>
                  <a:gd name="T19" fmla="*/ 328 h 3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"/>
                  <a:gd name="T31" fmla="*/ 0 h 353"/>
                  <a:gd name="T32" fmla="*/ 396 w 396"/>
                  <a:gd name="T33" fmla="*/ 353 h 3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" h="353">
                    <a:moveTo>
                      <a:pt x="304" y="328"/>
                    </a:moveTo>
                    <a:cubicBezTo>
                      <a:pt x="268" y="353"/>
                      <a:pt x="213" y="277"/>
                      <a:pt x="181" y="261"/>
                    </a:cubicBezTo>
                    <a:cubicBezTo>
                      <a:pt x="149" y="245"/>
                      <a:pt x="130" y="239"/>
                      <a:pt x="110" y="231"/>
                    </a:cubicBezTo>
                    <a:cubicBezTo>
                      <a:pt x="90" y="223"/>
                      <a:pt x="76" y="217"/>
                      <a:pt x="64" y="214"/>
                    </a:cubicBezTo>
                    <a:cubicBezTo>
                      <a:pt x="52" y="211"/>
                      <a:pt x="44" y="212"/>
                      <a:pt x="40" y="210"/>
                    </a:cubicBezTo>
                    <a:cubicBezTo>
                      <a:pt x="36" y="208"/>
                      <a:pt x="36" y="231"/>
                      <a:pt x="37" y="202"/>
                    </a:cubicBezTo>
                    <a:cubicBezTo>
                      <a:pt x="38" y="173"/>
                      <a:pt x="0" y="65"/>
                      <a:pt x="44" y="33"/>
                    </a:cubicBezTo>
                    <a:cubicBezTo>
                      <a:pt x="88" y="1"/>
                      <a:pt x="241" y="0"/>
                      <a:pt x="299" y="13"/>
                    </a:cubicBezTo>
                    <a:cubicBezTo>
                      <a:pt x="357" y="26"/>
                      <a:pt x="394" y="57"/>
                      <a:pt x="395" y="109"/>
                    </a:cubicBezTo>
                    <a:cubicBezTo>
                      <a:pt x="396" y="161"/>
                      <a:pt x="344" y="310"/>
                      <a:pt x="304" y="3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1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0" name="Freeform 92"/>
              <p:cNvSpPr>
                <a:spLocks noChangeAspect="1"/>
              </p:cNvSpPr>
              <p:nvPr/>
            </p:nvSpPr>
            <p:spPr bwMode="auto">
              <a:xfrm>
                <a:off x="3311" y="3402"/>
                <a:ext cx="395" cy="321"/>
              </a:xfrm>
              <a:custGeom>
                <a:avLst/>
                <a:gdLst>
                  <a:gd name="T0" fmla="*/ 101 w 395"/>
                  <a:gd name="T1" fmla="*/ 321 h 321"/>
                  <a:gd name="T2" fmla="*/ 0 w 395"/>
                  <a:gd name="T3" fmla="*/ 102 h 321"/>
                  <a:gd name="T4" fmla="*/ 96 w 395"/>
                  <a:gd name="T5" fmla="*/ 6 h 321"/>
                  <a:gd name="T6" fmla="*/ 351 w 395"/>
                  <a:gd name="T7" fmla="*/ 66 h 321"/>
                  <a:gd name="T8" fmla="*/ 363 w 395"/>
                  <a:gd name="T9" fmla="*/ 92 h 321"/>
                  <a:gd name="T10" fmla="*/ 363 w 395"/>
                  <a:gd name="T11" fmla="*/ 242 h 321"/>
                  <a:gd name="T12" fmla="*/ 306 w 395"/>
                  <a:gd name="T13" fmla="*/ 260 h 321"/>
                  <a:gd name="T14" fmla="*/ 101 w 395"/>
                  <a:gd name="T15" fmla="*/ 321 h 3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5"/>
                  <a:gd name="T25" fmla="*/ 0 h 321"/>
                  <a:gd name="T26" fmla="*/ 395 w 395"/>
                  <a:gd name="T27" fmla="*/ 321 h 3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5" h="321">
                    <a:moveTo>
                      <a:pt x="101" y="321"/>
                    </a:moveTo>
                    <a:cubicBezTo>
                      <a:pt x="57" y="307"/>
                      <a:pt x="1" y="154"/>
                      <a:pt x="0" y="102"/>
                    </a:cubicBezTo>
                    <a:cubicBezTo>
                      <a:pt x="0" y="54"/>
                      <a:pt x="37" y="12"/>
                      <a:pt x="96" y="6"/>
                    </a:cubicBezTo>
                    <a:cubicBezTo>
                      <a:pt x="155" y="0"/>
                      <a:pt x="307" y="52"/>
                      <a:pt x="351" y="66"/>
                    </a:cubicBezTo>
                    <a:cubicBezTo>
                      <a:pt x="395" y="80"/>
                      <a:pt x="361" y="63"/>
                      <a:pt x="363" y="92"/>
                    </a:cubicBezTo>
                    <a:cubicBezTo>
                      <a:pt x="365" y="121"/>
                      <a:pt x="372" y="214"/>
                      <a:pt x="363" y="242"/>
                    </a:cubicBezTo>
                    <a:cubicBezTo>
                      <a:pt x="354" y="270"/>
                      <a:pt x="350" y="247"/>
                      <a:pt x="306" y="260"/>
                    </a:cubicBezTo>
                    <a:cubicBezTo>
                      <a:pt x="262" y="273"/>
                      <a:pt x="144" y="308"/>
                      <a:pt x="101" y="3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1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97" name="Text Box 93"/>
            <p:cNvSpPr txBox="1">
              <a:spLocks noChangeAspect="1" noChangeArrowheads="1"/>
            </p:cNvSpPr>
            <p:nvPr/>
          </p:nvSpPr>
          <p:spPr bwMode="auto">
            <a:xfrm>
              <a:off x="3110" y="339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3298" name="Text Box 94"/>
            <p:cNvSpPr txBox="1">
              <a:spLocks noChangeAspect="1" noChangeArrowheads="1"/>
            </p:cNvSpPr>
            <p:nvPr/>
          </p:nvSpPr>
          <p:spPr bwMode="auto">
            <a:xfrm>
              <a:off x="2976" y="3782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</p:grpSp>
      <p:sp>
        <p:nvSpPr>
          <p:cNvPr id="90207" name="Line 95"/>
          <p:cNvSpPr>
            <a:spLocks noChangeAspect="1" noChangeShapeType="1"/>
          </p:cNvSpPr>
          <p:nvPr/>
        </p:nvSpPr>
        <p:spPr bwMode="auto">
          <a:xfrm>
            <a:off x="3551238" y="5713413"/>
            <a:ext cx="1173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4144963" y="5214938"/>
            <a:ext cx="1920875" cy="1300162"/>
            <a:chOff x="2611" y="3429"/>
            <a:chExt cx="1210" cy="819"/>
          </a:xfrm>
        </p:grpSpPr>
        <p:sp>
          <p:nvSpPr>
            <p:cNvPr id="53281" name="Text Box 97"/>
            <p:cNvSpPr txBox="1">
              <a:spLocks noChangeAspect="1" noChangeArrowheads="1"/>
            </p:cNvSpPr>
            <p:nvPr/>
          </p:nvSpPr>
          <p:spPr bwMode="auto">
            <a:xfrm>
              <a:off x="2611" y="3961"/>
              <a:ext cx="66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Two lobes of</a:t>
              </a:r>
            </a:p>
            <a:p>
              <a:pPr algn="ctr"/>
              <a:r>
                <a:rPr lang="en-US" sz="1200"/>
                <a:t>one </a:t>
              </a:r>
              <a:r>
                <a:rPr lang="en-US" sz="1200">
                  <a:latin typeface="Symbol" pitchFamily="18" charset="2"/>
                </a:rPr>
                <a:t>p</a:t>
              </a:r>
              <a:r>
                <a:rPr lang="en-US" sz="1200"/>
                <a:t> bond</a:t>
              </a:r>
            </a:p>
          </p:txBody>
        </p:sp>
        <p:sp>
          <p:nvSpPr>
            <p:cNvPr id="53282" name="Freeform 98"/>
            <p:cNvSpPr>
              <a:spLocks noChangeAspect="1"/>
            </p:cNvSpPr>
            <p:nvPr/>
          </p:nvSpPr>
          <p:spPr bwMode="auto">
            <a:xfrm>
              <a:off x="3306" y="3429"/>
              <a:ext cx="468" cy="597"/>
            </a:xfrm>
            <a:custGeom>
              <a:avLst/>
              <a:gdLst>
                <a:gd name="T0" fmla="*/ 0 w 468"/>
                <a:gd name="T1" fmla="*/ 597 h 597"/>
                <a:gd name="T2" fmla="*/ 468 w 468"/>
                <a:gd name="T3" fmla="*/ 0 h 597"/>
                <a:gd name="T4" fmla="*/ 0 60000 65536"/>
                <a:gd name="T5" fmla="*/ 0 60000 65536"/>
                <a:gd name="T6" fmla="*/ 0 w 468"/>
                <a:gd name="T7" fmla="*/ 0 h 597"/>
                <a:gd name="T8" fmla="*/ 468 w 468"/>
                <a:gd name="T9" fmla="*/ 597 h 5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8" h="597">
                  <a:moveTo>
                    <a:pt x="0" y="597"/>
                  </a:moveTo>
                  <a:lnTo>
                    <a:pt x="4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99"/>
            <p:cNvSpPr>
              <a:spLocks noChangeAspect="1"/>
            </p:cNvSpPr>
            <p:nvPr/>
          </p:nvSpPr>
          <p:spPr bwMode="auto">
            <a:xfrm>
              <a:off x="3306" y="3991"/>
              <a:ext cx="515" cy="29"/>
            </a:xfrm>
            <a:custGeom>
              <a:avLst/>
              <a:gdLst>
                <a:gd name="T0" fmla="*/ 0 w 515"/>
                <a:gd name="T1" fmla="*/ 29 h 29"/>
                <a:gd name="T2" fmla="*/ 515 w 515"/>
                <a:gd name="T3" fmla="*/ 0 h 29"/>
                <a:gd name="T4" fmla="*/ 0 60000 65536"/>
                <a:gd name="T5" fmla="*/ 0 60000 65536"/>
                <a:gd name="T6" fmla="*/ 0 w 515"/>
                <a:gd name="T7" fmla="*/ 0 h 29"/>
                <a:gd name="T8" fmla="*/ 515 w 515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5" h="29">
                  <a:moveTo>
                    <a:pt x="0" y="29"/>
                  </a:moveTo>
                  <a:lnTo>
                    <a:pt x="51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80" name="Rectangle 100"/>
          <p:cNvSpPr>
            <a:spLocks noChangeArrowheads="1"/>
          </p:cNvSpPr>
          <p:nvPr/>
        </p:nvSpPr>
        <p:spPr bwMode="auto">
          <a:xfrm>
            <a:off x="76200" y="6567488"/>
            <a:ext cx="36909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325-326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0.15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375 4.44444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 animBg="1"/>
      <p:bldP spid="90128" grpId="1" animBg="1"/>
      <p:bldP spid="90136" grpId="0" animBg="1"/>
      <p:bldP spid="90137" grpId="0" animBg="1"/>
      <p:bldP spid="90165" grpId="0"/>
      <p:bldP spid="90166" grpId="0"/>
      <p:bldP spid="9020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Bonds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382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447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828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09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3528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9624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3434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724400" y="164623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838200" y="2063750"/>
            <a:ext cx="694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            </a:t>
            </a:r>
            <a:r>
              <a:rPr lang="en-US"/>
              <a:t>2</a:t>
            </a:r>
            <a:r>
              <a:rPr lang="en-US" i="1"/>
              <a:t>p                    </a:t>
            </a:r>
            <a:r>
              <a:rPr lang="en-US"/>
              <a:t>2</a:t>
            </a:r>
            <a:r>
              <a:rPr lang="en-US" i="1"/>
              <a:t>s            </a:t>
            </a:r>
            <a:r>
              <a:rPr lang="en-US"/>
              <a:t>2</a:t>
            </a:r>
            <a:r>
              <a:rPr lang="en-US" i="1"/>
              <a:t>p                       </a:t>
            </a:r>
            <a:r>
              <a:rPr lang="en-US"/>
              <a:t>    </a:t>
            </a:r>
            <a:r>
              <a:rPr lang="en-US" i="1"/>
              <a:t>sp</a:t>
            </a:r>
            <a:r>
              <a:rPr lang="en-US" baseline="30000"/>
              <a:t>2                </a:t>
            </a:r>
            <a:r>
              <a:rPr lang="en-US"/>
              <a:t>2</a:t>
            </a:r>
            <a:r>
              <a:rPr lang="en-US" i="1"/>
              <a:t>p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9906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1066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16002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19812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 flipV="1">
            <a:off x="35814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V="1">
            <a:off x="4114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4495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1600200"/>
            <a:ext cx="914400" cy="350838"/>
            <a:chOff x="2640" y="1315"/>
            <a:chExt cx="576" cy="221"/>
          </a:xfrm>
        </p:grpSpPr>
        <p:sp>
          <p:nvSpPr>
            <p:cNvPr id="54411" name="Line 20"/>
            <p:cNvSpPr>
              <a:spLocks noChangeShapeType="1"/>
            </p:cNvSpPr>
            <p:nvPr/>
          </p:nvSpPr>
          <p:spPr bwMode="auto">
            <a:xfrm flipV="1">
              <a:off x="3216" y="1392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Line 21"/>
            <p:cNvSpPr>
              <a:spLocks noChangeShapeType="1"/>
            </p:cNvSpPr>
            <p:nvPr/>
          </p:nvSpPr>
          <p:spPr bwMode="auto">
            <a:xfrm>
              <a:off x="2736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Text Box 22"/>
            <p:cNvSpPr txBox="1">
              <a:spLocks noChangeArrowheads="1"/>
            </p:cNvSpPr>
            <p:nvPr/>
          </p:nvSpPr>
          <p:spPr bwMode="auto">
            <a:xfrm>
              <a:off x="2640" y="1315"/>
              <a:ext cx="4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promote</a:t>
              </a:r>
            </a:p>
          </p:txBody>
        </p:sp>
      </p:grpSp>
      <p:sp>
        <p:nvSpPr>
          <p:cNvPr id="54292" name="Line 23"/>
          <p:cNvSpPr>
            <a:spLocks noChangeShapeType="1"/>
          </p:cNvSpPr>
          <p:nvPr/>
        </p:nvSpPr>
        <p:spPr bwMode="auto">
          <a:xfrm flipV="1">
            <a:off x="35052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V="1">
            <a:off x="4876800" y="1722438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5867400" y="2103438"/>
            <a:ext cx="2133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181600" y="1600200"/>
            <a:ext cx="2590800" cy="427038"/>
            <a:chOff x="2928" y="1315"/>
            <a:chExt cx="1632" cy="269"/>
          </a:xfrm>
        </p:grpSpPr>
        <p:grpSp>
          <p:nvGrpSpPr>
            <p:cNvPr id="54399" name="Group 27"/>
            <p:cNvGrpSpPr>
              <a:grpSpLocks/>
            </p:cNvGrpSpPr>
            <p:nvPr/>
          </p:nvGrpSpPr>
          <p:grpSpPr bwMode="auto">
            <a:xfrm>
              <a:off x="2928" y="1315"/>
              <a:ext cx="624" cy="221"/>
              <a:chOff x="2928" y="1315"/>
              <a:chExt cx="624" cy="221"/>
            </a:xfrm>
          </p:grpSpPr>
          <p:sp>
            <p:nvSpPr>
              <p:cNvPr id="54408" name="Text Box 28"/>
              <p:cNvSpPr txBox="1">
                <a:spLocks noChangeArrowheads="1"/>
              </p:cNvSpPr>
              <p:nvPr/>
            </p:nvSpPr>
            <p:spPr bwMode="auto">
              <a:xfrm>
                <a:off x="2928" y="1315"/>
                <a:ext cx="49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hybridize</a:t>
                </a:r>
              </a:p>
            </p:txBody>
          </p:sp>
          <p:sp>
            <p:nvSpPr>
              <p:cNvPr id="54409" name="Line 2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Line 30"/>
              <p:cNvSpPr>
                <a:spLocks noChangeShapeType="1"/>
              </p:cNvSpPr>
              <p:nvPr/>
            </p:nvSpPr>
            <p:spPr bwMode="auto">
              <a:xfrm flipV="1">
                <a:off x="3552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00" name="Group 31"/>
            <p:cNvGrpSpPr>
              <a:grpSpLocks/>
            </p:cNvGrpSpPr>
            <p:nvPr/>
          </p:nvGrpSpPr>
          <p:grpSpPr bwMode="auto">
            <a:xfrm>
              <a:off x="3456" y="1344"/>
              <a:ext cx="1104" cy="240"/>
              <a:chOff x="3456" y="1344"/>
              <a:chExt cx="1104" cy="240"/>
            </a:xfrm>
          </p:grpSpPr>
          <p:sp>
            <p:nvSpPr>
              <p:cNvPr id="54402" name="Rectangle 32"/>
              <p:cNvSpPr>
                <a:spLocks noChangeArrowheads="1"/>
              </p:cNvSpPr>
              <p:nvPr/>
            </p:nvSpPr>
            <p:spPr bwMode="auto">
              <a:xfrm>
                <a:off x="3456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3" name="Rectangle 33"/>
              <p:cNvSpPr>
                <a:spLocks noChangeArrowheads="1"/>
              </p:cNvSpPr>
              <p:nvPr/>
            </p:nvSpPr>
            <p:spPr bwMode="auto">
              <a:xfrm>
                <a:off x="3696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4" name="Rectangle 34"/>
              <p:cNvSpPr>
                <a:spLocks noChangeArrowheads="1"/>
              </p:cNvSpPr>
              <p:nvPr/>
            </p:nvSpPr>
            <p:spPr bwMode="auto">
              <a:xfrm>
                <a:off x="3936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5" name="Rectangle 35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6" name="Line 36"/>
              <p:cNvSpPr>
                <a:spLocks noChangeShapeType="1"/>
              </p:cNvSpPr>
              <p:nvPr/>
            </p:nvSpPr>
            <p:spPr bwMode="auto">
              <a:xfrm flipV="1">
                <a:off x="3792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" name="Line 37"/>
              <p:cNvSpPr>
                <a:spLocks noChangeShapeType="1"/>
              </p:cNvSpPr>
              <p:nvPr/>
            </p:nvSpPr>
            <p:spPr bwMode="auto">
              <a:xfrm flipV="1">
                <a:off x="4032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401" name="Line 38"/>
            <p:cNvSpPr>
              <a:spLocks noChangeShapeType="1"/>
            </p:cNvSpPr>
            <p:nvPr/>
          </p:nvSpPr>
          <p:spPr bwMode="auto">
            <a:xfrm flipV="1">
              <a:off x="4416" y="1392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75" name="Picture 39" descr="fig9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286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029200" y="2895600"/>
            <a:ext cx="3124200" cy="1219200"/>
            <a:chOff x="3024" y="2448"/>
            <a:chExt cx="1968" cy="768"/>
          </a:xfrm>
        </p:grpSpPr>
        <p:sp>
          <p:nvSpPr>
            <p:cNvPr id="54387" name="AutoShape 41"/>
            <p:cNvSpPr>
              <a:spLocks noChangeArrowheads="1"/>
            </p:cNvSpPr>
            <p:nvPr/>
          </p:nvSpPr>
          <p:spPr bwMode="auto">
            <a:xfrm rot="-7188369">
              <a:off x="4536" y="2424"/>
              <a:ext cx="48" cy="576"/>
            </a:xfrm>
            <a:prstGeom prst="can">
              <a:avLst>
                <a:gd name="adj" fmla="val 300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8" name="AutoShape 42"/>
            <p:cNvSpPr>
              <a:spLocks noChangeArrowheads="1"/>
            </p:cNvSpPr>
            <p:nvPr/>
          </p:nvSpPr>
          <p:spPr bwMode="auto">
            <a:xfrm rot="-3876650">
              <a:off x="3409" y="2447"/>
              <a:ext cx="47" cy="529"/>
            </a:xfrm>
            <a:prstGeom prst="can">
              <a:avLst>
                <a:gd name="adj" fmla="val 281383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89" name="AutoShape 43"/>
            <p:cNvSpPr>
              <a:spLocks noChangeArrowheads="1"/>
            </p:cNvSpPr>
            <p:nvPr/>
          </p:nvSpPr>
          <p:spPr bwMode="auto">
            <a:xfrm rot="-5400000">
              <a:off x="3888" y="2544"/>
              <a:ext cx="48" cy="720"/>
            </a:xfrm>
            <a:prstGeom prst="can">
              <a:avLst>
                <a:gd name="adj" fmla="val 375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0" name="AutoShape 44"/>
            <p:cNvSpPr>
              <a:spLocks noChangeArrowheads="1"/>
            </p:cNvSpPr>
            <p:nvPr/>
          </p:nvSpPr>
          <p:spPr bwMode="auto">
            <a:xfrm rot="-5400000">
              <a:off x="3936" y="2400"/>
              <a:ext cx="48" cy="816"/>
            </a:xfrm>
            <a:prstGeom prst="can">
              <a:avLst>
                <a:gd name="adj" fmla="val 425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1" name="Oval 45"/>
            <p:cNvSpPr>
              <a:spLocks noChangeAspect="1" noChangeArrowheads="1"/>
            </p:cNvSpPr>
            <p:nvPr/>
          </p:nvSpPr>
          <p:spPr bwMode="auto">
            <a:xfrm>
              <a:off x="3456" y="2640"/>
              <a:ext cx="374" cy="37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29292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4392" name="Oval 46"/>
            <p:cNvSpPr>
              <a:spLocks noChangeAspect="1" noChangeArrowheads="1"/>
            </p:cNvSpPr>
            <p:nvPr/>
          </p:nvSpPr>
          <p:spPr bwMode="auto">
            <a:xfrm>
              <a:off x="4224" y="2640"/>
              <a:ext cx="374" cy="37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29292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4393" name="AutoShape 47"/>
            <p:cNvSpPr>
              <a:spLocks noChangeArrowheads="1"/>
            </p:cNvSpPr>
            <p:nvPr/>
          </p:nvSpPr>
          <p:spPr bwMode="auto">
            <a:xfrm rot="14411631" flipV="1">
              <a:off x="3335" y="2761"/>
              <a:ext cx="48" cy="478"/>
            </a:xfrm>
            <a:prstGeom prst="can">
              <a:avLst>
                <a:gd name="adj" fmla="val 248958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4" name="AutoShape 48"/>
            <p:cNvSpPr>
              <a:spLocks noChangeArrowheads="1"/>
            </p:cNvSpPr>
            <p:nvPr/>
          </p:nvSpPr>
          <p:spPr bwMode="auto">
            <a:xfrm rot="-3876650">
              <a:off x="4632" y="2770"/>
              <a:ext cx="48" cy="480"/>
            </a:xfrm>
            <a:prstGeom prst="can">
              <a:avLst>
                <a:gd name="adj" fmla="val 250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95" name="Oval 49"/>
            <p:cNvSpPr>
              <a:spLocks noChangeArrowheads="1"/>
            </p:cNvSpPr>
            <p:nvPr/>
          </p:nvSpPr>
          <p:spPr bwMode="auto">
            <a:xfrm>
              <a:off x="3024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396" name="Oval 50"/>
            <p:cNvSpPr>
              <a:spLocks noChangeArrowheads="1"/>
            </p:cNvSpPr>
            <p:nvPr/>
          </p:nvSpPr>
          <p:spPr bwMode="auto">
            <a:xfrm>
              <a:off x="3024" y="297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397" name="Oval 51"/>
            <p:cNvSpPr>
              <a:spLocks noChangeArrowheads="1"/>
            </p:cNvSpPr>
            <p:nvPr/>
          </p:nvSpPr>
          <p:spPr bwMode="auto">
            <a:xfrm>
              <a:off x="4752" y="297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398" name="Oval 52"/>
            <p:cNvSpPr>
              <a:spLocks noChangeArrowheads="1"/>
            </p:cNvSpPr>
            <p:nvPr/>
          </p:nvSpPr>
          <p:spPr bwMode="auto">
            <a:xfrm>
              <a:off x="4752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</p:grp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1905000" y="2636838"/>
            <a:ext cx="150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4</a:t>
            </a:r>
            <a:r>
              <a:rPr lang="en-US"/>
              <a:t>, ethene</a:t>
            </a:r>
          </a:p>
        </p:txBody>
      </p:sp>
      <p:sp>
        <p:nvSpPr>
          <p:cNvPr id="91190" name="Text Box 54"/>
          <p:cNvSpPr txBox="1">
            <a:spLocks noChangeArrowheads="1"/>
          </p:cNvSpPr>
          <p:nvPr/>
        </p:nvSpPr>
        <p:spPr bwMode="auto">
          <a:xfrm>
            <a:off x="1127125" y="4175125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bond and one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685800" y="4810125"/>
            <a:ext cx="2851150" cy="1706563"/>
            <a:chOff x="432" y="3174"/>
            <a:chExt cx="1796" cy="1075"/>
          </a:xfrm>
        </p:grpSpPr>
        <p:sp>
          <p:nvSpPr>
            <p:cNvPr id="54366" name="Freeform 56"/>
            <p:cNvSpPr>
              <a:spLocks noChangeAspect="1"/>
            </p:cNvSpPr>
            <p:nvPr/>
          </p:nvSpPr>
          <p:spPr bwMode="auto">
            <a:xfrm flipV="1">
              <a:off x="1574" y="3808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Freeform 57"/>
            <p:cNvSpPr>
              <a:spLocks noChangeAspect="1"/>
            </p:cNvSpPr>
            <p:nvPr/>
          </p:nvSpPr>
          <p:spPr bwMode="auto">
            <a:xfrm flipV="1">
              <a:off x="835" y="3741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Freeform 58"/>
            <p:cNvSpPr>
              <a:spLocks noChangeAspect="1"/>
            </p:cNvSpPr>
            <p:nvPr/>
          </p:nvSpPr>
          <p:spPr bwMode="auto">
            <a:xfrm>
              <a:off x="432" y="3422"/>
              <a:ext cx="1796" cy="583"/>
            </a:xfrm>
            <a:custGeom>
              <a:avLst/>
              <a:gdLst>
                <a:gd name="T0" fmla="*/ 265 w 1283"/>
                <a:gd name="T1" fmla="*/ 0 h 417"/>
                <a:gd name="T2" fmla="*/ 2514 w 1283"/>
                <a:gd name="T3" fmla="*/ 127 h 417"/>
                <a:gd name="T4" fmla="*/ 2244 w 1283"/>
                <a:gd name="T5" fmla="*/ 815 h 417"/>
                <a:gd name="T6" fmla="*/ 0 w 1283"/>
                <a:gd name="T7" fmla="*/ 686 h 417"/>
                <a:gd name="T8" fmla="*/ 265 w 1283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3"/>
                <a:gd name="T16" fmla="*/ 0 h 417"/>
                <a:gd name="T17" fmla="*/ 1283 w 1283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3" h="417">
                  <a:moveTo>
                    <a:pt x="135" y="0"/>
                  </a:moveTo>
                  <a:lnTo>
                    <a:pt x="1283" y="65"/>
                  </a:lnTo>
                  <a:lnTo>
                    <a:pt x="1145" y="417"/>
                  </a:lnTo>
                  <a:lnTo>
                    <a:pt x="0" y="35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366FF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Freeform 59"/>
            <p:cNvSpPr>
              <a:spLocks noChangeAspect="1"/>
            </p:cNvSpPr>
            <p:nvPr/>
          </p:nvSpPr>
          <p:spPr bwMode="auto">
            <a:xfrm>
              <a:off x="699" y="3504"/>
              <a:ext cx="204" cy="123"/>
            </a:xfrm>
            <a:custGeom>
              <a:avLst/>
              <a:gdLst>
                <a:gd name="T0" fmla="*/ 0 w 204"/>
                <a:gd name="T1" fmla="*/ 0 h 123"/>
                <a:gd name="T2" fmla="*/ 204 w 204"/>
                <a:gd name="T3" fmla="*/ 123 h 123"/>
                <a:gd name="T4" fmla="*/ 0 60000 65536"/>
                <a:gd name="T5" fmla="*/ 0 60000 65536"/>
                <a:gd name="T6" fmla="*/ 0 w 204"/>
                <a:gd name="T7" fmla="*/ 0 h 123"/>
                <a:gd name="T8" fmla="*/ 204 w 204"/>
                <a:gd name="T9" fmla="*/ 123 h 1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123">
                  <a:moveTo>
                    <a:pt x="0" y="0"/>
                  </a:moveTo>
                  <a:lnTo>
                    <a:pt x="204" y="123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Freeform 60"/>
            <p:cNvSpPr>
              <a:spLocks noChangeAspect="1"/>
            </p:cNvSpPr>
            <p:nvPr/>
          </p:nvSpPr>
          <p:spPr bwMode="auto">
            <a:xfrm>
              <a:off x="567" y="3712"/>
              <a:ext cx="340" cy="119"/>
            </a:xfrm>
            <a:custGeom>
              <a:avLst/>
              <a:gdLst>
                <a:gd name="T0" fmla="*/ 0 w 340"/>
                <a:gd name="T1" fmla="*/ 119 h 119"/>
                <a:gd name="T2" fmla="*/ 340 w 340"/>
                <a:gd name="T3" fmla="*/ 0 h 119"/>
                <a:gd name="T4" fmla="*/ 0 60000 65536"/>
                <a:gd name="T5" fmla="*/ 0 60000 65536"/>
                <a:gd name="T6" fmla="*/ 0 w 340"/>
                <a:gd name="T7" fmla="*/ 0 h 119"/>
                <a:gd name="T8" fmla="*/ 340 w 340"/>
                <a:gd name="T9" fmla="*/ 119 h 1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0" h="119">
                  <a:moveTo>
                    <a:pt x="0" y="119"/>
                  </a:moveTo>
                  <a:lnTo>
                    <a:pt x="340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Freeform 61"/>
            <p:cNvSpPr>
              <a:spLocks noChangeAspect="1"/>
            </p:cNvSpPr>
            <p:nvPr/>
          </p:nvSpPr>
          <p:spPr bwMode="auto">
            <a:xfrm>
              <a:off x="1037" y="3695"/>
              <a:ext cx="625" cy="40"/>
            </a:xfrm>
            <a:custGeom>
              <a:avLst/>
              <a:gdLst>
                <a:gd name="T0" fmla="*/ 0 w 447"/>
                <a:gd name="T1" fmla="*/ 0 h 29"/>
                <a:gd name="T2" fmla="*/ 874 w 447"/>
                <a:gd name="T3" fmla="*/ 55 h 29"/>
                <a:gd name="T4" fmla="*/ 0 60000 65536"/>
                <a:gd name="T5" fmla="*/ 0 60000 65536"/>
                <a:gd name="T6" fmla="*/ 0 w 447"/>
                <a:gd name="T7" fmla="*/ 0 h 29"/>
                <a:gd name="T8" fmla="*/ 447 w 447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7" h="29">
                  <a:moveTo>
                    <a:pt x="0" y="0"/>
                  </a:moveTo>
                  <a:lnTo>
                    <a:pt x="447" y="29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Freeform 62"/>
            <p:cNvSpPr>
              <a:spLocks noChangeAspect="1"/>
            </p:cNvSpPr>
            <p:nvPr/>
          </p:nvSpPr>
          <p:spPr bwMode="auto">
            <a:xfrm>
              <a:off x="1772" y="3573"/>
              <a:ext cx="298" cy="129"/>
            </a:xfrm>
            <a:custGeom>
              <a:avLst/>
              <a:gdLst>
                <a:gd name="T0" fmla="*/ 0 w 213"/>
                <a:gd name="T1" fmla="*/ 181 h 92"/>
                <a:gd name="T2" fmla="*/ 417 w 213"/>
                <a:gd name="T3" fmla="*/ 0 h 92"/>
                <a:gd name="T4" fmla="*/ 0 60000 65536"/>
                <a:gd name="T5" fmla="*/ 0 60000 65536"/>
                <a:gd name="T6" fmla="*/ 0 w 213"/>
                <a:gd name="T7" fmla="*/ 0 h 92"/>
                <a:gd name="T8" fmla="*/ 213 w 213"/>
                <a:gd name="T9" fmla="*/ 92 h 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92">
                  <a:moveTo>
                    <a:pt x="0" y="92"/>
                  </a:move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Freeform 63"/>
            <p:cNvSpPr>
              <a:spLocks noChangeAspect="1"/>
            </p:cNvSpPr>
            <p:nvPr/>
          </p:nvSpPr>
          <p:spPr bwMode="auto">
            <a:xfrm>
              <a:off x="1766" y="3790"/>
              <a:ext cx="178" cy="144"/>
            </a:xfrm>
            <a:custGeom>
              <a:avLst/>
              <a:gdLst>
                <a:gd name="T0" fmla="*/ 0 w 127"/>
                <a:gd name="T1" fmla="*/ 0 h 103"/>
                <a:gd name="T2" fmla="*/ 249 w 127"/>
                <a:gd name="T3" fmla="*/ 201 h 103"/>
                <a:gd name="T4" fmla="*/ 0 60000 65536"/>
                <a:gd name="T5" fmla="*/ 0 60000 65536"/>
                <a:gd name="T6" fmla="*/ 0 w 127"/>
                <a:gd name="T7" fmla="*/ 0 h 103"/>
                <a:gd name="T8" fmla="*/ 127 w 127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03">
                  <a:moveTo>
                    <a:pt x="0" y="0"/>
                  </a:moveTo>
                  <a:lnTo>
                    <a:pt x="127" y="103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Text Box 64"/>
            <p:cNvSpPr txBox="1">
              <a:spLocks noChangeAspect="1" noChangeArrowheads="1"/>
            </p:cNvSpPr>
            <p:nvPr/>
          </p:nvSpPr>
          <p:spPr bwMode="auto">
            <a:xfrm>
              <a:off x="1920" y="387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75" name="Text Box 65"/>
            <p:cNvSpPr txBox="1">
              <a:spLocks noChangeAspect="1" noChangeArrowheads="1"/>
            </p:cNvSpPr>
            <p:nvPr/>
          </p:nvSpPr>
          <p:spPr bwMode="auto">
            <a:xfrm>
              <a:off x="2035" y="3494"/>
              <a:ext cx="1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76" name="Text Box 66"/>
            <p:cNvSpPr txBox="1">
              <a:spLocks noChangeAspect="1" noChangeArrowheads="1"/>
            </p:cNvSpPr>
            <p:nvPr/>
          </p:nvSpPr>
          <p:spPr bwMode="auto">
            <a:xfrm>
              <a:off x="1632" y="364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sp>
          <p:nvSpPr>
            <p:cNvPr id="54377" name="Text Box 67"/>
            <p:cNvSpPr txBox="1">
              <a:spLocks noChangeAspect="1" noChangeArrowheads="1"/>
            </p:cNvSpPr>
            <p:nvPr/>
          </p:nvSpPr>
          <p:spPr bwMode="auto">
            <a:xfrm>
              <a:off x="860" y="3577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sp>
          <p:nvSpPr>
            <p:cNvPr id="54378" name="Freeform 68"/>
            <p:cNvSpPr>
              <a:spLocks noChangeAspect="1"/>
            </p:cNvSpPr>
            <p:nvPr/>
          </p:nvSpPr>
          <p:spPr bwMode="auto">
            <a:xfrm>
              <a:off x="1574" y="3241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Freeform 69"/>
            <p:cNvSpPr>
              <a:spLocks noChangeAspect="1"/>
            </p:cNvSpPr>
            <p:nvPr/>
          </p:nvSpPr>
          <p:spPr bwMode="auto">
            <a:xfrm>
              <a:off x="834" y="3174"/>
              <a:ext cx="270" cy="441"/>
            </a:xfrm>
            <a:custGeom>
              <a:avLst/>
              <a:gdLst>
                <a:gd name="T0" fmla="*/ 197 w 193"/>
                <a:gd name="T1" fmla="*/ 617 h 315"/>
                <a:gd name="T2" fmla="*/ 0 w 193"/>
                <a:gd name="T3" fmla="*/ 188 h 315"/>
                <a:gd name="T4" fmla="*/ 187 w 193"/>
                <a:gd name="T5" fmla="*/ 0 h 315"/>
                <a:gd name="T6" fmla="*/ 376 w 193"/>
                <a:gd name="T7" fmla="*/ 188 h 315"/>
                <a:gd name="T8" fmla="*/ 197 w 193"/>
                <a:gd name="T9" fmla="*/ 617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315"/>
                <a:gd name="T17" fmla="*/ 193 w 193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315">
                  <a:moveTo>
                    <a:pt x="101" y="315"/>
                  </a:moveTo>
                  <a:cubicBezTo>
                    <a:pt x="69" y="315"/>
                    <a:pt x="1" y="148"/>
                    <a:pt x="0" y="96"/>
                  </a:cubicBezTo>
                  <a:cubicBezTo>
                    <a:pt x="0" y="48"/>
                    <a:pt x="64" y="0"/>
                    <a:pt x="96" y="0"/>
                  </a:cubicBezTo>
                  <a:cubicBezTo>
                    <a:pt x="128" y="0"/>
                    <a:pt x="191" y="44"/>
                    <a:pt x="192" y="96"/>
                  </a:cubicBezTo>
                  <a:cubicBezTo>
                    <a:pt x="193" y="148"/>
                    <a:pt x="133" y="315"/>
                    <a:pt x="101" y="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1C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Text Box 70"/>
            <p:cNvSpPr txBox="1">
              <a:spLocks noChangeAspect="1" noChangeArrowheads="1"/>
            </p:cNvSpPr>
            <p:nvPr/>
          </p:nvSpPr>
          <p:spPr bwMode="auto">
            <a:xfrm>
              <a:off x="566" y="339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81" name="Text Box 71"/>
            <p:cNvSpPr txBox="1">
              <a:spLocks noChangeAspect="1" noChangeArrowheads="1"/>
            </p:cNvSpPr>
            <p:nvPr/>
          </p:nvSpPr>
          <p:spPr bwMode="auto">
            <a:xfrm>
              <a:off x="432" y="376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82" name="Text Box 72"/>
            <p:cNvSpPr txBox="1">
              <a:spLocks noChangeAspect="1" noChangeArrowheads="1"/>
            </p:cNvSpPr>
            <p:nvPr/>
          </p:nvSpPr>
          <p:spPr bwMode="auto">
            <a:xfrm>
              <a:off x="672" y="3735"/>
              <a:ext cx="16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4383" name="Text Box 73"/>
            <p:cNvSpPr txBox="1">
              <a:spLocks noChangeAspect="1" noChangeArrowheads="1"/>
            </p:cNvSpPr>
            <p:nvPr/>
          </p:nvSpPr>
          <p:spPr bwMode="auto">
            <a:xfrm>
              <a:off x="672" y="3496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4384" name="Text Box 74"/>
            <p:cNvSpPr txBox="1">
              <a:spLocks noChangeAspect="1" noChangeArrowheads="1"/>
            </p:cNvSpPr>
            <p:nvPr/>
          </p:nvSpPr>
          <p:spPr bwMode="auto">
            <a:xfrm>
              <a:off x="1210" y="3590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4385" name="Text Box 75"/>
            <p:cNvSpPr txBox="1">
              <a:spLocks noChangeAspect="1" noChangeArrowheads="1"/>
            </p:cNvSpPr>
            <p:nvPr/>
          </p:nvSpPr>
          <p:spPr bwMode="auto">
            <a:xfrm>
              <a:off x="1815" y="3712"/>
              <a:ext cx="16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  <p:sp>
          <p:nvSpPr>
            <p:cNvPr id="54386" name="Text Box 76"/>
            <p:cNvSpPr txBox="1">
              <a:spLocks noChangeAspect="1" noChangeArrowheads="1"/>
            </p:cNvSpPr>
            <p:nvPr/>
          </p:nvSpPr>
          <p:spPr bwMode="auto">
            <a:xfrm>
              <a:off x="1815" y="3504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Symbol" pitchFamily="18" charset="2"/>
                </a:rPr>
                <a:t>s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4724400" y="4800600"/>
            <a:ext cx="2851150" cy="1731963"/>
            <a:chOff x="2976" y="3168"/>
            <a:chExt cx="1796" cy="1091"/>
          </a:xfrm>
        </p:grpSpPr>
        <p:sp>
          <p:nvSpPr>
            <p:cNvPr id="54349" name="Freeform 78"/>
            <p:cNvSpPr>
              <a:spLocks noChangeAspect="1"/>
            </p:cNvSpPr>
            <p:nvPr/>
          </p:nvSpPr>
          <p:spPr bwMode="auto">
            <a:xfrm>
              <a:off x="3820" y="3779"/>
              <a:ext cx="567" cy="480"/>
            </a:xfrm>
            <a:custGeom>
              <a:avLst/>
              <a:gdLst>
                <a:gd name="T0" fmla="*/ 616 w 405"/>
                <a:gd name="T1" fmla="*/ 48 h 343"/>
                <a:gd name="T2" fmla="*/ 175 w 405"/>
                <a:gd name="T3" fmla="*/ 151 h 343"/>
                <a:gd name="T4" fmla="*/ 77 w 405"/>
                <a:gd name="T5" fmla="*/ 148 h 343"/>
                <a:gd name="T6" fmla="*/ 69 w 405"/>
                <a:gd name="T7" fmla="*/ 348 h 343"/>
                <a:gd name="T8" fmla="*/ 64 w 405"/>
                <a:gd name="T9" fmla="*/ 504 h 343"/>
                <a:gd name="T10" fmla="*/ 456 w 405"/>
                <a:gd name="T11" fmla="*/ 607 h 343"/>
                <a:gd name="T12" fmla="*/ 647 w 405"/>
                <a:gd name="T13" fmla="*/ 642 h 343"/>
                <a:gd name="T14" fmla="*/ 788 w 405"/>
                <a:gd name="T15" fmla="*/ 437 h 343"/>
                <a:gd name="T16" fmla="*/ 616 w 405"/>
                <a:gd name="T17" fmla="*/ 48 h 3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343"/>
                <a:gd name="T29" fmla="*/ 405 w 405"/>
                <a:gd name="T30" fmla="*/ 343 h 3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343">
                  <a:moveTo>
                    <a:pt x="314" y="24"/>
                  </a:moveTo>
                  <a:cubicBezTo>
                    <a:pt x="262" y="0"/>
                    <a:pt x="135" y="68"/>
                    <a:pt x="89" y="77"/>
                  </a:cubicBezTo>
                  <a:cubicBezTo>
                    <a:pt x="43" y="86"/>
                    <a:pt x="48" y="59"/>
                    <a:pt x="39" y="76"/>
                  </a:cubicBezTo>
                  <a:cubicBezTo>
                    <a:pt x="30" y="93"/>
                    <a:pt x="36" y="148"/>
                    <a:pt x="35" y="178"/>
                  </a:cubicBezTo>
                  <a:cubicBezTo>
                    <a:pt x="34" y="208"/>
                    <a:pt x="0" y="235"/>
                    <a:pt x="33" y="257"/>
                  </a:cubicBezTo>
                  <a:cubicBezTo>
                    <a:pt x="66" y="279"/>
                    <a:pt x="184" y="298"/>
                    <a:pt x="233" y="310"/>
                  </a:cubicBezTo>
                  <a:cubicBezTo>
                    <a:pt x="282" y="322"/>
                    <a:pt x="302" y="343"/>
                    <a:pt x="330" y="328"/>
                  </a:cubicBezTo>
                  <a:cubicBezTo>
                    <a:pt x="358" y="313"/>
                    <a:pt x="405" y="274"/>
                    <a:pt x="402" y="223"/>
                  </a:cubicBezTo>
                  <a:cubicBezTo>
                    <a:pt x="399" y="172"/>
                    <a:pt x="362" y="41"/>
                    <a:pt x="314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1C1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Freeform 79"/>
            <p:cNvSpPr>
              <a:spLocks noChangeAspect="1"/>
            </p:cNvSpPr>
            <p:nvPr/>
          </p:nvSpPr>
          <p:spPr bwMode="auto">
            <a:xfrm>
              <a:off x="3379" y="3745"/>
              <a:ext cx="510" cy="458"/>
            </a:xfrm>
            <a:custGeom>
              <a:avLst/>
              <a:gdLst>
                <a:gd name="T0" fmla="*/ 199 w 364"/>
                <a:gd name="T1" fmla="*/ 0 h 327"/>
                <a:gd name="T2" fmla="*/ 0 w 364"/>
                <a:gd name="T3" fmla="*/ 430 h 327"/>
                <a:gd name="T4" fmla="*/ 189 w 364"/>
                <a:gd name="T5" fmla="*/ 618 h 327"/>
                <a:gd name="T6" fmla="*/ 523 w 364"/>
                <a:gd name="T7" fmla="*/ 569 h 327"/>
                <a:gd name="T8" fmla="*/ 528 w 364"/>
                <a:gd name="T9" fmla="*/ 567 h 327"/>
                <a:gd name="T10" fmla="*/ 675 w 364"/>
                <a:gd name="T11" fmla="*/ 545 h 327"/>
                <a:gd name="T12" fmla="*/ 694 w 364"/>
                <a:gd name="T13" fmla="*/ 396 h 327"/>
                <a:gd name="T14" fmla="*/ 695 w 364"/>
                <a:gd name="T15" fmla="*/ 197 h 327"/>
                <a:gd name="T16" fmla="*/ 581 w 364"/>
                <a:gd name="T17" fmla="*/ 172 h 327"/>
                <a:gd name="T18" fmla="*/ 199 w 364"/>
                <a:gd name="T19" fmla="*/ 0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"/>
                <a:gd name="T31" fmla="*/ 0 h 327"/>
                <a:gd name="T32" fmla="*/ 364 w 364"/>
                <a:gd name="T33" fmla="*/ 327 h 3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" h="327">
                  <a:moveTo>
                    <a:pt x="101" y="0"/>
                  </a:moveTo>
                  <a:cubicBezTo>
                    <a:pt x="66" y="20"/>
                    <a:pt x="1" y="167"/>
                    <a:pt x="0" y="219"/>
                  </a:cubicBezTo>
                  <a:cubicBezTo>
                    <a:pt x="0" y="267"/>
                    <a:pt x="52" y="303"/>
                    <a:pt x="96" y="315"/>
                  </a:cubicBezTo>
                  <a:cubicBezTo>
                    <a:pt x="140" y="327"/>
                    <a:pt x="237" y="294"/>
                    <a:pt x="266" y="290"/>
                  </a:cubicBezTo>
                  <a:cubicBezTo>
                    <a:pt x="295" y="286"/>
                    <a:pt x="256" y="291"/>
                    <a:pt x="269" y="289"/>
                  </a:cubicBezTo>
                  <a:cubicBezTo>
                    <a:pt x="282" y="287"/>
                    <a:pt x="330" y="293"/>
                    <a:pt x="344" y="278"/>
                  </a:cubicBezTo>
                  <a:cubicBezTo>
                    <a:pt x="358" y="263"/>
                    <a:pt x="351" y="231"/>
                    <a:pt x="353" y="202"/>
                  </a:cubicBezTo>
                  <a:cubicBezTo>
                    <a:pt x="355" y="173"/>
                    <a:pt x="364" y="120"/>
                    <a:pt x="354" y="101"/>
                  </a:cubicBezTo>
                  <a:cubicBezTo>
                    <a:pt x="344" y="82"/>
                    <a:pt x="338" y="105"/>
                    <a:pt x="296" y="88"/>
                  </a:cubicBezTo>
                  <a:cubicBezTo>
                    <a:pt x="254" y="71"/>
                    <a:pt x="142" y="18"/>
                    <a:pt x="10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1C1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Freeform 80"/>
            <p:cNvSpPr>
              <a:spLocks noChangeAspect="1"/>
            </p:cNvSpPr>
            <p:nvPr/>
          </p:nvSpPr>
          <p:spPr bwMode="auto">
            <a:xfrm>
              <a:off x="2976" y="3424"/>
              <a:ext cx="1796" cy="584"/>
            </a:xfrm>
            <a:custGeom>
              <a:avLst/>
              <a:gdLst>
                <a:gd name="T0" fmla="*/ 265 w 1283"/>
                <a:gd name="T1" fmla="*/ 0 h 417"/>
                <a:gd name="T2" fmla="*/ 2514 w 1283"/>
                <a:gd name="T3" fmla="*/ 127 h 417"/>
                <a:gd name="T4" fmla="*/ 2244 w 1283"/>
                <a:gd name="T5" fmla="*/ 818 h 417"/>
                <a:gd name="T6" fmla="*/ 0 w 1283"/>
                <a:gd name="T7" fmla="*/ 689 h 417"/>
                <a:gd name="T8" fmla="*/ 265 w 1283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3"/>
                <a:gd name="T16" fmla="*/ 0 h 417"/>
                <a:gd name="T17" fmla="*/ 1283 w 1283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3" h="417">
                  <a:moveTo>
                    <a:pt x="135" y="0"/>
                  </a:moveTo>
                  <a:lnTo>
                    <a:pt x="1283" y="65"/>
                  </a:lnTo>
                  <a:lnTo>
                    <a:pt x="1145" y="417"/>
                  </a:lnTo>
                  <a:lnTo>
                    <a:pt x="0" y="35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366FF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81"/>
            <p:cNvSpPr>
              <a:spLocks noChangeAspect="1"/>
            </p:cNvSpPr>
            <p:nvPr/>
          </p:nvSpPr>
          <p:spPr bwMode="auto">
            <a:xfrm>
              <a:off x="3237" y="3504"/>
              <a:ext cx="226" cy="150"/>
            </a:xfrm>
            <a:custGeom>
              <a:avLst/>
              <a:gdLst>
                <a:gd name="T0" fmla="*/ 0 w 226"/>
                <a:gd name="T1" fmla="*/ 0 h 150"/>
                <a:gd name="T2" fmla="*/ 226 w 226"/>
                <a:gd name="T3" fmla="*/ 150 h 150"/>
                <a:gd name="T4" fmla="*/ 0 60000 65536"/>
                <a:gd name="T5" fmla="*/ 0 60000 65536"/>
                <a:gd name="T6" fmla="*/ 0 w 226"/>
                <a:gd name="T7" fmla="*/ 0 h 150"/>
                <a:gd name="T8" fmla="*/ 226 w 226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6" h="150">
                  <a:moveTo>
                    <a:pt x="0" y="0"/>
                  </a:moveTo>
                  <a:lnTo>
                    <a:pt x="226" y="15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82"/>
            <p:cNvSpPr>
              <a:spLocks noChangeAspect="1"/>
            </p:cNvSpPr>
            <p:nvPr/>
          </p:nvSpPr>
          <p:spPr bwMode="auto">
            <a:xfrm>
              <a:off x="3117" y="3714"/>
              <a:ext cx="334" cy="144"/>
            </a:xfrm>
            <a:custGeom>
              <a:avLst/>
              <a:gdLst>
                <a:gd name="T0" fmla="*/ 0 w 334"/>
                <a:gd name="T1" fmla="*/ 144 h 144"/>
                <a:gd name="T2" fmla="*/ 334 w 334"/>
                <a:gd name="T3" fmla="*/ 0 h 144"/>
                <a:gd name="T4" fmla="*/ 0 60000 65536"/>
                <a:gd name="T5" fmla="*/ 0 60000 65536"/>
                <a:gd name="T6" fmla="*/ 0 w 334"/>
                <a:gd name="T7" fmla="*/ 0 h 144"/>
                <a:gd name="T8" fmla="*/ 334 w 334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4" h="144">
                  <a:moveTo>
                    <a:pt x="0" y="144"/>
                  </a:moveTo>
                  <a:lnTo>
                    <a:pt x="334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Freeform 83"/>
            <p:cNvSpPr>
              <a:spLocks noChangeAspect="1"/>
            </p:cNvSpPr>
            <p:nvPr/>
          </p:nvSpPr>
          <p:spPr bwMode="auto">
            <a:xfrm>
              <a:off x="3581" y="3697"/>
              <a:ext cx="625" cy="41"/>
            </a:xfrm>
            <a:custGeom>
              <a:avLst/>
              <a:gdLst>
                <a:gd name="T0" fmla="*/ 0 w 447"/>
                <a:gd name="T1" fmla="*/ 0 h 29"/>
                <a:gd name="T2" fmla="*/ 874 w 447"/>
                <a:gd name="T3" fmla="*/ 58 h 29"/>
                <a:gd name="T4" fmla="*/ 0 60000 65536"/>
                <a:gd name="T5" fmla="*/ 0 60000 65536"/>
                <a:gd name="T6" fmla="*/ 0 w 447"/>
                <a:gd name="T7" fmla="*/ 0 h 29"/>
                <a:gd name="T8" fmla="*/ 447 w 447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7" h="29">
                  <a:moveTo>
                    <a:pt x="0" y="0"/>
                  </a:moveTo>
                  <a:lnTo>
                    <a:pt x="447" y="29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Freeform 84"/>
            <p:cNvSpPr>
              <a:spLocks noChangeAspect="1"/>
            </p:cNvSpPr>
            <p:nvPr/>
          </p:nvSpPr>
          <p:spPr bwMode="auto">
            <a:xfrm>
              <a:off x="4316" y="3576"/>
              <a:ext cx="298" cy="128"/>
            </a:xfrm>
            <a:custGeom>
              <a:avLst/>
              <a:gdLst>
                <a:gd name="T0" fmla="*/ 0 w 213"/>
                <a:gd name="T1" fmla="*/ 178 h 92"/>
                <a:gd name="T2" fmla="*/ 417 w 213"/>
                <a:gd name="T3" fmla="*/ 0 h 92"/>
                <a:gd name="T4" fmla="*/ 0 60000 65536"/>
                <a:gd name="T5" fmla="*/ 0 60000 65536"/>
                <a:gd name="T6" fmla="*/ 0 w 213"/>
                <a:gd name="T7" fmla="*/ 0 h 92"/>
                <a:gd name="T8" fmla="*/ 213 w 213"/>
                <a:gd name="T9" fmla="*/ 92 h 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92">
                  <a:moveTo>
                    <a:pt x="0" y="92"/>
                  </a:move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Freeform 85"/>
            <p:cNvSpPr>
              <a:spLocks noChangeAspect="1"/>
            </p:cNvSpPr>
            <p:nvPr/>
          </p:nvSpPr>
          <p:spPr bwMode="auto">
            <a:xfrm>
              <a:off x="4310" y="3793"/>
              <a:ext cx="193" cy="140"/>
            </a:xfrm>
            <a:custGeom>
              <a:avLst/>
              <a:gdLst>
                <a:gd name="T0" fmla="*/ 0 w 193"/>
                <a:gd name="T1" fmla="*/ 0 h 140"/>
                <a:gd name="T2" fmla="*/ 193 w 193"/>
                <a:gd name="T3" fmla="*/ 140 h 140"/>
                <a:gd name="T4" fmla="*/ 0 60000 65536"/>
                <a:gd name="T5" fmla="*/ 0 60000 65536"/>
                <a:gd name="T6" fmla="*/ 0 w 193"/>
                <a:gd name="T7" fmla="*/ 0 h 140"/>
                <a:gd name="T8" fmla="*/ 193 w 193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3" h="140">
                  <a:moveTo>
                    <a:pt x="0" y="0"/>
                  </a:moveTo>
                  <a:lnTo>
                    <a:pt x="193" y="140"/>
                  </a:lnTo>
                </a:path>
              </a:pathLst>
            </a:cu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Text Box 86"/>
            <p:cNvSpPr txBox="1">
              <a:spLocks noChangeAspect="1" noChangeArrowheads="1"/>
            </p:cNvSpPr>
            <p:nvPr/>
          </p:nvSpPr>
          <p:spPr bwMode="auto">
            <a:xfrm>
              <a:off x="4464" y="387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58" name="Text Box 87"/>
            <p:cNvSpPr txBox="1">
              <a:spLocks noChangeAspect="1" noChangeArrowheads="1"/>
            </p:cNvSpPr>
            <p:nvPr/>
          </p:nvSpPr>
          <p:spPr bwMode="auto">
            <a:xfrm>
              <a:off x="4579" y="3494"/>
              <a:ext cx="1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59" name="Text Box 88"/>
            <p:cNvSpPr txBox="1">
              <a:spLocks noChangeAspect="1" noChangeArrowheads="1"/>
            </p:cNvSpPr>
            <p:nvPr/>
          </p:nvSpPr>
          <p:spPr bwMode="auto">
            <a:xfrm>
              <a:off x="4176" y="3686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sp>
          <p:nvSpPr>
            <p:cNvPr id="54360" name="Text Box 89"/>
            <p:cNvSpPr txBox="1">
              <a:spLocks noChangeAspect="1" noChangeArrowheads="1"/>
            </p:cNvSpPr>
            <p:nvPr/>
          </p:nvSpPr>
          <p:spPr bwMode="auto">
            <a:xfrm>
              <a:off x="3426" y="360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</a:t>
              </a:r>
            </a:p>
          </p:txBody>
        </p:sp>
        <p:grpSp>
          <p:nvGrpSpPr>
            <p:cNvPr id="54361" name="Group 90"/>
            <p:cNvGrpSpPr>
              <a:grpSpLocks noChangeAspect="1"/>
            </p:cNvGrpSpPr>
            <p:nvPr/>
          </p:nvGrpSpPr>
          <p:grpSpPr bwMode="auto">
            <a:xfrm>
              <a:off x="3378" y="3168"/>
              <a:ext cx="1010" cy="552"/>
              <a:chOff x="3311" y="3402"/>
              <a:chExt cx="722" cy="394"/>
            </a:xfrm>
          </p:grpSpPr>
          <p:sp>
            <p:nvSpPr>
              <p:cNvPr id="54364" name="Freeform 91"/>
              <p:cNvSpPr>
                <a:spLocks noChangeAspect="1"/>
              </p:cNvSpPr>
              <p:nvPr/>
            </p:nvSpPr>
            <p:spPr bwMode="auto">
              <a:xfrm>
                <a:off x="3637" y="3443"/>
                <a:ext cx="396" cy="353"/>
              </a:xfrm>
              <a:custGeom>
                <a:avLst/>
                <a:gdLst>
                  <a:gd name="T0" fmla="*/ 304 w 396"/>
                  <a:gd name="T1" fmla="*/ 328 h 353"/>
                  <a:gd name="T2" fmla="*/ 181 w 396"/>
                  <a:gd name="T3" fmla="*/ 261 h 353"/>
                  <a:gd name="T4" fmla="*/ 110 w 396"/>
                  <a:gd name="T5" fmla="*/ 231 h 353"/>
                  <a:gd name="T6" fmla="*/ 64 w 396"/>
                  <a:gd name="T7" fmla="*/ 214 h 353"/>
                  <a:gd name="T8" fmla="*/ 40 w 396"/>
                  <a:gd name="T9" fmla="*/ 210 h 353"/>
                  <a:gd name="T10" fmla="*/ 37 w 396"/>
                  <a:gd name="T11" fmla="*/ 202 h 353"/>
                  <a:gd name="T12" fmla="*/ 44 w 396"/>
                  <a:gd name="T13" fmla="*/ 33 h 353"/>
                  <a:gd name="T14" fmla="*/ 299 w 396"/>
                  <a:gd name="T15" fmla="*/ 13 h 353"/>
                  <a:gd name="T16" fmla="*/ 395 w 396"/>
                  <a:gd name="T17" fmla="*/ 109 h 353"/>
                  <a:gd name="T18" fmla="*/ 304 w 396"/>
                  <a:gd name="T19" fmla="*/ 328 h 3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"/>
                  <a:gd name="T31" fmla="*/ 0 h 353"/>
                  <a:gd name="T32" fmla="*/ 396 w 396"/>
                  <a:gd name="T33" fmla="*/ 353 h 3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" h="353">
                    <a:moveTo>
                      <a:pt x="304" y="328"/>
                    </a:moveTo>
                    <a:cubicBezTo>
                      <a:pt x="268" y="353"/>
                      <a:pt x="213" y="277"/>
                      <a:pt x="181" y="261"/>
                    </a:cubicBezTo>
                    <a:cubicBezTo>
                      <a:pt x="149" y="245"/>
                      <a:pt x="130" y="239"/>
                      <a:pt x="110" y="231"/>
                    </a:cubicBezTo>
                    <a:cubicBezTo>
                      <a:pt x="90" y="223"/>
                      <a:pt x="76" y="217"/>
                      <a:pt x="64" y="214"/>
                    </a:cubicBezTo>
                    <a:cubicBezTo>
                      <a:pt x="52" y="211"/>
                      <a:pt x="44" y="212"/>
                      <a:pt x="40" y="210"/>
                    </a:cubicBezTo>
                    <a:cubicBezTo>
                      <a:pt x="36" y="208"/>
                      <a:pt x="36" y="231"/>
                      <a:pt x="37" y="202"/>
                    </a:cubicBezTo>
                    <a:cubicBezTo>
                      <a:pt x="38" y="173"/>
                      <a:pt x="0" y="65"/>
                      <a:pt x="44" y="33"/>
                    </a:cubicBezTo>
                    <a:cubicBezTo>
                      <a:pt x="88" y="1"/>
                      <a:pt x="241" y="0"/>
                      <a:pt x="299" y="13"/>
                    </a:cubicBezTo>
                    <a:cubicBezTo>
                      <a:pt x="357" y="26"/>
                      <a:pt x="394" y="57"/>
                      <a:pt x="395" y="109"/>
                    </a:cubicBezTo>
                    <a:cubicBezTo>
                      <a:pt x="396" y="161"/>
                      <a:pt x="344" y="310"/>
                      <a:pt x="304" y="3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1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" name="Freeform 92"/>
              <p:cNvSpPr>
                <a:spLocks noChangeAspect="1"/>
              </p:cNvSpPr>
              <p:nvPr/>
            </p:nvSpPr>
            <p:spPr bwMode="auto">
              <a:xfrm>
                <a:off x="3311" y="3402"/>
                <a:ext cx="395" cy="321"/>
              </a:xfrm>
              <a:custGeom>
                <a:avLst/>
                <a:gdLst>
                  <a:gd name="T0" fmla="*/ 101 w 395"/>
                  <a:gd name="T1" fmla="*/ 321 h 321"/>
                  <a:gd name="T2" fmla="*/ 0 w 395"/>
                  <a:gd name="T3" fmla="*/ 102 h 321"/>
                  <a:gd name="T4" fmla="*/ 96 w 395"/>
                  <a:gd name="T5" fmla="*/ 6 h 321"/>
                  <a:gd name="T6" fmla="*/ 351 w 395"/>
                  <a:gd name="T7" fmla="*/ 66 h 321"/>
                  <a:gd name="T8" fmla="*/ 363 w 395"/>
                  <a:gd name="T9" fmla="*/ 92 h 321"/>
                  <a:gd name="T10" fmla="*/ 363 w 395"/>
                  <a:gd name="T11" fmla="*/ 242 h 321"/>
                  <a:gd name="T12" fmla="*/ 306 w 395"/>
                  <a:gd name="T13" fmla="*/ 260 h 321"/>
                  <a:gd name="T14" fmla="*/ 101 w 395"/>
                  <a:gd name="T15" fmla="*/ 321 h 3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5"/>
                  <a:gd name="T25" fmla="*/ 0 h 321"/>
                  <a:gd name="T26" fmla="*/ 395 w 395"/>
                  <a:gd name="T27" fmla="*/ 321 h 3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5" h="321">
                    <a:moveTo>
                      <a:pt x="101" y="321"/>
                    </a:moveTo>
                    <a:cubicBezTo>
                      <a:pt x="57" y="307"/>
                      <a:pt x="1" y="154"/>
                      <a:pt x="0" y="102"/>
                    </a:cubicBezTo>
                    <a:cubicBezTo>
                      <a:pt x="0" y="54"/>
                      <a:pt x="37" y="12"/>
                      <a:pt x="96" y="6"/>
                    </a:cubicBezTo>
                    <a:cubicBezTo>
                      <a:pt x="155" y="0"/>
                      <a:pt x="307" y="52"/>
                      <a:pt x="351" y="66"/>
                    </a:cubicBezTo>
                    <a:cubicBezTo>
                      <a:pt x="395" y="80"/>
                      <a:pt x="361" y="63"/>
                      <a:pt x="363" y="92"/>
                    </a:cubicBezTo>
                    <a:cubicBezTo>
                      <a:pt x="365" y="121"/>
                      <a:pt x="372" y="214"/>
                      <a:pt x="363" y="242"/>
                    </a:cubicBezTo>
                    <a:cubicBezTo>
                      <a:pt x="354" y="270"/>
                      <a:pt x="350" y="247"/>
                      <a:pt x="306" y="260"/>
                    </a:cubicBezTo>
                    <a:cubicBezTo>
                      <a:pt x="262" y="273"/>
                      <a:pt x="144" y="308"/>
                      <a:pt x="101" y="3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1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62" name="Text Box 93"/>
            <p:cNvSpPr txBox="1">
              <a:spLocks noChangeAspect="1" noChangeArrowheads="1"/>
            </p:cNvSpPr>
            <p:nvPr/>
          </p:nvSpPr>
          <p:spPr bwMode="auto">
            <a:xfrm>
              <a:off x="3110" y="339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  <p:sp>
          <p:nvSpPr>
            <p:cNvPr id="54363" name="Text Box 94"/>
            <p:cNvSpPr txBox="1">
              <a:spLocks noChangeAspect="1" noChangeArrowheads="1"/>
            </p:cNvSpPr>
            <p:nvPr/>
          </p:nvSpPr>
          <p:spPr bwMode="auto">
            <a:xfrm>
              <a:off x="2976" y="3782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</a:p>
          </p:txBody>
        </p:sp>
      </p:grpSp>
      <p:sp>
        <p:nvSpPr>
          <p:cNvPr id="91231" name="Line 95"/>
          <p:cNvSpPr>
            <a:spLocks noChangeAspect="1" noChangeShapeType="1"/>
          </p:cNvSpPr>
          <p:nvPr/>
        </p:nvSpPr>
        <p:spPr bwMode="auto">
          <a:xfrm>
            <a:off x="3551238" y="5713413"/>
            <a:ext cx="1173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4144963" y="5214938"/>
            <a:ext cx="1920875" cy="1300162"/>
            <a:chOff x="2611" y="3429"/>
            <a:chExt cx="1210" cy="819"/>
          </a:xfrm>
        </p:grpSpPr>
        <p:sp>
          <p:nvSpPr>
            <p:cNvPr id="54346" name="Text Box 97"/>
            <p:cNvSpPr txBox="1">
              <a:spLocks noChangeAspect="1" noChangeArrowheads="1"/>
            </p:cNvSpPr>
            <p:nvPr/>
          </p:nvSpPr>
          <p:spPr bwMode="auto">
            <a:xfrm>
              <a:off x="2611" y="3961"/>
              <a:ext cx="66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Two lobes of</a:t>
              </a:r>
            </a:p>
            <a:p>
              <a:pPr algn="ctr"/>
              <a:r>
                <a:rPr lang="en-US" sz="1200"/>
                <a:t>one </a:t>
              </a:r>
              <a:r>
                <a:rPr lang="en-US" sz="1200">
                  <a:latin typeface="Symbol" pitchFamily="18" charset="2"/>
                </a:rPr>
                <a:t>p</a:t>
              </a:r>
              <a:r>
                <a:rPr lang="en-US" sz="1200"/>
                <a:t> bond</a:t>
              </a:r>
            </a:p>
          </p:txBody>
        </p:sp>
        <p:sp>
          <p:nvSpPr>
            <p:cNvPr id="54347" name="Freeform 98"/>
            <p:cNvSpPr>
              <a:spLocks noChangeAspect="1"/>
            </p:cNvSpPr>
            <p:nvPr/>
          </p:nvSpPr>
          <p:spPr bwMode="auto">
            <a:xfrm>
              <a:off x="3306" y="3429"/>
              <a:ext cx="468" cy="597"/>
            </a:xfrm>
            <a:custGeom>
              <a:avLst/>
              <a:gdLst>
                <a:gd name="T0" fmla="*/ 0 w 468"/>
                <a:gd name="T1" fmla="*/ 597 h 597"/>
                <a:gd name="T2" fmla="*/ 468 w 468"/>
                <a:gd name="T3" fmla="*/ 0 h 597"/>
                <a:gd name="T4" fmla="*/ 0 60000 65536"/>
                <a:gd name="T5" fmla="*/ 0 60000 65536"/>
                <a:gd name="T6" fmla="*/ 0 w 468"/>
                <a:gd name="T7" fmla="*/ 0 h 597"/>
                <a:gd name="T8" fmla="*/ 468 w 468"/>
                <a:gd name="T9" fmla="*/ 597 h 5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8" h="597">
                  <a:moveTo>
                    <a:pt x="0" y="597"/>
                  </a:moveTo>
                  <a:lnTo>
                    <a:pt x="4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Freeform 99"/>
            <p:cNvSpPr>
              <a:spLocks noChangeAspect="1"/>
            </p:cNvSpPr>
            <p:nvPr/>
          </p:nvSpPr>
          <p:spPr bwMode="auto">
            <a:xfrm>
              <a:off x="3306" y="3991"/>
              <a:ext cx="515" cy="29"/>
            </a:xfrm>
            <a:custGeom>
              <a:avLst/>
              <a:gdLst>
                <a:gd name="T0" fmla="*/ 0 w 515"/>
                <a:gd name="T1" fmla="*/ 29 h 29"/>
                <a:gd name="T2" fmla="*/ 515 w 515"/>
                <a:gd name="T3" fmla="*/ 0 h 29"/>
                <a:gd name="T4" fmla="*/ 0 60000 65536"/>
                <a:gd name="T5" fmla="*/ 0 60000 65536"/>
                <a:gd name="T6" fmla="*/ 0 w 515"/>
                <a:gd name="T7" fmla="*/ 0 h 29"/>
                <a:gd name="T8" fmla="*/ 515 w 515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5" h="29">
                  <a:moveTo>
                    <a:pt x="0" y="29"/>
                  </a:moveTo>
                  <a:lnTo>
                    <a:pt x="51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4" name="Rectangle 100"/>
          <p:cNvSpPr>
            <a:spLocks noChangeArrowheads="1"/>
          </p:cNvSpPr>
          <p:nvPr/>
        </p:nvSpPr>
        <p:spPr bwMode="auto">
          <a:xfrm>
            <a:off x="76200" y="6567488"/>
            <a:ext cx="36909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325-326</a:t>
            </a:r>
          </a:p>
        </p:txBody>
      </p:sp>
      <p:grpSp>
        <p:nvGrpSpPr>
          <p:cNvPr id="54305" name="Group 101"/>
          <p:cNvGrpSpPr>
            <a:grpSpLocks/>
          </p:cNvGrpSpPr>
          <p:nvPr/>
        </p:nvGrpSpPr>
        <p:grpSpPr bwMode="auto">
          <a:xfrm>
            <a:off x="533400" y="550863"/>
            <a:ext cx="1981200" cy="439737"/>
            <a:chOff x="3120" y="240"/>
            <a:chExt cx="1776" cy="394"/>
          </a:xfrm>
        </p:grpSpPr>
        <p:sp>
          <p:nvSpPr>
            <p:cNvPr id="54338" name="AutoShape 102"/>
            <p:cNvSpPr>
              <a:spLocks noChangeArrowheads="1"/>
            </p:cNvSpPr>
            <p:nvPr/>
          </p:nvSpPr>
          <p:spPr bwMode="auto">
            <a:xfrm rot="-7188369">
              <a:off x="4536" y="24"/>
              <a:ext cx="48" cy="576"/>
            </a:xfrm>
            <a:prstGeom prst="can">
              <a:avLst>
                <a:gd name="adj" fmla="val 300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9" name="AutoShape 103"/>
            <p:cNvSpPr>
              <a:spLocks noChangeArrowheads="1"/>
            </p:cNvSpPr>
            <p:nvPr/>
          </p:nvSpPr>
          <p:spPr bwMode="auto">
            <a:xfrm rot="-3876650">
              <a:off x="3409" y="47"/>
              <a:ext cx="47" cy="529"/>
            </a:xfrm>
            <a:prstGeom prst="can">
              <a:avLst>
                <a:gd name="adj" fmla="val 281383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0" name="AutoShape 104"/>
            <p:cNvSpPr>
              <a:spLocks noChangeArrowheads="1"/>
            </p:cNvSpPr>
            <p:nvPr/>
          </p:nvSpPr>
          <p:spPr bwMode="auto">
            <a:xfrm rot="-5400000">
              <a:off x="3888" y="144"/>
              <a:ext cx="48" cy="720"/>
            </a:xfrm>
            <a:prstGeom prst="can">
              <a:avLst>
                <a:gd name="adj" fmla="val 375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1" name="AutoShape 105"/>
            <p:cNvSpPr>
              <a:spLocks noChangeArrowheads="1"/>
            </p:cNvSpPr>
            <p:nvPr/>
          </p:nvSpPr>
          <p:spPr bwMode="auto">
            <a:xfrm rot="-5400000">
              <a:off x="3936" y="0"/>
              <a:ext cx="48" cy="816"/>
            </a:xfrm>
            <a:prstGeom prst="can">
              <a:avLst>
                <a:gd name="adj" fmla="val 425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2" name="Oval 106"/>
            <p:cNvSpPr>
              <a:spLocks noChangeAspect="1" noChangeArrowheads="1"/>
            </p:cNvSpPr>
            <p:nvPr/>
          </p:nvSpPr>
          <p:spPr bwMode="auto">
            <a:xfrm>
              <a:off x="3456" y="240"/>
              <a:ext cx="374" cy="37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29292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4343" name="Oval 107"/>
            <p:cNvSpPr>
              <a:spLocks noChangeAspect="1" noChangeArrowheads="1"/>
            </p:cNvSpPr>
            <p:nvPr/>
          </p:nvSpPr>
          <p:spPr bwMode="auto">
            <a:xfrm>
              <a:off x="4224" y="240"/>
              <a:ext cx="374" cy="37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29292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54344" name="AutoShape 108"/>
            <p:cNvSpPr>
              <a:spLocks noChangeArrowheads="1"/>
            </p:cNvSpPr>
            <p:nvPr/>
          </p:nvSpPr>
          <p:spPr bwMode="auto">
            <a:xfrm rot="14411631" flipV="1">
              <a:off x="3335" y="361"/>
              <a:ext cx="48" cy="478"/>
            </a:xfrm>
            <a:prstGeom prst="can">
              <a:avLst>
                <a:gd name="adj" fmla="val 248958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45" name="AutoShape 109"/>
            <p:cNvSpPr>
              <a:spLocks noChangeArrowheads="1"/>
            </p:cNvSpPr>
            <p:nvPr/>
          </p:nvSpPr>
          <p:spPr bwMode="auto">
            <a:xfrm rot="-3876650">
              <a:off x="4632" y="370"/>
              <a:ext cx="48" cy="480"/>
            </a:xfrm>
            <a:prstGeom prst="can">
              <a:avLst>
                <a:gd name="adj" fmla="val 250000"/>
              </a:avLst>
            </a:prstGeom>
            <a:gradFill rotWithShape="1">
              <a:gsLst>
                <a:gs pos="0">
                  <a:schemeClr val="bg2">
                    <a:alpha val="37999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5105400" y="2895600"/>
            <a:ext cx="2895600" cy="1371600"/>
            <a:chOff x="3888" y="480"/>
            <a:chExt cx="1824" cy="864"/>
          </a:xfrm>
        </p:grpSpPr>
        <p:sp>
          <p:nvSpPr>
            <p:cNvPr id="54314" name="Freeform 111"/>
            <p:cNvSpPr>
              <a:spLocks/>
            </p:cNvSpPr>
            <p:nvPr/>
          </p:nvSpPr>
          <p:spPr bwMode="auto">
            <a:xfrm rot="-159147">
              <a:off x="5136" y="815"/>
              <a:ext cx="436" cy="433"/>
            </a:xfrm>
            <a:custGeom>
              <a:avLst/>
              <a:gdLst>
                <a:gd name="T0" fmla="*/ 31 w 428"/>
                <a:gd name="T1" fmla="*/ 54 h 425"/>
                <a:gd name="T2" fmla="*/ 385 w 428"/>
                <a:gd name="T3" fmla="*/ 202 h 425"/>
                <a:gd name="T4" fmla="*/ 390 w 428"/>
                <a:gd name="T5" fmla="*/ 366 h 425"/>
                <a:gd name="T6" fmla="*/ 222 w 428"/>
                <a:gd name="T7" fmla="*/ 389 h 425"/>
                <a:gd name="T8" fmla="*/ 33 w 428"/>
                <a:gd name="T9" fmla="*/ 55 h 425"/>
                <a:gd name="T10" fmla="*/ 31 w 428"/>
                <a:gd name="T11" fmla="*/ 57 h 425"/>
                <a:gd name="T12" fmla="*/ 30 w 428"/>
                <a:gd name="T13" fmla="*/ 60 h 425"/>
                <a:gd name="T14" fmla="*/ 31 w 428"/>
                <a:gd name="T15" fmla="*/ 60 h 425"/>
                <a:gd name="T16" fmla="*/ 36 w 428"/>
                <a:gd name="T17" fmla="*/ 57 h 425"/>
                <a:gd name="T18" fmla="*/ 36 w 428"/>
                <a:gd name="T19" fmla="*/ 63 h 425"/>
                <a:gd name="T20" fmla="*/ 31 w 428"/>
                <a:gd name="T21" fmla="*/ 54 h 4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8"/>
                <a:gd name="T34" fmla="*/ 0 h 425"/>
                <a:gd name="T35" fmla="*/ 428 w 428"/>
                <a:gd name="T36" fmla="*/ 425 h 4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8" h="425">
                  <a:moveTo>
                    <a:pt x="29" y="52"/>
                  </a:moveTo>
                  <a:cubicBezTo>
                    <a:pt x="93" y="79"/>
                    <a:pt x="313" y="144"/>
                    <a:pt x="371" y="194"/>
                  </a:cubicBezTo>
                  <a:cubicBezTo>
                    <a:pt x="428" y="243"/>
                    <a:pt x="403" y="322"/>
                    <a:pt x="376" y="352"/>
                  </a:cubicBezTo>
                  <a:cubicBezTo>
                    <a:pt x="350" y="382"/>
                    <a:pt x="271" y="425"/>
                    <a:pt x="214" y="375"/>
                  </a:cubicBezTo>
                  <a:cubicBezTo>
                    <a:pt x="157" y="325"/>
                    <a:pt x="62" y="106"/>
                    <a:pt x="31" y="53"/>
                  </a:cubicBezTo>
                  <a:cubicBezTo>
                    <a:pt x="0" y="0"/>
                    <a:pt x="29" y="54"/>
                    <a:pt x="29" y="55"/>
                  </a:cubicBezTo>
                  <a:cubicBezTo>
                    <a:pt x="29" y="56"/>
                    <a:pt x="28" y="58"/>
                    <a:pt x="28" y="58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30" y="58"/>
                    <a:pt x="33" y="55"/>
                    <a:pt x="34" y="55"/>
                  </a:cubicBezTo>
                  <a:cubicBezTo>
                    <a:pt x="35" y="55"/>
                    <a:pt x="33" y="61"/>
                    <a:pt x="34" y="61"/>
                  </a:cubicBezTo>
                  <a:cubicBezTo>
                    <a:pt x="35" y="61"/>
                    <a:pt x="30" y="54"/>
                    <a:pt x="29" y="5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>
                    <a:alpha val="48000"/>
                  </a:srgbClr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Freeform 112"/>
            <p:cNvSpPr>
              <a:spLocks/>
            </p:cNvSpPr>
            <p:nvPr/>
          </p:nvSpPr>
          <p:spPr bwMode="auto">
            <a:xfrm rot="377478">
              <a:off x="4704" y="743"/>
              <a:ext cx="526" cy="245"/>
            </a:xfrm>
            <a:custGeom>
              <a:avLst/>
              <a:gdLst>
                <a:gd name="T0" fmla="*/ 477 w 516"/>
                <a:gd name="T1" fmla="*/ 121 h 240"/>
                <a:gd name="T2" fmla="*/ 112 w 516"/>
                <a:gd name="T3" fmla="*/ 0 h 240"/>
                <a:gd name="T4" fmla="*/ 0 w 516"/>
                <a:gd name="T5" fmla="*/ 120 h 240"/>
                <a:gd name="T6" fmla="*/ 112 w 516"/>
                <a:gd name="T7" fmla="*/ 250 h 240"/>
                <a:gd name="T8" fmla="*/ 476 w 516"/>
                <a:gd name="T9" fmla="*/ 123 h 240"/>
                <a:gd name="T10" fmla="*/ 475 w 516"/>
                <a:gd name="T11" fmla="*/ 124 h 240"/>
                <a:gd name="T12" fmla="*/ 476 w 516"/>
                <a:gd name="T13" fmla="*/ 119 h 240"/>
                <a:gd name="T14" fmla="*/ 477 w 516"/>
                <a:gd name="T15" fmla="*/ 121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6"/>
                <a:gd name="T25" fmla="*/ 0 h 240"/>
                <a:gd name="T26" fmla="*/ 516 w 516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6" h="240">
                  <a:moveTo>
                    <a:pt x="459" y="117"/>
                  </a:moveTo>
                  <a:cubicBezTo>
                    <a:pt x="393" y="95"/>
                    <a:pt x="184" y="0"/>
                    <a:pt x="108" y="0"/>
                  </a:cubicBezTo>
                  <a:cubicBezTo>
                    <a:pt x="32" y="0"/>
                    <a:pt x="0" y="76"/>
                    <a:pt x="0" y="116"/>
                  </a:cubicBezTo>
                  <a:cubicBezTo>
                    <a:pt x="0" y="156"/>
                    <a:pt x="32" y="240"/>
                    <a:pt x="108" y="240"/>
                  </a:cubicBezTo>
                  <a:cubicBezTo>
                    <a:pt x="184" y="240"/>
                    <a:pt x="400" y="138"/>
                    <a:pt x="458" y="118"/>
                  </a:cubicBezTo>
                  <a:cubicBezTo>
                    <a:pt x="516" y="98"/>
                    <a:pt x="457" y="119"/>
                    <a:pt x="457" y="119"/>
                  </a:cubicBezTo>
                  <a:cubicBezTo>
                    <a:pt x="457" y="119"/>
                    <a:pt x="458" y="115"/>
                    <a:pt x="458" y="115"/>
                  </a:cubicBezTo>
                  <a:cubicBezTo>
                    <a:pt x="458" y="115"/>
                    <a:pt x="459" y="117"/>
                    <a:pt x="459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>
                    <a:alpha val="48000"/>
                  </a:srgbClr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Freeform 113"/>
            <p:cNvSpPr>
              <a:spLocks/>
            </p:cNvSpPr>
            <p:nvPr/>
          </p:nvSpPr>
          <p:spPr bwMode="auto">
            <a:xfrm rot="1943095">
              <a:off x="5237" y="528"/>
              <a:ext cx="283" cy="517"/>
            </a:xfrm>
            <a:custGeom>
              <a:avLst/>
              <a:gdLst>
                <a:gd name="T0" fmla="*/ 21 w 278"/>
                <a:gd name="T1" fmla="*/ 462 h 507"/>
                <a:gd name="T2" fmla="*/ 262 w 278"/>
                <a:gd name="T3" fmla="*/ 161 h 507"/>
                <a:gd name="T4" fmla="*/ 186 w 278"/>
                <a:gd name="T5" fmla="*/ 14 h 507"/>
                <a:gd name="T6" fmla="*/ 26 w 278"/>
                <a:gd name="T7" fmla="*/ 74 h 507"/>
                <a:gd name="T8" fmla="*/ 23 w 278"/>
                <a:gd name="T9" fmla="*/ 463 h 507"/>
                <a:gd name="T10" fmla="*/ 22 w 278"/>
                <a:gd name="T11" fmla="*/ 463 h 507"/>
                <a:gd name="T12" fmla="*/ 20 w 278"/>
                <a:gd name="T13" fmla="*/ 461 h 507"/>
                <a:gd name="T14" fmla="*/ 22 w 278"/>
                <a:gd name="T15" fmla="*/ 455 h 507"/>
                <a:gd name="T16" fmla="*/ 21 w 278"/>
                <a:gd name="T17" fmla="*/ 462 h 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507"/>
                <a:gd name="T29" fmla="*/ 278 w 278"/>
                <a:gd name="T30" fmla="*/ 507 h 5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507">
                  <a:moveTo>
                    <a:pt x="21" y="444"/>
                  </a:moveTo>
                  <a:cubicBezTo>
                    <a:pt x="64" y="390"/>
                    <a:pt x="225" y="226"/>
                    <a:pt x="252" y="155"/>
                  </a:cubicBezTo>
                  <a:cubicBezTo>
                    <a:pt x="278" y="83"/>
                    <a:pt x="217" y="27"/>
                    <a:pt x="180" y="14"/>
                  </a:cubicBezTo>
                  <a:cubicBezTo>
                    <a:pt x="142" y="0"/>
                    <a:pt x="52" y="0"/>
                    <a:pt x="26" y="72"/>
                  </a:cubicBezTo>
                  <a:cubicBezTo>
                    <a:pt x="0" y="144"/>
                    <a:pt x="24" y="383"/>
                    <a:pt x="23" y="445"/>
                  </a:cubicBezTo>
                  <a:cubicBezTo>
                    <a:pt x="22" y="507"/>
                    <a:pt x="22" y="445"/>
                    <a:pt x="22" y="445"/>
                  </a:cubicBezTo>
                  <a:cubicBezTo>
                    <a:pt x="22" y="445"/>
                    <a:pt x="20" y="444"/>
                    <a:pt x="20" y="443"/>
                  </a:cubicBezTo>
                  <a:cubicBezTo>
                    <a:pt x="20" y="442"/>
                    <a:pt x="22" y="437"/>
                    <a:pt x="22" y="437"/>
                  </a:cubicBezTo>
                  <a:cubicBezTo>
                    <a:pt x="22" y="437"/>
                    <a:pt x="21" y="443"/>
                    <a:pt x="21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>
                    <a:alpha val="48000"/>
                  </a:srgbClr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0" name="Oval 114"/>
            <p:cNvSpPr>
              <a:spLocks noChangeArrowheads="1"/>
            </p:cNvSpPr>
            <p:nvPr/>
          </p:nvSpPr>
          <p:spPr bwMode="auto">
            <a:xfrm>
              <a:off x="5472" y="10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50000">
                  <a:srgbClr val="EAEAEA">
                    <a:alpha val="53999"/>
                  </a:srgbClr>
                </a:gs>
                <a:gs pos="100000">
                  <a:srgbClr val="EAEAE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H</a:t>
              </a:r>
            </a:p>
          </p:txBody>
        </p:sp>
        <p:sp>
          <p:nvSpPr>
            <p:cNvPr id="91251" name="Oval 115"/>
            <p:cNvSpPr>
              <a:spLocks noChangeArrowheads="1"/>
            </p:cNvSpPr>
            <p:nvPr/>
          </p:nvSpPr>
          <p:spPr bwMode="auto">
            <a:xfrm>
              <a:off x="5472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50000">
                  <a:srgbClr val="EAEAEA">
                    <a:alpha val="53999"/>
                  </a:srgbClr>
                </a:gs>
                <a:gs pos="100000">
                  <a:srgbClr val="EAEAE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H</a:t>
              </a:r>
            </a:p>
          </p:txBody>
        </p:sp>
        <p:sp>
          <p:nvSpPr>
            <p:cNvPr id="54323" name="Text Box 116"/>
            <p:cNvSpPr txBox="1">
              <a:spLocks noChangeArrowheads="1"/>
            </p:cNvSpPr>
            <p:nvPr/>
          </p:nvSpPr>
          <p:spPr bwMode="auto">
            <a:xfrm>
              <a:off x="4869" y="816"/>
              <a:ext cx="2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sp</a:t>
              </a:r>
              <a:r>
                <a:rPr lang="en-US" sz="900" baseline="30000"/>
                <a:t>2</a:t>
              </a:r>
            </a:p>
          </p:txBody>
        </p:sp>
        <p:sp>
          <p:nvSpPr>
            <p:cNvPr id="54324" name="Text Box 117"/>
            <p:cNvSpPr txBox="1">
              <a:spLocks noChangeArrowheads="1"/>
            </p:cNvSpPr>
            <p:nvPr/>
          </p:nvSpPr>
          <p:spPr bwMode="auto">
            <a:xfrm>
              <a:off x="5280" y="672"/>
              <a:ext cx="2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sp</a:t>
              </a:r>
              <a:r>
                <a:rPr lang="en-US" sz="900" baseline="30000"/>
                <a:t>2</a:t>
              </a:r>
            </a:p>
          </p:txBody>
        </p:sp>
        <p:sp>
          <p:nvSpPr>
            <p:cNvPr id="54325" name="Text Box 118"/>
            <p:cNvSpPr txBox="1">
              <a:spLocks noChangeArrowheads="1"/>
            </p:cNvSpPr>
            <p:nvPr/>
          </p:nvSpPr>
          <p:spPr bwMode="auto">
            <a:xfrm>
              <a:off x="5280" y="1008"/>
              <a:ext cx="2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sp</a:t>
              </a:r>
              <a:r>
                <a:rPr lang="en-US" sz="900" baseline="30000"/>
                <a:t>2</a:t>
              </a:r>
            </a:p>
          </p:txBody>
        </p:sp>
        <p:sp>
          <p:nvSpPr>
            <p:cNvPr id="91255" name="Oval 119"/>
            <p:cNvSpPr>
              <a:spLocks noChangeArrowheads="1"/>
            </p:cNvSpPr>
            <p:nvPr/>
          </p:nvSpPr>
          <p:spPr bwMode="auto">
            <a:xfrm>
              <a:off x="3984" y="1104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50000">
                  <a:srgbClr val="EAEAEA">
                    <a:alpha val="53999"/>
                  </a:srgbClr>
                </a:gs>
                <a:gs pos="100000">
                  <a:srgbClr val="EAEAE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H</a:t>
              </a:r>
            </a:p>
          </p:txBody>
        </p:sp>
        <p:sp>
          <p:nvSpPr>
            <p:cNvPr id="54329" name="Freeform 120"/>
            <p:cNvSpPr>
              <a:spLocks/>
            </p:cNvSpPr>
            <p:nvPr/>
          </p:nvSpPr>
          <p:spPr bwMode="auto">
            <a:xfrm rot="9963098">
              <a:off x="3993" y="493"/>
              <a:ext cx="471" cy="467"/>
            </a:xfrm>
            <a:custGeom>
              <a:avLst/>
              <a:gdLst>
                <a:gd name="T0" fmla="*/ 35 w 428"/>
                <a:gd name="T1" fmla="*/ 63 h 425"/>
                <a:gd name="T2" fmla="*/ 449 w 428"/>
                <a:gd name="T3" fmla="*/ 234 h 425"/>
                <a:gd name="T4" fmla="*/ 456 w 428"/>
                <a:gd name="T5" fmla="*/ 425 h 425"/>
                <a:gd name="T6" fmla="*/ 260 w 428"/>
                <a:gd name="T7" fmla="*/ 453 h 425"/>
                <a:gd name="T8" fmla="*/ 37 w 428"/>
                <a:gd name="T9" fmla="*/ 64 h 425"/>
                <a:gd name="T10" fmla="*/ 35 w 428"/>
                <a:gd name="T11" fmla="*/ 66 h 425"/>
                <a:gd name="T12" fmla="*/ 34 w 428"/>
                <a:gd name="T13" fmla="*/ 70 h 425"/>
                <a:gd name="T14" fmla="*/ 35 w 428"/>
                <a:gd name="T15" fmla="*/ 70 h 425"/>
                <a:gd name="T16" fmla="*/ 41 w 428"/>
                <a:gd name="T17" fmla="*/ 66 h 425"/>
                <a:gd name="T18" fmla="*/ 41 w 428"/>
                <a:gd name="T19" fmla="*/ 74 h 425"/>
                <a:gd name="T20" fmla="*/ 35 w 428"/>
                <a:gd name="T21" fmla="*/ 63 h 4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8"/>
                <a:gd name="T34" fmla="*/ 0 h 425"/>
                <a:gd name="T35" fmla="*/ 428 w 428"/>
                <a:gd name="T36" fmla="*/ 425 h 4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8" h="425">
                  <a:moveTo>
                    <a:pt x="29" y="52"/>
                  </a:moveTo>
                  <a:cubicBezTo>
                    <a:pt x="93" y="79"/>
                    <a:pt x="313" y="144"/>
                    <a:pt x="371" y="194"/>
                  </a:cubicBezTo>
                  <a:cubicBezTo>
                    <a:pt x="428" y="243"/>
                    <a:pt x="403" y="322"/>
                    <a:pt x="376" y="352"/>
                  </a:cubicBezTo>
                  <a:cubicBezTo>
                    <a:pt x="350" y="382"/>
                    <a:pt x="271" y="425"/>
                    <a:pt x="214" y="375"/>
                  </a:cubicBezTo>
                  <a:cubicBezTo>
                    <a:pt x="157" y="325"/>
                    <a:pt x="62" y="106"/>
                    <a:pt x="31" y="53"/>
                  </a:cubicBezTo>
                  <a:cubicBezTo>
                    <a:pt x="0" y="0"/>
                    <a:pt x="29" y="54"/>
                    <a:pt x="29" y="55"/>
                  </a:cubicBezTo>
                  <a:cubicBezTo>
                    <a:pt x="29" y="56"/>
                    <a:pt x="28" y="58"/>
                    <a:pt x="28" y="58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30" y="58"/>
                    <a:pt x="33" y="55"/>
                    <a:pt x="34" y="55"/>
                  </a:cubicBezTo>
                  <a:cubicBezTo>
                    <a:pt x="35" y="55"/>
                    <a:pt x="33" y="61"/>
                    <a:pt x="34" y="61"/>
                  </a:cubicBezTo>
                  <a:cubicBezTo>
                    <a:pt x="35" y="61"/>
                    <a:pt x="30" y="54"/>
                    <a:pt x="29" y="5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>
                    <a:alpha val="48000"/>
                  </a:srgbClr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Freeform 121"/>
            <p:cNvSpPr>
              <a:spLocks/>
            </p:cNvSpPr>
            <p:nvPr/>
          </p:nvSpPr>
          <p:spPr bwMode="auto">
            <a:xfrm rot="10755308">
              <a:off x="4380" y="719"/>
              <a:ext cx="568" cy="264"/>
            </a:xfrm>
            <a:custGeom>
              <a:avLst/>
              <a:gdLst>
                <a:gd name="T0" fmla="*/ 556 w 516"/>
                <a:gd name="T1" fmla="*/ 142 h 240"/>
                <a:gd name="T2" fmla="*/ 131 w 516"/>
                <a:gd name="T3" fmla="*/ 0 h 240"/>
                <a:gd name="T4" fmla="*/ 0 w 516"/>
                <a:gd name="T5" fmla="*/ 141 h 240"/>
                <a:gd name="T6" fmla="*/ 131 w 516"/>
                <a:gd name="T7" fmla="*/ 290 h 240"/>
                <a:gd name="T8" fmla="*/ 555 w 516"/>
                <a:gd name="T9" fmla="*/ 143 h 240"/>
                <a:gd name="T10" fmla="*/ 554 w 516"/>
                <a:gd name="T11" fmla="*/ 144 h 240"/>
                <a:gd name="T12" fmla="*/ 555 w 516"/>
                <a:gd name="T13" fmla="*/ 140 h 240"/>
                <a:gd name="T14" fmla="*/ 556 w 516"/>
                <a:gd name="T15" fmla="*/ 142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6"/>
                <a:gd name="T25" fmla="*/ 0 h 240"/>
                <a:gd name="T26" fmla="*/ 516 w 516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6" h="240">
                  <a:moveTo>
                    <a:pt x="459" y="117"/>
                  </a:moveTo>
                  <a:cubicBezTo>
                    <a:pt x="393" y="95"/>
                    <a:pt x="184" y="0"/>
                    <a:pt x="108" y="0"/>
                  </a:cubicBezTo>
                  <a:cubicBezTo>
                    <a:pt x="32" y="0"/>
                    <a:pt x="0" y="76"/>
                    <a:pt x="0" y="116"/>
                  </a:cubicBezTo>
                  <a:cubicBezTo>
                    <a:pt x="0" y="156"/>
                    <a:pt x="32" y="240"/>
                    <a:pt x="108" y="240"/>
                  </a:cubicBezTo>
                  <a:cubicBezTo>
                    <a:pt x="184" y="240"/>
                    <a:pt x="400" y="138"/>
                    <a:pt x="458" y="118"/>
                  </a:cubicBezTo>
                  <a:cubicBezTo>
                    <a:pt x="516" y="98"/>
                    <a:pt x="457" y="119"/>
                    <a:pt x="457" y="119"/>
                  </a:cubicBezTo>
                  <a:cubicBezTo>
                    <a:pt x="457" y="119"/>
                    <a:pt x="458" y="115"/>
                    <a:pt x="458" y="115"/>
                  </a:cubicBezTo>
                  <a:cubicBezTo>
                    <a:pt x="458" y="115"/>
                    <a:pt x="459" y="117"/>
                    <a:pt x="459" y="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>
                    <a:alpha val="48000"/>
                  </a:srgbClr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Freeform 122"/>
            <p:cNvSpPr>
              <a:spLocks/>
            </p:cNvSpPr>
            <p:nvPr/>
          </p:nvSpPr>
          <p:spPr bwMode="auto">
            <a:xfrm rot="-9217682">
              <a:off x="4110" y="690"/>
              <a:ext cx="306" cy="558"/>
            </a:xfrm>
            <a:custGeom>
              <a:avLst/>
              <a:gdLst>
                <a:gd name="T0" fmla="*/ 25 w 278"/>
                <a:gd name="T1" fmla="*/ 538 h 507"/>
                <a:gd name="T2" fmla="*/ 305 w 278"/>
                <a:gd name="T3" fmla="*/ 188 h 507"/>
                <a:gd name="T4" fmla="*/ 218 w 278"/>
                <a:gd name="T5" fmla="*/ 17 h 507"/>
                <a:gd name="T6" fmla="*/ 32 w 278"/>
                <a:gd name="T7" fmla="*/ 87 h 507"/>
                <a:gd name="T8" fmla="*/ 28 w 278"/>
                <a:gd name="T9" fmla="*/ 539 h 507"/>
                <a:gd name="T10" fmla="*/ 26 w 278"/>
                <a:gd name="T11" fmla="*/ 539 h 507"/>
                <a:gd name="T12" fmla="*/ 24 w 278"/>
                <a:gd name="T13" fmla="*/ 537 h 507"/>
                <a:gd name="T14" fmla="*/ 26 w 278"/>
                <a:gd name="T15" fmla="*/ 529 h 507"/>
                <a:gd name="T16" fmla="*/ 25 w 278"/>
                <a:gd name="T17" fmla="*/ 538 h 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507"/>
                <a:gd name="T29" fmla="*/ 278 w 278"/>
                <a:gd name="T30" fmla="*/ 507 h 5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507">
                  <a:moveTo>
                    <a:pt x="21" y="444"/>
                  </a:moveTo>
                  <a:cubicBezTo>
                    <a:pt x="64" y="390"/>
                    <a:pt x="225" y="226"/>
                    <a:pt x="252" y="155"/>
                  </a:cubicBezTo>
                  <a:cubicBezTo>
                    <a:pt x="278" y="83"/>
                    <a:pt x="217" y="27"/>
                    <a:pt x="180" y="14"/>
                  </a:cubicBezTo>
                  <a:cubicBezTo>
                    <a:pt x="142" y="0"/>
                    <a:pt x="52" y="0"/>
                    <a:pt x="26" y="72"/>
                  </a:cubicBezTo>
                  <a:cubicBezTo>
                    <a:pt x="0" y="144"/>
                    <a:pt x="24" y="383"/>
                    <a:pt x="23" y="445"/>
                  </a:cubicBezTo>
                  <a:cubicBezTo>
                    <a:pt x="22" y="507"/>
                    <a:pt x="22" y="445"/>
                    <a:pt x="22" y="445"/>
                  </a:cubicBezTo>
                  <a:cubicBezTo>
                    <a:pt x="22" y="445"/>
                    <a:pt x="20" y="444"/>
                    <a:pt x="20" y="443"/>
                  </a:cubicBezTo>
                  <a:cubicBezTo>
                    <a:pt x="20" y="442"/>
                    <a:pt x="22" y="437"/>
                    <a:pt x="22" y="437"/>
                  </a:cubicBezTo>
                  <a:cubicBezTo>
                    <a:pt x="22" y="437"/>
                    <a:pt x="21" y="443"/>
                    <a:pt x="21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93366">
                    <a:alpha val="48000"/>
                  </a:srgbClr>
                </a:gs>
                <a:gs pos="100000">
                  <a:srgbClr val="47182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9" name="Oval 123"/>
            <p:cNvSpPr>
              <a:spLocks noChangeArrowheads="1"/>
            </p:cNvSpPr>
            <p:nvPr/>
          </p:nvSpPr>
          <p:spPr bwMode="auto">
            <a:xfrm>
              <a:off x="3888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50000">
                  <a:srgbClr val="EAEAEA">
                    <a:alpha val="53999"/>
                  </a:srgbClr>
                </a:gs>
                <a:gs pos="100000">
                  <a:srgbClr val="EAEAE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H</a:t>
              </a:r>
            </a:p>
          </p:txBody>
        </p:sp>
        <p:sp>
          <p:nvSpPr>
            <p:cNvPr id="54335" name="Text Box 124"/>
            <p:cNvSpPr txBox="1">
              <a:spLocks noChangeArrowheads="1"/>
            </p:cNvSpPr>
            <p:nvPr/>
          </p:nvSpPr>
          <p:spPr bwMode="auto">
            <a:xfrm>
              <a:off x="4533" y="768"/>
              <a:ext cx="2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sp</a:t>
              </a:r>
              <a:r>
                <a:rPr lang="en-US" sz="900" baseline="30000"/>
                <a:t>2</a:t>
              </a:r>
            </a:p>
          </p:txBody>
        </p:sp>
        <p:sp>
          <p:nvSpPr>
            <p:cNvPr id="54336" name="Text Box 125"/>
            <p:cNvSpPr txBox="1">
              <a:spLocks noChangeArrowheads="1"/>
            </p:cNvSpPr>
            <p:nvPr/>
          </p:nvSpPr>
          <p:spPr bwMode="auto">
            <a:xfrm>
              <a:off x="4101" y="672"/>
              <a:ext cx="2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sp</a:t>
              </a:r>
              <a:r>
                <a:rPr lang="en-US" sz="900" baseline="30000"/>
                <a:t>2</a:t>
              </a:r>
            </a:p>
          </p:txBody>
        </p:sp>
        <p:sp>
          <p:nvSpPr>
            <p:cNvPr id="54337" name="Text Box 126"/>
            <p:cNvSpPr txBox="1">
              <a:spLocks noChangeArrowheads="1"/>
            </p:cNvSpPr>
            <p:nvPr/>
          </p:nvSpPr>
          <p:spPr bwMode="auto">
            <a:xfrm>
              <a:off x="4080" y="1008"/>
              <a:ext cx="21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sp</a:t>
              </a:r>
              <a:r>
                <a:rPr lang="en-US" sz="900" baseline="30000"/>
                <a:t>2</a:t>
              </a:r>
            </a:p>
          </p:txBody>
        </p:sp>
      </p:grpSp>
      <p:grpSp>
        <p:nvGrpSpPr>
          <p:cNvPr id="13" name="Group 127"/>
          <p:cNvGrpSpPr>
            <a:grpSpLocks/>
          </p:cNvGrpSpPr>
          <p:nvPr/>
        </p:nvGrpSpPr>
        <p:grpSpPr bwMode="auto">
          <a:xfrm>
            <a:off x="5791200" y="2770188"/>
            <a:ext cx="1600200" cy="1497012"/>
            <a:chOff x="4320" y="384"/>
            <a:chExt cx="1008" cy="943"/>
          </a:xfrm>
        </p:grpSpPr>
        <p:sp>
          <p:nvSpPr>
            <p:cNvPr id="54308" name="Freeform 128"/>
            <p:cNvSpPr>
              <a:spLocks/>
            </p:cNvSpPr>
            <p:nvPr/>
          </p:nvSpPr>
          <p:spPr bwMode="auto">
            <a:xfrm rot="-5400000">
              <a:off x="3998" y="706"/>
              <a:ext cx="943" cy="300"/>
            </a:xfrm>
            <a:custGeom>
              <a:avLst/>
              <a:gdLst>
                <a:gd name="T0" fmla="*/ 617 w 729"/>
                <a:gd name="T1" fmla="*/ 198 h 218"/>
                <a:gd name="T2" fmla="*/ 1059 w 729"/>
                <a:gd name="T3" fmla="*/ 384 h 218"/>
                <a:gd name="T4" fmla="*/ 1195 w 729"/>
                <a:gd name="T5" fmla="*/ 162 h 218"/>
                <a:gd name="T6" fmla="*/ 911 w 729"/>
                <a:gd name="T7" fmla="*/ 39 h 218"/>
                <a:gd name="T8" fmla="*/ 207 w 729"/>
                <a:gd name="T9" fmla="*/ 389 h 218"/>
                <a:gd name="T10" fmla="*/ 0 w 729"/>
                <a:gd name="T11" fmla="*/ 180 h 218"/>
                <a:gd name="T12" fmla="*/ 212 w 729"/>
                <a:gd name="T13" fmla="*/ 21 h 218"/>
                <a:gd name="T14" fmla="*/ 617 w 729"/>
                <a:gd name="T15" fmla="*/ 198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218"/>
                <a:gd name="T26" fmla="*/ 729 w 72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218">
                  <a:moveTo>
                    <a:pt x="369" y="105"/>
                  </a:moveTo>
                  <a:cubicBezTo>
                    <a:pt x="453" y="137"/>
                    <a:pt x="576" y="206"/>
                    <a:pt x="633" y="203"/>
                  </a:cubicBezTo>
                  <a:cubicBezTo>
                    <a:pt x="690" y="200"/>
                    <a:pt x="729" y="116"/>
                    <a:pt x="714" y="86"/>
                  </a:cubicBezTo>
                  <a:cubicBezTo>
                    <a:pt x="699" y="56"/>
                    <a:pt x="642" y="0"/>
                    <a:pt x="544" y="20"/>
                  </a:cubicBezTo>
                  <a:cubicBezTo>
                    <a:pt x="446" y="40"/>
                    <a:pt x="215" y="194"/>
                    <a:pt x="124" y="206"/>
                  </a:cubicBezTo>
                  <a:cubicBezTo>
                    <a:pt x="33" y="218"/>
                    <a:pt x="0" y="127"/>
                    <a:pt x="0" y="95"/>
                  </a:cubicBezTo>
                  <a:cubicBezTo>
                    <a:pt x="0" y="63"/>
                    <a:pt x="66" y="9"/>
                    <a:pt x="127" y="11"/>
                  </a:cubicBezTo>
                  <a:cubicBezTo>
                    <a:pt x="188" y="13"/>
                    <a:pt x="285" y="73"/>
                    <a:pt x="369" y="10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51999"/>
                  </a:srgbClr>
                </a:gs>
                <a:gs pos="100000">
                  <a:srgbClr val="FF6D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Freeform 129"/>
            <p:cNvSpPr>
              <a:spLocks/>
            </p:cNvSpPr>
            <p:nvPr/>
          </p:nvSpPr>
          <p:spPr bwMode="auto">
            <a:xfrm rot="-5400000">
              <a:off x="4706" y="706"/>
              <a:ext cx="943" cy="300"/>
            </a:xfrm>
            <a:custGeom>
              <a:avLst/>
              <a:gdLst>
                <a:gd name="T0" fmla="*/ 617 w 729"/>
                <a:gd name="T1" fmla="*/ 198 h 218"/>
                <a:gd name="T2" fmla="*/ 1059 w 729"/>
                <a:gd name="T3" fmla="*/ 384 h 218"/>
                <a:gd name="T4" fmla="*/ 1195 w 729"/>
                <a:gd name="T5" fmla="*/ 162 h 218"/>
                <a:gd name="T6" fmla="*/ 911 w 729"/>
                <a:gd name="T7" fmla="*/ 39 h 218"/>
                <a:gd name="T8" fmla="*/ 207 w 729"/>
                <a:gd name="T9" fmla="*/ 389 h 218"/>
                <a:gd name="T10" fmla="*/ 0 w 729"/>
                <a:gd name="T11" fmla="*/ 180 h 218"/>
                <a:gd name="T12" fmla="*/ 212 w 729"/>
                <a:gd name="T13" fmla="*/ 21 h 218"/>
                <a:gd name="T14" fmla="*/ 617 w 729"/>
                <a:gd name="T15" fmla="*/ 198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218"/>
                <a:gd name="T26" fmla="*/ 729 w 729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218">
                  <a:moveTo>
                    <a:pt x="369" y="105"/>
                  </a:moveTo>
                  <a:cubicBezTo>
                    <a:pt x="453" y="137"/>
                    <a:pt x="576" y="206"/>
                    <a:pt x="633" y="203"/>
                  </a:cubicBezTo>
                  <a:cubicBezTo>
                    <a:pt x="690" y="200"/>
                    <a:pt x="729" y="116"/>
                    <a:pt x="714" y="86"/>
                  </a:cubicBezTo>
                  <a:cubicBezTo>
                    <a:pt x="699" y="56"/>
                    <a:pt x="642" y="0"/>
                    <a:pt x="544" y="20"/>
                  </a:cubicBezTo>
                  <a:cubicBezTo>
                    <a:pt x="446" y="40"/>
                    <a:pt x="215" y="194"/>
                    <a:pt x="124" y="206"/>
                  </a:cubicBezTo>
                  <a:cubicBezTo>
                    <a:pt x="33" y="218"/>
                    <a:pt x="0" y="127"/>
                    <a:pt x="0" y="95"/>
                  </a:cubicBezTo>
                  <a:cubicBezTo>
                    <a:pt x="0" y="63"/>
                    <a:pt x="66" y="9"/>
                    <a:pt x="127" y="11"/>
                  </a:cubicBezTo>
                  <a:cubicBezTo>
                    <a:pt x="188" y="13"/>
                    <a:pt x="285" y="73"/>
                    <a:pt x="369" y="10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51999"/>
                  </a:srgbClr>
                </a:gs>
                <a:gs pos="100000">
                  <a:srgbClr val="FF6D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Text Box 130"/>
            <p:cNvSpPr txBox="1">
              <a:spLocks noChangeArrowheads="1"/>
            </p:cNvSpPr>
            <p:nvPr/>
          </p:nvSpPr>
          <p:spPr bwMode="auto">
            <a:xfrm>
              <a:off x="4391" y="480"/>
              <a:ext cx="1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p</a:t>
              </a:r>
              <a:r>
                <a:rPr lang="en-US" sz="900" baseline="30000"/>
                <a:t> </a:t>
              </a:r>
            </a:p>
          </p:txBody>
        </p:sp>
        <p:sp>
          <p:nvSpPr>
            <p:cNvPr id="54311" name="Text Box 131"/>
            <p:cNvSpPr txBox="1">
              <a:spLocks noChangeArrowheads="1"/>
            </p:cNvSpPr>
            <p:nvPr/>
          </p:nvSpPr>
          <p:spPr bwMode="auto">
            <a:xfrm>
              <a:off x="5088" y="480"/>
              <a:ext cx="1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p</a:t>
              </a:r>
              <a:r>
                <a:rPr lang="en-US" sz="900" baseline="30000"/>
                <a:t> </a:t>
              </a:r>
            </a:p>
          </p:txBody>
        </p:sp>
        <p:sp>
          <p:nvSpPr>
            <p:cNvPr id="54312" name="Text Box 132"/>
            <p:cNvSpPr txBox="1">
              <a:spLocks noChangeArrowheads="1"/>
            </p:cNvSpPr>
            <p:nvPr/>
          </p:nvSpPr>
          <p:spPr bwMode="auto">
            <a:xfrm>
              <a:off x="4391" y="1104"/>
              <a:ext cx="1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p</a:t>
              </a:r>
              <a:r>
                <a:rPr lang="en-US" sz="900" baseline="30000"/>
                <a:t> </a:t>
              </a:r>
            </a:p>
          </p:txBody>
        </p:sp>
        <p:sp>
          <p:nvSpPr>
            <p:cNvPr id="54313" name="Text Box 133"/>
            <p:cNvSpPr txBox="1">
              <a:spLocks noChangeArrowheads="1"/>
            </p:cNvSpPr>
            <p:nvPr/>
          </p:nvSpPr>
          <p:spPr bwMode="auto">
            <a:xfrm>
              <a:off x="5088" y="1104"/>
              <a:ext cx="16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p</a:t>
              </a:r>
              <a:r>
                <a:rPr lang="en-US" sz="900" baseline="30000"/>
                <a:t> 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0.15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375 4.44444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animBg="1"/>
      <p:bldP spid="91152" grpId="1" animBg="1"/>
      <p:bldP spid="91160" grpId="0" animBg="1"/>
      <p:bldP spid="91161" grpId="0" animBg="1"/>
      <p:bldP spid="91189" grpId="0"/>
      <p:bldP spid="91190" grpId="0"/>
      <p:bldP spid="912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 bond</a:t>
            </a:r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 rot="-5400000">
            <a:off x="1780381" y="2971007"/>
            <a:ext cx="4468813" cy="1422400"/>
          </a:xfrm>
          <a:custGeom>
            <a:avLst/>
            <a:gdLst>
              <a:gd name="T0" fmla="*/ 2147483647 w 729"/>
              <a:gd name="T1" fmla="*/ 2147483647 h 218"/>
              <a:gd name="T2" fmla="*/ 2147483647 w 729"/>
              <a:gd name="T3" fmla="*/ 2147483647 h 218"/>
              <a:gd name="T4" fmla="*/ 2147483647 w 729"/>
              <a:gd name="T5" fmla="*/ 2147483647 h 218"/>
              <a:gd name="T6" fmla="*/ 2147483647 w 729"/>
              <a:gd name="T7" fmla="*/ 851449910 h 218"/>
              <a:gd name="T8" fmla="*/ 2147483647 w 729"/>
              <a:gd name="T9" fmla="*/ 2147483647 h 218"/>
              <a:gd name="T10" fmla="*/ 0 w 729"/>
              <a:gd name="T11" fmla="*/ 2147483647 h 218"/>
              <a:gd name="T12" fmla="*/ 2147483647 w 729"/>
              <a:gd name="T13" fmla="*/ 468295911 h 218"/>
              <a:gd name="T14" fmla="*/ 2147483647 w 729"/>
              <a:gd name="T15" fmla="*/ 214748364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Oval 4"/>
          <p:cNvSpPr>
            <a:spLocks noChangeAspect="1" noChangeArrowheads="1"/>
          </p:cNvSpPr>
          <p:nvPr/>
        </p:nvSpPr>
        <p:spPr bwMode="auto">
          <a:xfrm>
            <a:off x="3956050" y="3657600"/>
            <a:ext cx="82550" cy="87313"/>
          </a:xfrm>
          <a:prstGeom prst="ellipse">
            <a:avLst/>
          </a:prstGeom>
          <a:solidFill>
            <a:srgbClr val="1C1C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 rot="-5400000">
            <a:off x="2693193" y="2971007"/>
            <a:ext cx="4468813" cy="1422400"/>
          </a:xfrm>
          <a:custGeom>
            <a:avLst/>
            <a:gdLst>
              <a:gd name="T0" fmla="*/ 2147483647 w 729"/>
              <a:gd name="T1" fmla="*/ 2147483647 h 218"/>
              <a:gd name="T2" fmla="*/ 2147483647 w 729"/>
              <a:gd name="T3" fmla="*/ 2147483647 h 218"/>
              <a:gd name="T4" fmla="*/ 2147483647 w 729"/>
              <a:gd name="T5" fmla="*/ 2147483647 h 218"/>
              <a:gd name="T6" fmla="*/ 2147483647 w 729"/>
              <a:gd name="T7" fmla="*/ 851449910 h 218"/>
              <a:gd name="T8" fmla="*/ 2147483647 w 729"/>
              <a:gd name="T9" fmla="*/ 2147483647 h 218"/>
              <a:gd name="T10" fmla="*/ 0 w 729"/>
              <a:gd name="T11" fmla="*/ 2147483647 h 218"/>
              <a:gd name="T12" fmla="*/ 2147483647 w 729"/>
              <a:gd name="T13" fmla="*/ 468295911 h 218"/>
              <a:gd name="T14" fmla="*/ 2147483647 w 729"/>
              <a:gd name="T15" fmla="*/ 214748364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4384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Oval 7"/>
          <p:cNvSpPr>
            <a:spLocks noChangeAspect="1" noChangeArrowheads="1"/>
          </p:cNvSpPr>
          <p:nvPr/>
        </p:nvSpPr>
        <p:spPr bwMode="auto">
          <a:xfrm>
            <a:off x="4870450" y="3657600"/>
            <a:ext cx="82550" cy="87313"/>
          </a:xfrm>
          <a:prstGeom prst="ellipse">
            <a:avLst/>
          </a:prstGeom>
          <a:solidFill>
            <a:srgbClr val="1C1C1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384925" y="351948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Internuclear axis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733800" y="6019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794250" y="6019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g9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792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326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bonds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661510">
            <a:off x="4289425" y="1903413"/>
            <a:ext cx="1346200" cy="1449387"/>
            <a:chOff x="2827" y="615"/>
            <a:chExt cx="848" cy="913"/>
          </a:xfrm>
        </p:grpSpPr>
        <p:sp>
          <p:nvSpPr>
            <p:cNvPr id="57398" name="Oval 4"/>
            <p:cNvSpPr>
              <a:spLocks noChangeAspect="1" noChangeArrowheads="1"/>
            </p:cNvSpPr>
            <p:nvPr/>
          </p:nvSpPr>
          <p:spPr bwMode="auto">
            <a:xfrm rot="1018676">
              <a:off x="3309" y="104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99" name="Group 5"/>
            <p:cNvGrpSpPr>
              <a:grpSpLocks/>
            </p:cNvGrpSpPr>
            <p:nvPr/>
          </p:nvGrpSpPr>
          <p:grpSpPr bwMode="auto">
            <a:xfrm rot="-44692">
              <a:off x="2827" y="728"/>
              <a:ext cx="848" cy="800"/>
              <a:chOff x="3169" y="3271"/>
              <a:chExt cx="848" cy="800"/>
            </a:xfrm>
          </p:grpSpPr>
          <p:sp>
            <p:nvSpPr>
              <p:cNvPr id="57402" name="Freeform 6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3" name="Freeform 7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4" name="Freeform 8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5" name="Oval 9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400" name="Oval 10"/>
            <p:cNvSpPr>
              <a:spLocks noChangeArrowheads="1"/>
            </p:cNvSpPr>
            <p:nvPr/>
          </p:nvSpPr>
          <p:spPr bwMode="auto">
            <a:xfrm rot="1018676">
              <a:off x="3324" y="61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7401" name="Oval 11"/>
            <p:cNvSpPr>
              <a:spLocks noChangeArrowheads="1"/>
            </p:cNvSpPr>
            <p:nvPr/>
          </p:nvSpPr>
          <p:spPr bwMode="auto">
            <a:xfrm rot="1018676">
              <a:off x="3144" y="102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1489868">
            <a:off x="5026025" y="3149600"/>
            <a:ext cx="1450975" cy="1346200"/>
            <a:chOff x="3568" y="1426"/>
            <a:chExt cx="914" cy="848"/>
          </a:xfrm>
        </p:grpSpPr>
        <p:sp>
          <p:nvSpPr>
            <p:cNvPr id="57390" name="Oval 13"/>
            <p:cNvSpPr>
              <a:spLocks noChangeAspect="1" noChangeArrowheads="1"/>
            </p:cNvSpPr>
            <p:nvPr/>
          </p:nvSpPr>
          <p:spPr bwMode="auto">
            <a:xfrm rot="3791606">
              <a:off x="4050" y="1840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91" name="Group 14"/>
            <p:cNvGrpSpPr>
              <a:grpSpLocks/>
            </p:cNvGrpSpPr>
            <p:nvPr/>
          </p:nvGrpSpPr>
          <p:grpSpPr bwMode="auto">
            <a:xfrm rot="2728238">
              <a:off x="3544" y="1450"/>
              <a:ext cx="848" cy="800"/>
              <a:chOff x="3169" y="3271"/>
              <a:chExt cx="848" cy="800"/>
            </a:xfrm>
          </p:grpSpPr>
          <p:sp>
            <p:nvSpPr>
              <p:cNvPr id="57394" name="Freeform 15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Freeform 16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Freeform 17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Oval 18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92" name="Oval 19"/>
            <p:cNvSpPr>
              <a:spLocks noChangeArrowheads="1"/>
            </p:cNvSpPr>
            <p:nvPr/>
          </p:nvSpPr>
          <p:spPr bwMode="auto">
            <a:xfrm rot="3791606">
              <a:off x="4290" y="158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7393" name="Oval 20"/>
            <p:cNvSpPr>
              <a:spLocks noChangeArrowheads="1"/>
            </p:cNvSpPr>
            <p:nvPr/>
          </p:nvSpPr>
          <p:spPr bwMode="auto">
            <a:xfrm rot="3791606">
              <a:off x="3848" y="174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 rot="2107338">
            <a:off x="4306888" y="4368800"/>
            <a:ext cx="1633537" cy="1270000"/>
            <a:chOff x="3535" y="2433"/>
            <a:chExt cx="1029" cy="800"/>
          </a:xfrm>
        </p:grpSpPr>
        <p:sp>
          <p:nvSpPr>
            <p:cNvPr id="57382" name="Oval 22"/>
            <p:cNvSpPr>
              <a:spLocks noChangeAspect="1" noChangeArrowheads="1"/>
            </p:cNvSpPr>
            <p:nvPr/>
          </p:nvSpPr>
          <p:spPr bwMode="auto">
            <a:xfrm rot="-732796">
              <a:off x="3974" y="2717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83" name="Group 23"/>
            <p:cNvGrpSpPr>
              <a:grpSpLocks/>
            </p:cNvGrpSpPr>
            <p:nvPr/>
          </p:nvGrpSpPr>
          <p:grpSpPr bwMode="auto">
            <a:xfrm rot="-1796165">
              <a:off x="3535" y="2433"/>
              <a:ext cx="848" cy="800"/>
              <a:chOff x="3169" y="3271"/>
              <a:chExt cx="848" cy="800"/>
            </a:xfrm>
          </p:grpSpPr>
          <p:sp>
            <p:nvSpPr>
              <p:cNvPr id="57386" name="Freeform 24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25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8" name="Freeform 26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Oval 27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84" name="Oval 28"/>
            <p:cNvSpPr>
              <a:spLocks noChangeArrowheads="1"/>
            </p:cNvSpPr>
            <p:nvPr/>
          </p:nvSpPr>
          <p:spPr bwMode="auto">
            <a:xfrm rot="-732796">
              <a:off x="4372" y="28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7385" name="Oval 29"/>
            <p:cNvSpPr>
              <a:spLocks noChangeArrowheads="1"/>
            </p:cNvSpPr>
            <p:nvPr/>
          </p:nvSpPr>
          <p:spPr bwMode="auto">
            <a:xfrm rot="-732796">
              <a:off x="3856" y="271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 rot="-485692">
            <a:off x="2968625" y="1968500"/>
            <a:ext cx="1346200" cy="1460500"/>
            <a:chOff x="1871" y="664"/>
            <a:chExt cx="848" cy="920"/>
          </a:xfrm>
        </p:grpSpPr>
        <p:sp>
          <p:nvSpPr>
            <p:cNvPr id="57374" name="Oval 31"/>
            <p:cNvSpPr>
              <a:spLocks noChangeAspect="1" noChangeArrowheads="1"/>
            </p:cNvSpPr>
            <p:nvPr/>
          </p:nvSpPr>
          <p:spPr bwMode="auto">
            <a:xfrm rot="-1493109">
              <a:off x="2289" y="106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75" name="Group 32"/>
            <p:cNvGrpSpPr>
              <a:grpSpLocks/>
            </p:cNvGrpSpPr>
            <p:nvPr/>
          </p:nvGrpSpPr>
          <p:grpSpPr bwMode="auto">
            <a:xfrm rot="-2556477">
              <a:off x="1871" y="784"/>
              <a:ext cx="848" cy="800"/>
              <a:chOff x="3169" y="3271"/>
              <a:chExt cx="848" cy="800"/>
            </a:xfrm>
          </p:grpSpPr>
          <p:sp>
            <p:nvSpPr>
              <p:cNvPr id="57378" name="Freeform 33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9" name="Freeform 34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0" name="Freeform 35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1" name="Oval 36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76" name="Oval 37"/>
            <p:cNvSpPr>
              <a:spLocks noChangeArrowheads="1"/>
            </p:cNvSpPr>
            <p:nvPr/>
          </p:nvSpPr>
          <p:spPr bwMode="auto">
            <a:xfrm rot="-1493109">
              <a:off x="2047" y="6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7377" name="Oval 38"/>
            <p:cNvSpPr>
              <a:spLocks noChangeArrowheads="1"/>
            </p:cNvSpPr>
            <p:nvPr/>
          </p:nvSpPr>
          <p:spPr bwMode="auto">
            <a:xfrm rot="-1493109">
              <a:off x="2193" y="1064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 rot="1090271">
            <a:off x="2130425" y="3200400"/>
            <a:ext cx="1560513" cy="1270000"/>
            <a:chOff x="973" y="2460"/>
            <a:chExt cx="983" cy="800"/>
          </a:xfrm>
        </p:grpSpPr>
        <p:sp>
          <p:nvSpPr>
            <p:cNvPr id="57366" name="Oval 40"/>
            <p:cNvSpPr>
              <a:spLocks noChangeAspect="1" noChangeArrowheads="1"/>
            </p:cNvSpPr>
            <p:nvPr/>
          </p:nvSpPr>
          <p:spPr bwMode="auto">
            <a:xfrm rot="562953">
              <a:off x="1580" y="2763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7" name="Group 41"/>
            <p:cNvGrpSpPr>
              <a:grpSpLocks/>
            </p:cNvGrpSpPr>
            <p:nvPr/>
          </p:nvGrpSpPr>
          <p:grpSpPr bwMode="auto">
            <a:xfrm rot="-500415">
              <a:off x="1108" y="2460"/>
              <a:ext cx="848" cy="800"/>
              <a:chOff x="3169" y="3271"/>
              <a:chExt cx="848" cy="800"/>
            </a:xfrm>
          </p:grpSpPr>
          <p:sp>
            <p:nvSpPr>
              <p:cNvPr id="57370" name="Freeform 42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1" name="Freeform 43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2" name="Freeform 44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3" name="Oval 45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68" name="Oval 46"/>
            <p:cNvSpPr>
              <a:spLocks noChangeArrowheads="1"/>
            </p:cNvSpPr>
            <p:nvPr/>
          </p:nvSpPr>
          <p:spPr bwMode="auto">
            <a:xfrm rot="562953">
              <a:off x="973" y="286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7369" name="Oval 47"/>
            <p:cNvSpPr>
              <a:spLocks noChangeArrowheads="1"/>
            </p:cNvSpPr>
            <p:nvPr/>
          </p:nvSpPr>
          <p:spPr bwMode="auto">
            <a:xfrm rot="562953">
              <a:off x="1426" y="275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 rot="197529">
            <a:off x="2994025" y="4281488"/>
            <a:ext cx="1270000" cy="1433512"/>
            <a:chOff x="1760" y="3141"/>
            <a:chExt cx="800" cy="903"/>
          </a:xfrm>
        </p:grpSpPr>
        <p:sp>
          <p:nvSpPr>
            <p:cNvPr id="57358" name="Oval 49"/>
            <p:cNvSpPr>
              <a:spLocks noChangeAspect="1" noChangeArrowheads="1"/>
            </p:cNvSpPr>
            <p:nvPr/>
          </p:nvSpPr>
          <p:spPr bwMode="auto">
            <a:xfrm rot="-1932655">
              <a:off x="2141" y="3442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59" name="Group 50"/>
            <p:cNvGrpSpPr>
              <a:grpSpLocks/>
            </p:cNvGrpSpPr>
            <p:nvPr/>
          </p:nvGrpSpPr>
          <p:grpSpPr bwMode="auto">
            <a:xfrm rot="-2996024">
              <a:off x="1736" y="3165"/>
              <a:ext cx="848" cy="800"/>
              <a:chOff x="3169" y="3271"/>
              <a:chExt cx="848" cy="800"/>
            </a:xfrm>
          </p:grpSpPr>
          <p:sp>
            <p:nvSpPr>
              <p:cNvPr id="57362" name="Freeform 51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3" name="Freeform 52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4" name="Freeform 53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5" name="Oval 54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60" name="Oval 55"/>
            <p:cNvSpPr>
              <a:spLocks noChangeArrowheads="1"/>
            </p:cNvSpPr>
            <p:nvPr/>
          </p:nvSpPr>
          <p:spPr bwMode="auto">
            <a:xfrm rot="-1932655">
              <a:off x="1786" y="38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7361" name="Oval 56"/>
            <p:cNvSpPr>
              <a:spLocks noChangeArrowheads="1"/>
            </p:cNvSpPr>
            <p:nvPr/>
          </p:nvSpPr>
          <p:spPr bwMode="auto">
            <a:xfrm rot="-1932655">
              <a:off x="2058" y="3443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sp>
        <p:nvSpPr>
          <p:cNvPr id="57353" name="Rectangle 57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329</a:t>
            </a:r>
          </a:p>
        </p:txBody>
      </p:sp>
      <p:sp>
        <p:nvSpPr>
          <p:cNvPr id="94266" name="AutoShape 58"/>
          <p:cNvSpPr>
            <a:spLocks noChangeArrowheads="1"/>
          </p:cNvSpPr>
          <p:nvPr/>
        </p:nvSpPr>
        <p:spPr bwMode="auto">
          <a:xfrm>
            <a:off x="3044825" y="2743200"/>
            <a:ext cx="2590800" cy="2239963"/>
          </a:xfrm>
          <a:prstGeom prst="hexagon">
            <a:avLst>
              <a:gd name="adj" fmla="val 28916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7" name="AutoShape 59"/>
          <p:cNvSpPr>
            <a:spLocks noChangeArrowheads="1"/>
          </p:cNvSpPr>
          <p:nvPr/>
        </p:nvSpPr>
        <p:spPr bwMode="auto">
          <a:xfrm>
            <a:off x="3048000" y="2743200"/>
            <a:ext cx="2590800" cy="2239963"/>
          </a:xfrm>
          <a:prstGeom prst="hexagon">
            <a:avLst>
              <a:gd name="adj" fmla="val 28916"/>
              <a:gd name="vf" fmla="val 1154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8" name="Oval 60"/>
          <p:cNvSpPr>
            <a:spLocks noChangeArrowheads="1"/>
          </p:cNvSpPr>
          <p:nvPr/>
        </p:nvSpPr>
        <p:spPr bwMode="auto">
          <a:xfrm>
            <a:off x="3657600" y="3124200"/>
            <a:ext cx="1447800" cy="14478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9" name="Text Box 61"/>
          <p:cNvSpPr txBox="1">
            <a:spLocks noChangeArrowheads="1"/>
          </p:cNvSpPr>
          <p:nvPr/>
        </p:nvSpPr>
        <p:spPr bwMode="auto">
          <a:xfrm>
            <a:off x="3413125" y="5903913"/>
            <a:ext cx="181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 = benzene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66" grpId="0" animBg="1"/>
      <p:bldP spid="94267" grpId="0" animBg="1"/>
      <p:bldP spid="94268" grpId="0" animBg="1"/>
      <p:bldP spid="942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2p atomic orbitals</a:t>
            </a:r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 rot="-5400000">
            <a:off x="5298282" y="3313906"/>
            <a:ext cx="2127250" cy="687387"/>
          </a:xfrm>
          <a:custGeom>
            <a:avLst/>
            <a:gdLst>
              <a:gd name="T0" fmla="*/ 2147483647 w 729"/>
              <a:gd name="T1" fmla="*/ 1043948613 h 218"/>
              <a:gd name="T2" fmla="*/ 2147483647 w 729"/>
              <a:gd name="T3" fmla="*/ 2018300888 h 218"/>
              <a:gd name="T4" fmla="*/ 2147483647 w 729"/>
              <a:gd name="T5" fmla="*/ 855043367 h 218"/>
              <a:gd name="T6" fmla="*/ 2147483647 w 729"/>
              <a:gd name="T7" fmla="*/ 198847179 h 218"/>
              <a:gd name="T8" fmla="*/ 1055854275 w 729"/>
              <a:gd name="T9" fmla="*/ 2048126538 h 218"/>
              <a:gd name="T10" fmla="*/ 0 w 729"/>
              <a:gd name="T11" fmla="*/ 944523471 h 218"/>
              <a:gd name="T12" fmla="*/ 1081398775 w 729"/>
              <a:gd name="T13" fmla="*/ 109367074 h 218"/>
              <a:gd name="T14" fmla="*/ 2147483647 w 729"/>
              <a:gd name="T15" fmla="*/ 1043948613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 rot="-5400000">
            <a:off x="4088607" y="2015331"/>
            <a:ext cx="2127250" cy="687387"/>
          </a:xfrm>
          <a:custGeom>
            <a:avLst/>
            <a:gdLst>
              <a:gd name="T0" fmla="*/ 2147483647 w 729"/>
              <a:gd name="T1" fmla="*/ 1043948613 h 218"/>
              <a:gd name="T2" fmla="*/ 2147483647 w 729"/>
              <a:gd name="T3" fmla="*/ 2018300888 h 218"/>
              <a:gd name="T4" fmla="*/ 2147483647 w 729"/>
              <a:gd name="T5" fmla="*/ 855043367 h 218"/>
              <a:gd name="T6" fmla="*/ 2147483647 w 729"/>
              <a:gd name="T7" fmla="*/ 198847179 h 218"/>
              <a:gd name="T8" fmla="*/ 1055854275 w 729"/>
              <a:gd name="T9" fmla="*/ 2048126538 h 218"/>
              <a:gd name="T10" fmla="*/ 0 w 729"/>
              <a:gd name="T11" fmla="*/ 944523471 h 218"/>
              <a:gd name="T12" fmla="*/ 1081398775 w 729"/>
              <a:gd name="T13" fmla="*/ 109367074 h 218"/>
              <a:gd name="T14" fmla="*/ 2147483647 w 729"/>
              <a:gd name="T15" fmla="*/ 1043948613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 rot="-5400000">
            <a:off x="2547144" y="2123281"/>
            <a:ext cx="2127250" cy="687388"/>
          </a:xfrm>
          <a:custGeom>
            <a:avLst/>
            <a:gdLst>
              <a:gd name="T0" fmla="*/ 2147483647 w 729"/>
              <a:gd name="T1" fmla="*/ 1043950131 h 218"/>
              <a:gd name="T2" fmla="*/ 2147483647 w 729"/>
              <a:gd name="T3" fmla="*/ 2018306977 h 218"/>
              <a:gd name="T4" fmla="*/ 2147483647 w 729"/>
              <a:gd name="T5" fmla="*/ 855044610 h 218"/>
              <a:gd name="T6" fmla="*/ 2147483647 w 729"/>
              <a:gd name="T7" fmla="*/ 198847468 h 218"/>
              <a:gd name="T8" fmla="*/ 1055854275 w 729"/>
              <a:gd name="T9" fmla="*/ 2048132671 h 218"/>
              <a:gd name="T10" fmla="*/ 0 w 729"/>
              <a:gd name="T11" fmla="*/ 944527999 h 218"/>
              <a:gd name="T12" fmla="*/ 1081398775 w 729"/>
              <a:gd name="T13" fmla="*/ 109367233 h 218"/>
              <a:gd name="T14" fmla="*/ 2147483647 w 729"/>
              <a:gd name="T15" fmla="*/ 1043950131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 rot="-5400000">
            <a:off x="1337469" y="3313906"/>
            <a:ext cx="2127250" cy="687388"/>
          </a:xfrm>
          <a:custGeom>
            <a:avLst/>
            <a:gdLst>
              <a:gd name="T0" fmla="*/ 2147483647 w 729"/>
              <a:gd name="T1" fmla="*/ 1043950131 h 218"/>
              <a:gd name="T2" fmla="*/ 2147483647 w 729"/>
              <a:gd name="T3" fmla="*/ 2018306977 h 218"/>
              <a:gd name="T4" fmla="*/ 2147483647 w 729"/>
              <a:gd name="T5" fmla="*/ 855044610 h 218"/>
              <a:gd name="T6" fmla="*/ 2147483647 w 729"/>
              <a:gd name="T7" fmla="*/ 198847468 h 218"/>
              <a:gd name="T8" fmla="*/ 1055854275 w 729"/>
              <a:gd name="T9" fmla="*/ 2048132671 h 218"/>
              <a:gd name="T10" fmla="*/ 0 w 729"/>
              <a:gd name="T11" fmla="*/ 944527999 h 218"/>
              <a:gd name="T12" fmla="*/ 1081398775 w 729"/>
              <a:gd name="T13" fmla="*/ 109367233 h 218"/>
              <a:gd name="T14" fmla="*/ 2147483647 w 729"/>
              <a:gd name="T15" fmla="*/ 1043950131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2384425" y="2463800"/>
            <a:ext cx="3954463" cy="2541588"/>
          </a:xfrm>
          <a:prstGeom prst="octagon">
            <a:avLst>
              <a:gd name="adj" fmla="val 48676"/>
            </a:avLst>
          </a:prstGeom>
          <a:solidFill>
            <a:srgbClr val="666699">
              <a:alpha val="45097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 rot="-5400000">
            <a:off x="2547144" y="4612481"/>
            <a:ext cx="2127250" cy="687388"/>
          </a:xfrm>
          <a:custGeom>
            <a:avLst/>
            <a:gdLst>
              <a:gd name="T0" fmla="*/ 2147483647 w 729"/>
              <a:gd name="T1" fmla="*/ 1043950131 h 218"/>
              <a:gd name="T2" fmla="*/ 2147483647 w 729"/>
              <a:gd name="T3" fmla="*/ 2018306977 h 218"/>
              <a:gd name="T4" fmla="*/ 2147483647 w 729"/>
              <a:gd name="T5" fmla="*/ 855044610 h 218"/>
              <a:gd name="T6" fmla="*/ 2147483647 w 729"/>
              <a:gd name="T7" fmla="*/ 198847468 h 218"/>
              <a:gd name="T8" fmla="*/ 1055854275 w 729"/>
              <a:gd name="T9" fmla="*/ 2048132671 h 218"/>
              <a:gd name="T10" fmla="*/ 0 w 729"/>
              <a:gd name="T11" fmla="*/ 944527999 h 218"/>
              <a:gd name="T12" fmla="*/ 1081398775 w 729"/>
              <a:gd name="T13" fmla="*/ 109367233 h 218"/>
              <a:gd name="T14" fmla="*/ 2147483647 w 729"/>
              <a:gd name="T15" fmla="*/ 1043950131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auto">
          <a:xfrm rot="-5400000">
            <a:off x="4088607" y="4612481"/>
            <a:ext cx="2127250" cy="687387"/>
          </a:xfrm>
          <a:custGeom>
            <a:avLst/>
            <a:gdLst>
              <a:gd name="T0" fmla="*/ 2147483647 w 729"/>
              <a:gd name="T1" fmla="*/ 1043948613 h 218"/>
              <a:gd name="T2" fmla="*/ 2147483647 w 729"/>
              <a:gd name="T3" fmla="*/ 2018300888 h 218"/>
              <a:gd name="T4" fmla="*/ 2147483647 w 729"/>
              <a:gd name="T5" fmla="*/ 855043367 h 218"/>
              <a:gd name="T6" fmla="*/ 2147483647 w 729"/>
              <a:gd name="T7" fmla="*/ 198847179 h 218"/>
              <a:gd name="T8" fmla="*/ 1055854275 w 729"/>
              <a:gd name="T9" fmla="*/ 2048126538 h 218"/>
              <a:gd name="T10" fmla="*/ 0 w 729"/>
              <a:gd name="T11" fmla="*/ 944523471 h 218"/>
              <a:gd name="T12" fmla="*/ 1081398775 w 729"/>
              <a:gd name="T13" fmla="*/ 109367074 h 218"/>
              <a:gd name="T14" fmla="*/ 2147483647 w 729"/>
              <a:gd name="T15" fmla="*/ 1043948613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329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5400000">
            <a:off x="5464175" y="2492375"/>
            <a:ext cx="1597025" cy="428625"/>
          </a:xfrm>
          <a:custGeom>
            <a:avLst/>
            <a:gdLst>
              <a:gd name="T0" fmla="*/ 1770903516 w 729"/>
              <a:gd name="T1" fmla="*/ 405911817 h 218"/>
              <a:gd name="T2" fmla="*/ 2147483647 w 729"/>
              <a:gd name="T3" fmla="*/ 784761281 h 218"/>
              <a:gd name="T4" fmla="*/ 2147483647 w 729"/>
              <a:gd name="T5" fmla="*/ 332461635 h 218"/>
              <a:gd name="T6" fmla="*/ 2147483647 w 729"/>
              <a:gd name="T7" fmla="*/ 77315701 h 218"/>
              <a:gd name="T8" fmla="*/ 595101100 w 729"/>
              <a:gd name="T9" fmla="*/ 796359713 h 218"/>
              <a:gd name="T10" fmla="*/ 0 w 729"/>
              <a:gd name="T11" fmla="*/ 367252998 h 218"/>
              <a:gd name="T12" fmla="*/ 609498417 w 729"/>
              <a:gd name="T13" fmla="*/ 42524322 h 218"/>
              <a:gd name="T14" fmla="*/ 1770903516 w 729"/>
              <a:gd name="T15" fmla="*/ 40591181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bonds     and      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smtClean="0"/>
              <a:t> bonds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 rot="661510">
            <a:off x="2387600" y="1903413"/>
            <a:ext cx="1346200" cy="1449387"/>
            <a:chOff x="2827" y="615"/>
            <a:chExt cx="848" cy="913"/>
          </a:xfrm>
        </p:grpSpPr>
        <p:sp>
          <p:nvSpPr>
            <p:cNvPr id="59450" name="Oval 5"/>
            <p:cNvSpPr>
              <a:spLocks noChangeAspect="1" noChangeArrowheads="1"/>
            </p:cNvSpPr>
            <p:nvPr/>
          </p:nvSpPr>
          <p:spPr bwMode="auto">
            <a:xfrm rot="1018676">
              <a:off x="3309" y="104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51" name="Group 6"/>
            <p:cNvGrpSpPr>
              <a:grpSpLocks/>
            </p:cNvGrpSpPr>
            <p:nvPr/>
          </p:nvGrpSpPr>
          <p:grpSpPr bwMode="auto">
            <a:xfrm rot="-44692">
              <a:off x="2827" y="728"/>
              <a:ext cx="848" cy="800"/>
              <a:chOff x="3169" y="3271"/>
              <a:chExt cx="848" cy="800"/>
            </a:xfrm>
          </p:grpSpPr>
          <p:sp>
            <p:nvSpPr>
              <p:cNvPr id="59454" name="Freeform 7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Freeform 8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Freeform 9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7" name="Oval 10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52" name="Oval 11"/>
            <p:cNvSpPr>
              <a:spLocks noChangeArrowheads="1"/>
            </p:cNvSpPr>
            <p:nvPr/>
          </p:nvSpPr>
          <p:spPr bwMode="auto">
            <a:xfrm rot="1018676">
              <a:off x="3324" y="61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9453" name="Oval 12"/>
            <p:cNvSpPr>
              <a:spLocks noChangeArrowheads="1"/>
            </p:cNvSpPr>
            <p:nvPr/>
          </p:nvSpPr>
          <p:spPr bwMode="auto">
            <a:xfrm rot="1018676">
              <a:off x="3144" y="102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59397" name="Group 13"/>
          <p:cNvGrpSpPr>
            <a:grpSpLocks/>
          </p:cNvGrpSpPr>
          <p:nvPr/>
        </p:nvGrpSpPr>
        <p:grpSpPr bwMode="auto">
          <a:xfrm rot="1489868">
            <a:off x="3124200" y="3149600"/>
            <a:ext cx="1450975" cy="1346200"/>
            <a:chOff x="3568" y="1426"/>
            <a:chExt cx="914" cy="848"/>
          </a:xfrm>
        </p:grpSpPr>
        <p:sp>
          <p:nvSpPr>
            <p:cNvPr id="59442" name="Oval 14"/>
            <p:cNvSpPr>
              <a:spLocks noChangeAspect="1" noChangeArrowheads="1"/>
            </p:cNvSpPr>
            <p:nvPr/>
          </p:nvSpPr>
          <p:spPr bwMode="auto">
            <a:xfrm rot="3791606">
              <a:off x="4050" y="1840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3" name="Group 15"/>
            <p:cNvGrpSpPr>
              <a:grpSpLocks/>
            </p:cNvGrpSpPr>
            <p:nvPr/>
          </p:nvGrpSpPr>
          <p:grpSpPr bwMode="auto">
            <a:xfrm rot="2728238">
              <a:off x="3544" y="1450"/>
              <a:ext cx="848" cy="800"/>
              <a:chOff x="3169" y="3271"/>
              <a:chExt cx="848" cy="800"/>
            </a:xfrm>
          </p:grpSpPr>
          <p:sp>
            <p:nvSpPr>
              <p:cNvPr id="59446" name="Freeform 16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Freeform 17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Freeform 18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Oval 19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44" name="Oval 20"/>
            <p:cNvSpPr>
              <a:spLocks noChangeArrowheads="1"/>
            </p:cNvSpPr>
            <p:nvPr/>
          </p:nvSpPr>
          <p:spPr bwMode="auto">
            <a:xfrm rot="3791606">
              <a:off x="4290" y="158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9445" name="Oval 21"/>
            <p:cNvSpPr>
              <a:spLocks noChangeArrowheads="1"/>
            </p:cNvSpPr>
            <p:nvPr/>
          </p:nvSpPr>
          <p:spPr bwMode="auto">
            <a:xfrm rot="3791606">
              <a:off x="3848" y="174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59398" name="Group 22"/>
          <p:cNvGrpSpPr>
            <a:grpSpLocks/>
          </p:cNvGrpSpPr>
          <p:nvPr/>
        </p:nvGrpSpPr>
        <p:grpSpPr bwMode="auto">
          <a:xfrm rot="2107338">
            <a:off x="2405063" y="4368800"/>
            <a:ext cx="1633537" cy="1270000"/>
            <a:chOff x="3535" y="2433"/>
            <a:chExt cx="1029" cy="800"/>
          </a:xfrm>
        </p:grpSpPr>
        <p:sp>
          <p:nvSpPr>
            <p:cNvPr id="59434" name="Oval 23"/>
            <p:cNvSpPr>
              <a:spLocks noChangeAspect="1" noChangeArrowheads="1"/>
            </p:cNvSpPr>
            <p:nvPr/>
          </p:nvSpPr>
          <p:spPr bwMode="auto">
            <a:xfrm rot="-732796">
              <a:off x="3974" y="2717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35" name="Group 24"/>
            <p:cNvGrpSpPr>
              <a:grpSpLocks/>
            </p:cNvGrpSpPr>
            <p:nvPr/>
          </p:nvGrpSpPr>
          <p:grpSpPr bwMode="auto">
            <a:xfrm rot="-1796165">
              <a:off x="3535" y="2433"/>
              <a:ext cx="848" cy="800"/>
              <a:chOff x="3169" y="3271"/>
              <a:chExt cx="848" cy="800"/>
            </a:xfrm>
          </p:grpSpPr>
          <p:sp>
            <p:nvSpPr>
              <p:cNvPr id="59438" name="Freeform 25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26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27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Oval 28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36" name="Oval 29"/>
            <p:cNvSpPr>
              <a:spLocks noChangeArrowheads="1"/>
            </p:cNvSpPr>
            <p:nvPr/>
          </p:nvSpPr>
          <p:spPr bwMode="auto">
            <a:xfrm rot="-732796">
              <a:off x="4372" y="28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9437" name="Oval 30"/>
            <p:cNvSpPr>
              <a:spLocks noChangeArrowheads="1"/>
            </p:cNvSpPr>
            <p:nvPr/>
          </p:nvSpPr>
          <p:spPr bwMode="auto">
            <a:xfrm rot="-732796">
              <a:off x="3856" y="271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59399" name="Group 31"/>
          <p:cNvGrpSpPr>
            <a:grpSpLocks/>
          </p:cNvGrpSpPr>
          <p:nvPr/>
        </p:nvGrpSpPr>
        <p:grpSpPr bwMode="auto">
          <a:xfrm rot="-485692">
            <a:off x="1066800" y="1968500"/>
            <a:ext cx="1346200" cy="1460500"/>
            <a:chOff x="1871" y="664"/>
            <a:chExt cx="848" cy="920"/>
          </a:xfrm>
        </p:grpSpPr>
        <p:sp>
          <p:nvSpPr>
            <p:cNvPr id="59426" name="Oval 32"/>
            <p:cNvSpPr>
              <a:spLocks noChangeAspect="1" noChangeArrowheads="1"/>
            </p:cNvSpPr>
            <p:nvPr/>
          </p:nvSpPr>
          <p:spPr bwMode="auto">
            <a:xfrm rot="-1493109">
              <a:off x="2289" y="106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27" name="Group 33"/>
            <p:cNvGrpSpPr>
              <a:grpSpLocks/>
            </p:cNvGrpSpPr>
            <p:nvPr/>
          </p:nvGrpSpPr>
          <p:grpSpPr bwMode="auto">
            <a:xfrm rot="-2556477">
              <a:off x="1871" y="784"/>
              <a:ext cx="848" cy="800"/>
              <a:chOff x="3169" y="3271"/>
              <a:chExt cx="848" cy="800"/>
            </a:xfrm>
          </p:grpSpPr>
          <p:sp>
            <p:nvSpPr>
              <p:cNvPr id="59430" name="Freeform 34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5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36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Oval 37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28" name="Oval 38"/>
            <p:cNvSpPr>
              <a:spLocks noChangeArrowheads="1"/>
            </p:cNvSpPr>
            <p:nvPr/>
          </p:nvSpPr>
          <p:spPr bwMode="auto">
            <a:xfrm rot="-1493109">
              <a:off x="2047" y="6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9429" name="Oval 39"/>
            <p:cNvSpPr>
              <a:spLocks noChangeArrowheads="1"/>
            </p:cNvSpPr>
            <p:nvPr/>
          </p:nvSpPr>
          <p:spPr bwMode="auto">
            <a:xfrm rot="-1493109">
              <a:off x="2193" y="1064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59400" name="Group 40"/>
          <p:cNvGrpSpPr>
            <a:grpSpLocks/>
          </p:cNvGrpSpPr>
          <p:nvPr/>
        </p:nvGrpSpPr>
        <p:grpSpPr bwMode="auto">
          <a:xfrm rot="1090271">
            <a:off x="228600" y="3200400"/>
            <a:ext cx="1560513" cy="1270000"/>
            <a:chOff x="973" y="2460"/>
            <a:chExt cx="983" cy="800"/>
          </a:xfrm>
        </p:grpSpPr>
        <p:sp>
          <p:nvSpPr>
            <p:cNvPr id="59418" name="Oval 41"/>
            <p:cNvSpPr>
              <a:spLocks noChangeAspect="1" noChangeArrowheads="1"/>
            </p:cNvSpPr>
            <p:nvPr/>
          </p:nvSpPr>
          <p:spPr bwMode="auto">
            <a:xfrm rot="562953">
              <a:off x="1580" y="2763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9" name="Group 42"/>
            <p:cNvGrpSpPr>
              <a:grpSpLocks/>
            </p:cNvGrpSpPr>
            <p:nvPr/>
          </p:nvGrpSpPr>
          <p:grpSpPr bwMode="auto">
            <a:xfrm rot="-500415">
              <a:off x="1108" y="2460"/>
              <a:ext cx="848" cy="800"/>
              <a:chOff x="3169" y="3271"/>
              <a:chExt cx="848" cy="800"/>
            </a:xfrm>
          </p:grpSpPr>
          <p:sp>
            <p:nvSpPr>
              <p:cNvPr id="59422" name="Freeform 43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44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Freeform 45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5" name="Oval 46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20" name="Oval 47"/>
            <p:cNvSpPr>
              <a:spLocks noChangeArrowheads="1"/>
            </p:cNvSpPr>
            <p:nvPr/>
          </p:nvSpPr>
          <p:spPr bwMode="auto">
            <a:xfrm rot="562953">
              <a:off x="973" y="286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9421" name="Oval 48"/>
            <p:cNvSpPr>
              <a:spLocks noChangeArrowheads="1"/>
            </p:cNvSpPr>
            <p:nvPr/>
          </p:nvSpPr>
          <p:spPr bwMode="auto">
            <a:xfrm rot="562953">
              <a:off x="1426" y="275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59401" name="Group 49"/>
          <p:cNvGrpSpPr>
            <a:grpSpLocks/>
          </p:cNvGrpSpPr>
          <p:nvPr/>
        </p:nvGrpSpPr>
        <p:grpSpPr bwMode="auto">
          <a:xfrm rot="197529">
            <a:off x="1092200" y="4281488"/>
            <a:ext cx="1270000" cy="1433512"/>
            <a:chOff x="1760" y="3141"/>
            <a:chExt cx="800" cy="903"/>
          </a:xfrm>
        </p:grpSpPr>
        <p:sp>
          <p:nvSpPr>
            <p:cNvPr id="59410" name="Oval 50"/>
            <p:cNvSpPr>
              <a:spLocks noChangeAspect="1" noChangeArrowheads="1"/>
            </p:cNvSpPr>
            <p:nvPr/>
          </p:nvSpPr>
          <p:spPr bwMode="auto">
            <a:xfrm rot="-1932655">
              <a:off x="2141" y="3442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1" name="Group 51"/>
            <p:cNvGrpSpPr>
              <a:grpSpLocks/>
            </p:cNvGrpSpPr>
            <p:nvPr/>
          </p:nvGrpSpPr>
          <p:grpSpPr bwMode="auto">
            <a:xfrm rot="-2996024">
              <a:off x="1736" y="3165"/>
              <a:ext cx="848" cy="800"/>
              <a:chOff x="3169" y="3271"/>
              <a:chExt cx="848" cy="800"/>
            </a:xfrm>
          </p:grpSpPr>
          <p:sp>
            <p:nvSpPr>
              <p:cNvPr id="59414" name="Freeform 52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Freeform 53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Freeform 54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7" name="Oval 55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2" name="Oval 56"/>
            <p:cNvSpPr>
              <a:spLocks noChangeArrowheads="1"/>
            </p:cNvSpPr>
            <p:nvPr/>
          </p:nvSpPr>
          <p:spPr bwMode="auto">
            <a:xfrm rot="-1932655">
              <a:off x="1786" y="38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9413" name="Oval 57"/>
            <p:cNvSpPr>
              <a:spLocks noChangeArrowheads="1"/>
            </p:cNvSpPr>
            <p:nvPr/>
          </p:nvSpPr>
          <p:spPr bwMode="auto">
            <a:xfrm rot="-1932655">
              <a:off x="2058" y="3443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sp>
        <p:nvSpPr>
          <p:cNvPr id="59402" name="Rectangle 58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329</a:t>
            </a:r>
          </a:p>
        </p:txBody>
      </p:sp>
      <p:sp>
        <p:nvSpPr>
          <p:cNvPr id="59403" name="AutoShape 59"/>
          <p:cNvSpPr>
            <a:spLocks noChangeArrowheads="1"/>
          </p:cNvSpPr>
          <p:nvPr/>
        </p:nvSpPr>
        <p:spPr bwMode="auto">
          <a:xfrm>
            <a:off x="1143000" y="2743200"/>
            <a:ext cx="2590800" cy="2239963"/>
          </a:xfrm>
          <a:prstGeom prst="hexagon">
            <a:avLst>
              <a:gd name="adj" fmla="val 28916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Freeform 60"/>
          <p:cNvSpPr>
            <a:spLocks/>
          </p:cNvSpPr>
          <p:nvPr/>
        </p:nvSpPr>
        <p:spPr bwMode="auto">
          <a:xfrm rot="-5400000">
            <a:off x="6731000" y="2565400"/>
            <a:ext cx="1597025" cy="428625"/>
          </a:xfrm>
          <a:custGeom>
            <a:avLst/>
            <a:gdLst>
              <a:gd name="T0" fmla="*/ 1770903516 w 729"/>
              <a:gd name="T1" fmla="*/ 405911817 h 218"/>
              <a:gd name="T2" fmla="*/ 2147483647 w 729"/>
              <a:gd name="T3" fmla="*/ 784761281 h 218"/>
              <a:gd name="T4" fmla="*/ 2147483647 w 729"/>
              <a:gd name="T5" fmla="*/ 332461635 h 218"/>
              <a:gd name="T6" fmla="*/ 2147483647 w 729"/>
              <a:gd name="T7" fmla="*/ 77315701 h 218"/>
              <a:gd name="T8" fmla="*/ 595101100 w 729"/>
              <a:gd name="T9" fmla="*/ 796359713 h 218"/>
              <a:gd name="T10" fmla="*/ 0 w 729"/>
              <a:gd name="T11" fmla="*/ 367252998 h 218"/>
              <a:gd name="T12" fmla="*/ 609498417 w 729"/>
              <a:gd name="T13" fmla="*/ 42524322 h 218"/>
              <a:gd name="T14" fmla="*/ 1770903516 w 729"/>
              <a:gd name="T15" fmla="*/ 40591181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Freeform 61"/>
          <p:cNvSpPr>
            <a:spLocks/>
          </p:cNvSpPr>
          <p:nvPr/>
        </p:nvSpPr>
        <p:spPr bwMode="auto">
          <a:xfrm rot="-5400000">
            <a:off x="7340600" y="3632200"/>
            <a:ext cx="1597025" cy="428625"/>
          </a:xfrm>
          <a:custGeom>
            <a:avLst/>
            <a:gdLst>
              <a:gd name="T0" fmla="*/ 1770903516 w 729"/>
              <a:gd name="T1" fmla="*/ 405911817 h 218"/>
              <a:gd name="T2" fmla="*/ 2147483647 w 729"/>
              <a:gd name="T3" fmla="*/ 784761281 h 218"/>
              <a:gd name="T4" fmla="*/ 2147483647 w 729"/>
              <a:gd name="T5" fmla="*/ 332461635 h 218"/>
              <a:gd name="T6" fmla="*/ 2147483647 w 729"/>
              <a:gd name="T7" fmla="*/ 77315701 h 218"/>
              <a:gd name="T8" fmla="*/ 595101100 w 729"/>
              <a:gd name="T9" fmla="*/ 796359713 h 218"/>
              <a:gd name="T10" fmla="*/ 0 w 729"/>
              <a:gd name="T11" fmla="*/ 367252998 h 218"/>
              <a:gd name="T12" fmla="*/ 609498417 w 729"/>
              <a:gd name="T13" fmla="*/ 42524322 h 218"/>
              <a:gd name="T14" fmla="*/ 1770903516 w 729"/>
              <a:gd name="T15" fmla="*/ 40591181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Freeform 62"/>
          <p:cNvSpPr>
            <a:spLocks/>
          </p:cNvSpPr>
          <p:nvPr/>
        </p:nvSpPr>
        <p:spPr bwMode="auto">
          <a:xfrm rot="-5400000">
            <a:off x="4749800" y="3632200"/>
            <a:ext cx="1597025" cy="428625"/>
          </a:xfrm>
          <a:custGeom>
            <a:avLst/>
            <a:gdLst>
              <a:gd name="T0" fmla="*/ 1770903516 w 729"/>
              <a:gd name="T1" fmla="*/ 405911817 h 218"/>
              <a:gd name="T2" fmla="*/ 2147483647 w 729"/>
              <a:gd name="T3" fmla="*/ 784761281 h 218"/>
              <a:gd name="T4" fmla="*/ 2147483647 w 729"/>
              <a:gd name="T5" fmla="*/ 332461635 h 218"/>
              <a:gd name="T6" fmla="*/ 2147483647 w 729"/>
              <a:gd name="T7" fmla="*/ 77315701 h 218"/>
              <a:gd name="T8" fmla="*/ 595101100 w 729"/>
              <a:gd name="T9" fmla="*/ 796359713 h 218"/>
              <a:gd name="T10" fmla="*/ 0 w 729"/>
              <a:gd name="T11" fmla="*/ 367252998 h 218"/>
              <a:gd name="T12" fmla="*/ 609498417 w 729"/>
              <a:gd name="T13" fmla="*/ 42524322 h 218"/>
              <a:gd name="T14" fmla="*/ 1770903516 w 729"/>
              <a:gd name="T15" fmla="*/ 40591181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AutoShape 63"/>
          <p:cNvSpPr>
            <a:spLocks noChangeArrowheads="1"/>
          </p:cNvSpPr>
          <p:nvPr/>
        </p:nvSpPr>
        <p:spPr bwMode="auto">
          <a:xfrm>
            <a:off x="5562600" y="2743200"/>
            <a:ext cx="2590800" cy="2239963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800080">
              <a:alpha val="58823"/>
            </a:srgbClr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Freeform 64"/>
          <p:cNvSpPr>
            <a:spLocks/>
          </p:cNvSpPr>
          <p:nvPr/>
        </p:nvSpPr>
        <p:spPr bwMode="auto">
          <a:xfrm rot="-5400000">
            <a:off x="5359400" y="4699000"/>
            <a:ext cx="1597025" cy="428625"/>
          </a:xfrm>
          <a:custGeom>
            <a:avLst/>
            <a:gdLst>
              <a:gd name="T0" fmla="*/ 1770903516 w 729"/>
              <a:gd name="T1" fmla="*/ 405911817 h 218"/>
              <a:gd name="T2" fmla="*/ 2147483647 w 729"/>
              <a:gd name="T3" fmla="*/ 784761281 h 218"/>
              <a:gd name="T4" fmla="*/ 2147483647 w 729"/>
              <a:gd name="T5" fmla="*/ 332461635 h 218"/>
              <a:gd name="T6" fmla="*/ 2147483647 w 729"/>
              <a:gd name="T7" fmla="*/ 77315701 h 218"/>
              <a:gd name="T8" fmla="*/ 595101100 w 729"/>
              <a:gd name="T9" fmla="*/ 796359713 h 218"/>
              <a:gd name="T10" fmla="*/ 0 w 729"/>
              <a:gd name="T11" fmla="*/ 367252998 h 218"/>
              <a:gd name="T12" fmla="*/ 609498417 w 729"/>
              <a:gd name="T13" fmla="*/ 42524322 h 218"/>
              <a:gd name="T14" fmla="*/ 1770903516 w 729"/>
              <a:gd name="T15" fmla="*/ 40591181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Freeform 65"/>
          <p:cNvSpPr>
            <a:spLocks/>
          </p:cNvSpPr>
          <p:nvPr/>
        </p:nvSpPr>
        <p:spPr bwMode="auto">
          <a:xfrm rot="-5400000">
            <a:off x="6731000" y="4622800"/>
            <a:ext cx="1597025" cy="428625"/>
          </a:xfrm>
          <a:custGeom>
            <a:avLst/>
            <a:gdLst>
              <a:gd name="T0" fmla="*/ 1770903516 w 729"/>
              <a:gd name="T1" fmla="*/ 405911817 h 218"/>
              <a:gd name="T2" fmla="*/ 2147483647 w 729"/>
              <a:gd name="T3" fmla="*/ 784761281 h 218"/>
              <a:gd name="T4" fmla="*/ 2147483647 w 729"/>
              <a:gd name="T5" fmla="*/ 332461635 h 218"/>
              <a:gd name="T6" fmla="*/ 2147483647 w 729"/>
              <a:gd name="T7" fmla="*/ 77315701 h 218"/>
              <a:gd name="T8" fmla="*/ 595101100 w 729"/>
              <a:gd name="T9" fmla="*/ 796359713 h 218"/>
              <a:gd name="T10" fmla="*/ 0 w 729"/>
              <a:gd name="T11" fmla="*/ 367252998 h 218"/>
              <a:gd name="T12" fmla="*/ 609498417 w 729"/>
              <a:gd name="T13" fmla="*/ 42524322 h 218"/>
              <a:gd name="T14" fmla="*/ 1770903516 w 729"/>
              <a:gd name="T15" fmla="*/ 405911817 h 2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9"/>
              <a:gd name="T25" fmla="*/ 0 h 218"/>
              <a:gd name="T26" fmla="*/ 729 w 729"/>
              <a:gd name="T27" fmla="*/ 218 h 2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9" h="218">
                <a:moveTo>
                  <a:pt x="369" y="105"/>
                </a:moveTo>
                <a:cubicBezTo>
                  <a:pt x="453" y="137"/>
                  <a:pt x="576" y="206"/>
                  <a:pt x="633" y="203"/>
                </a:cubicBezTo>
                <a:cubicBezTo>
                  <a:pt x="690" y="200"/>
                  <a:pt x="729" y="116"/>
                  <a:pt x="714" y="86"/>
                </a:cubicBezTo>
                <a:cubicBezTo>
                  <a:pt x="699" y="56"/>
                  <a:pt x="642" y="0"/>
                  <a:pt x="544" y="20"/>
                </a:cubicBezTo>
                <a:cubicBezTo>
                  <a:pt x="446" y="40"/>
                  <a:pt x="215" y="194"/>
                  <a:pt x="124" y="206"/>
                </a:cubicBezTo>
                <a:cubicBezTo>
                  <a:pt x="33" y="218"/>
                  <a:pt x="0" y="127"/>
                  <a:pt x="0" y="95"/>
                </a:cubicBezTo>
                <a:cubicBezTo>
                  <a:pt x="0" y="63"/>
                  <a:pt x="66" y="9"/>
                  <a:pt x="127" y="11"/>
                </a:cubicBezTo>
                <a:cubicBezTo>
                  <a:pt x="188" y="13"/>
                  <a:pt x="285" y="73"/>
                  <a:pt x="369" y="105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51999"/>
                </a:srgbClr>
              </a:gs>
              <a:gs pos="100000">
                <a:srgbClr val="FF6D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bonds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63346">
            <a:off x="4445000" y="1447800"/>
            <a:ext cx="1346200" cy="1449388"/>
            <a:chOff x="2827" y="615"/>
            <a:chExt cx="848" cy="913"/>
          </a:xfrm>
        </p:grpSpPr>
        <p:sp>
          <p:nvSpPr>
            <p:cNvPr id="60485" name="Oval 4"/>
            <p:cNvSpPr>
              <a:spLocks noChangeAspect="1" noChangeArrowheads="1"/>
            </p:cNvSpPr>
            <p:nvPr/>
          </p:nvSpPr>
          <p:spPr bwMode="auto">
            <a:xfrm rot="1018676">
              <a:off x="3309" y="104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86" name="Group 5"/>
            <p:cNvGrpSpPr>
              <a:grpSpLocks/>
            </p:cNvGrpSpPr>
            <p:nvPr/>
          </p:nvGrpSpPr>
          <p:grpSpPr bwMode="auto">
            <a:xfrm rot="-44692">
              <a:off x="2827" y="728"/>
              <a:ext cx="848" cy="800"/>
              <a:chOff x="3169" y="3271"/>
              <a:chExt cx="848" cy="800"/>
            </a:xfrm>
          </p:grpSpPr>
          <p:sp>
            <p:nvSpPr>
              <p:cNvPr id="60489" name="Freeform 6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0" name="Freeform 7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1" name="Freeform 8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2" name="Oval 9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87" name="Oval 10"/>
            <p:cNvSpPr>
              <a:spLocks noChangeArrowheads="1"/>
            </p:cNvSpPr>
            <p:nvPr/>
          </p:nvSpPr>
          <p:spPr bwMode="auto">
            <a:xfrm rot="1018676">
              <a:off x="3324" y="61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88" name="Oval 11"/>
            <p:cNvSpPr>
              <a:spLocks noChangeArrowheads="1"/>
            </p:cNvSpPr>
            <p:nvPr/>
          </p:nvSpPr>
          <p:spPr bwMode="auto">
            <a:xfrm rot="1018676">
              <a:off x="3144" y="102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07025" y="2540000"/>
            <a:ext cx="1450975" cy="1346200"/>
            <a:chOff x="3568" y="1426"/>
            <a:chExt cx="914" cy="848"/>
          </a:xfrm>
        </p:grpSpPr>
        <p:sp>
          <p:nvSpPr>
            <p:cNvPr id="60477" name="Oval 13"/>
            <p:cNvSpPr>
              <a:spLocks noChangeAspect="1" noChangeArrowheads="1"/>
            </p:cNvSpPr>
            <p:nvPr/>
          </p:nvSpPr>
          <p:spPr bwMode="auto">
            <a:xfrm rot="3791606">
              <a:off x="4050" y="1840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78" name="Group 14"/>
            <p:cNvGrpSpPr>
              <a:grpSpLocks/>
            </p:cNvGrpSpPr>
            <p:nvPr/>
          </p:nvGrpSpPr>
          <p:grpSpPr bwMode="auto">
            <a:xfrm rot="2728238">
              <a:off x="3544" y="1450"/>
              <a:ext cx="848" cy="800"/>
              <a:chOff x="3169" y="3271"/>
              <a:chExt cx="848" cy="800"/>
            </a:xfrm>
          </p:grpSpPr>
          <p:sp>
            <p:nvSpPr>
              <p:cNvPr id="60481" name="Freeform 15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2" name="Freeform 16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3" name="Freeform 17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4" name="Oval 18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79" name="Oval 19"/>
            <p:cNvSpPr>
              <a:spLocks noChangeArrowheads="1"/>
            </p:cNvSpPr>
            <p:nvPr/>
          </p:nvSpPr>
          <p:spPr bwMode="auto">
            <a:xfrm rot="3791606">
              <a:off x="4290" y="158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80" name="Oval 20"/>
            <p:cNvSpPr>
              <a:spLocks noChangeArrowheads="1"/>
            </p:cNvSpPr>
            <p:nvPr/>
          </p:nvSpPr>
          <p:spPr bwMode="auto">
            <a:xfrm rot="3791606">
              <a:off x="3848" y="174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300663" y="3835400"/>
            <a:ext cx="1633537" cy="1270000"/>
            <a:chOff x="3535" y="2433"/>
            <a:chExt cx="1029" cy="800"/>
          </a:xfrm>
        </p:grpSpPr>
        <p:sp>
          <p:nvSpPr>
            <p:cNvPr id="60469" name="Oval 22"/>
            <p:cNvSpPr>
              <a:spLocks noChangeAspect="1" noChangeArrowheads="1"/>
            </p:cNvSpPr>
            <p:nvPr/>
          </p:nvSpPr>
          <p:spPr bwMode="auto">
            <a:xfrm rot="-732796">
              <a:off x="3974" y="2717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70" name="Group 23"/>
            <p:cNvGrpSpPr>
              <a:grpSpLocks/>
            </p:cNvGrpSpPr>
            <p:nvPr/>
          </p:nvGrpSpPr>
          <p:grpSpPr bwMode="auto">
            <a:xfrm rot="-1796165">
              <a:off x="3535" y="2433"/>
              <a:ext cx="848" cy="800"/>
              <a:chOff x="3169" y="3271"/>
              <a:chExt cx="848" cy="800"/>
            </a:xfrm>
          </p:grpSpPr>
          <p:sp>
            <p:nvSpPr>
              <p:cNvPr id="60473" name="Freeform 24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4" name="Freeform 25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5" name="Freeform 26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6" name="Oval 27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71" name="Oval 28"/>
            <p:cNvSpPr>
              <a:spLocks noChangeArrowheads="1"/>
            </p:cNvSpPr>
            <p:nvPr/>
          </p:nvSpPr>
          <p:spPr bwMode="auto">
            <a:xfrm rot="-732796">
              <a:off x="4372" y="28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72" name="Oval 29"/>
            <p:cNvSpPr>
              <a:spLocks noChangeArrowheads="1"/>
            </p:cNvSpPr>
            <p:nvPr/>
          </p:nvSpPr>
          <p:spPr bwMode="auto">
            <a:xfrm rot="-732796">
              <a:off x="3856" y="271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419600" y="4768850"/>
            <a:ext cx="1346200" cy="1479550"/>
            <a:chOff x="2813" y="3149"/>
            <a:chExt cx="848" cy="932"/>
          </a:xfrm>
        </p:grpSpPr>
        <p:sp>
          <p:nvSpPr>
            <p:cNvPr id="60461" name="Oval 31"/>
            <p:cNvSpPr>
              <a:spLocks noChangeAspect="1" noChangeArrowheads="1"/>
            </p:cNvSpPr>
            <p:nvPr/>
          </p:nvSpPr>
          <p:spPr bwMode="auto">
            <a:xfrm rot="1868864">
              <a:off x="3309" y="3483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62" name="Group 32"/>
            <p:cNvGrpSpPr>
              <a:grpSpLocks/>
            </p:cNvGrpSpPr>
            <p:nvPr/>
          </p:nvGrpSpPr>
          <p:grpSpPr bwMode="auto">
            <a:xfrm rot="805496">
              <a:off x="2813" y="3149"/>
              <a:ext cx="848" cy="800"/>
              <a:chOff x="3169" y="3271"/>
              <a:chExt cx="848" cy="800"/>
            </a:xfrm>
          </p:grpSpPr>
          <p:sp>
            <p:nvSpPr>
              <p:cNvPr id="60465" name="Freeform 33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6" name="Freeform 34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7" name="Freeform 35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8" name="Oval 36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63" name="Oval 37"/>
            <p:cNvSpPr>
              <a:spLocks noChangeArrowheads="1"/>
            </p:cNvSpPr>
            <p:nvPr/>
          </p:nvSpPr>
          <p:spPr bwMode="auto">
            <a:xfrm rot="1868864">
              <a:off x="3429" y="3889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64" name="Oval 38"/>
            <p:cNvSpPr>
              <a:spLocks noChangeArrowheads="1"/>
            </p:cNvSpPr>
            <p:nvPr/>
          </p:nvSpPr>
          <p:spPr bwMode="auto">
            <a:xfrm rot="1868864">
              <a:off x="3126" y="3444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073400" y="1447800"/>
            <a:ext cx="1346200" cy="1460500"/>
            <a:chOff x="1871" y="664"/>
            <a:chExt cx="848" cy="920"/>
          </a:xfrm>
        </p:grpSpPr>
        <p:sp>
          <p:nvSpPr>
            <p:cNvPr id="60453" name="Oval 40"/>
            <p:cNvSpPr>
              <a:spLocks noChangeAspect="1" noChangeArrowheads="1"/>
            </p:cNvSpPr>
            <p:nvPr/>
          </p:nvSpPr>
          <p:spPr bwMode="auto">
            <a:xfrm rot="-1493109">
              <a:off x="2289" y="106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54" name="Group 41"/>
            <p:cNvGrpSpPr>
              <a:grpSpLocks/>
            </p:cNvGrpSpPr>
            <p:nvPr/>
          </p:nvGrpSpPr>
          <p:grpSpPr bwMode="auto">
            <a:xfrm rot="-2556477">
              <a:off x="1871" y="784"/>
              <a:ext cx="848" cy="800"/>
              <a:chOff x="3169" y="3271"/>
              <a:chExt cx="848" cy="800"/>
            </a:xfrm>
          </p:grpSpPr>
          <p:sp>
            <p:nvSpPr>
              <p:cNvPr id="60457" name="Freeform 42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Freeform 43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Freeform 44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0" name="Oval 45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5" name="Oval 46"/>
            <p:cNvSpPr>
              <a:spLocks noChangeArrowheads="1"/>
            </p:cNvSpPr>
            <p:nvPr/>
          </p:nvSpPr>
          <p:spPr bwMode="auto">
            <a:xfrm rot="-1493109">
              <a:off x="2047" y="6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56" name="Oval 47"/>
            <p:cNvSpPr>
              <a:spLocks noChangeArrowheads="1"/>
            </p:cNvSpPr>
            <p:nvPr/>
          </p:nvSpPr>
          <p:spPr bwMode="auto">
            <a:xfrm rot="-1493109">
              <a:off x="2193" y="1064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2057400" y="2540000"/>
            <a:ext cx="1477963" cy="1270000"/>
            <a:chOff x="1034" y="1416"/>
            <a:chExt cx="931" cy="800"/>
          </a:xfrm>
        </p:grpSpPr>
        <p:sp>
          <p:nvSpPr>
            <p:cNvPr id="60445" name="Oval 49"/>
            <p:cNvSpPr>
              <a:spLocks noChangeAspect="1" noChangeArrowheads="1"/>
            </p:cNvSpPr>
            <p:nvPr/>
          </p:nvSpPr>
          <p:spPr bwMode="auto">
            <a:xfrm rot="3097475">
              <a:off x="1623" y="1785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46" name="Group 50"/>
            <p:cNvGrpSpPr>
              <a:grpSpLocks/>
            </p:cNvGrpSpPr>
            <p:nvPr/>
          </p:nvGrpSpPr>
          <p:grpSpPr bwMode="auto">
            <a:xfrm rot="2034107">
              <a:off x="1117" y="1416"/>
              <a:ext cx="848" cy="800"/>
              <a:chOff x="3169" y="3271"/>
              <a:chExt cx="848" cy="800"/>
            </a:xfrm>
          </p:grpSpPr>
          <p:sp>
            <p:nvSpPr>
              <p:cNvPr id="60449" name="Freeform 51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0" name="Freeform 52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1" name="Freeform 53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2" name="Oval 54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47" name="Oval 55"/>
            <p:cNvSpPr>
              <a:spLocks noChangeArrowheads="1"/>
            </p:cNvSpPr>
            <p:nvPr/>
          </p:nvSpPr>
          <p:spPr bwMode="auto">
            <a:xfrm rot="3097475">
              <a:off x="1034" y="14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48" name="Oval 56"/>
            <p:cNvSpPr>
              <a:spLocks noChangeArrowheads="1"/>
            </p:cNvSpPr>
            <p:nvPr/>
          </p:nvSpPr>
          <p:spPr bwMode="auto">
            <a:xfrm rot="3097475">
              <a:off x="1425" y="1713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1944688" y="3911600"/>
            <a:ext cx="1560512" cy="1270000"/>
            <a:chOff x="973" y="2460"/>
            <a:chExt cx="983" cy="800"/>
          </a:xfrm>
        </p:grpSpPr>
        <p:sp>
          <p:nvSpPr>
            <p:cNvPr id="60437" name="Oval 58"/>
            <p:cNvSpPr>
              <a:spLocks noChangeAspect="1" noChangeArrowheads="1"/>
            </p:cNvSpPr>
            <p:nvPr/>
          </p:nvSpPr>
          <p:spPr bwMode="auto">
            <a:xfrm rot="562953">
              <a:off x="1580" y="2763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38" name="Group 59"/>
            <p:cNvGrpSpPr>
              <a:grpSpLocks/>
            </p:cNvGrpSpPr>
            <p:nvPr/>
          </p:nvGrpSpPr>
          <p:grpSpPr bwMode="auto">
            <a:xfrm rot="-500415">
              <a:off x="1108" y="2460"/>
              <a:ext cx="848" cy="800"/>
              <a:chOff x="3169" y="3271"/>
              <a:chExt cx="848" cy="800"/>
            </a:xfrm>
          </p:grpSpPr>
          <p:sp>
            <p:nvSpPr>
              <p:cNvPr id="60441" name="Freeform 60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Freeform 61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Freeform 62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4" name="Oval 63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9" name="Oval 64"/>
            <p:cNvSpPr>
              <a:spLocks noChangeArrowheads="1"/>
            </p:cNvSpPr>
            <p:nvPr/>
          </p:nvSpPr>
          <p:spPr bwMode="auto">
            <a:xfrm rot="562953">
              <a:off x="973" y="286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40" name="Oval 65"/>
            <p:cNvSpPr>
              <a:spLocks noChangeArrowheads="1"/>
            </p:cNvSpPr>
            <p:nvPr/>
          </p:nvSpPr>
          <p:spPr bwMode="auto">
            <a:xfrm rot="562953">
              <a:off x="1426" y="275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3073400" y="4814888"/>
            <a:ext cx="1270000" cy="1433512"/>
            <a:chOff x="1760" y="3141"/>
            <a:chExt cx="800" cy="903"/>
          </a:xfrm>
        </p:grpSpPr>
        <p:sp>
          <p:nvSpPr>
            <p:cNvPr id="60429" name="Oval 67"/>
            <p:cNvSpPr>
              <a:spLocks noChangeAspect="1" noChangeArrowheads="1"/>
            </p:cNvSpPr>
            <p:nvPr/>
          </p:nvSpPr>
          <p:spPr bwMode="auto">
            <a:xfrm rot="-1932655">
              <a:off x="2141" y="3442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30" name="Group 68"/>
            <p:cNvGrpSpPr>
              <a:grpSpLocks/>
            </p:cNvGrpSpPr>
            <p:nvPr/>
          </p:nvGrpSpPr>
          <p:grpSpPr bwMode="auto">
            <a:xfrm rot="-2996024">
              <a:off x="1736" y="3165"/>
              <a:ext cx="848" cy="800"/>
              <a:chOff x="3169" y="3271"/>
              <a:chExt cx="848" cy="800"/>
            </a:xfrm>
          </p:grpSpPr>
          <p:sp>
            <p:nvSpPr>
              <p:cNvPr id="60433" name="Freeform 69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4" name="Freeform 70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5" name="Freeform 71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Oval 72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1" name="Oval 73"/>
            <p:cNvSpPr>
              <a:spLocks noChangeArrowheads="1"/>
            </p:cNvSpPr>
            <p:nvPr/>
          </p:nvSpPr>
          <p:spPr bwMode="auto">
            <a:xfrm rot="-1932655">
              <a:off x="1786" y="38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0432" name="Oval 74"/>
            <p:cNvSpPr>
              <a:spLocks noChangeArrowheads="1"/>
            </p:cNvSpPr>
            <p:nvPr/>
          </p:nvSpPr>
          <p:spPr bwMode="auto">
            <a:xfrm rot="-1932655">
              <a:off x="2058" y="3443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sp>
        <p:nvSpPr>
          <p:cNvPr id="97355" name="AutoShape 75"/>
          <p:cNvSpPr>
            <a:spLocks noChangeArrowheads="1"/>
          </p:cNvSpPr>
          <p:nvPr/>
        </p:nvSpPr>
        <p:spPr bwMode="auto">
          <a:xfrm>
            <a:off x="2895600" y="2311400"/>
            <a:ext cx="3124200" cy="3124200"/>
          </a:xfrm>
          <a:prstGeom prst="octagon">
            <a:avLst>
              <a:gd name="adj" fmla="val 29287"/>
            </a:avLst>
          </a:prstGeom>
          <a:noFill/>
          <a:ln w="508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Rectangle 76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329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55" grpId="0" animBg="1"/>
      <p:bldP spid="9735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bonds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63346">
            <a:off x="4343400" y="1217613"/>
            <a:ext cx="1346200" cy="1449387"/>
            <a:chOff x="2827" y="615"/>
            <a:chExt cx="848" cy="913"/>
          </a:xfrm>
        </p:grpSpPr>
        <p:sp>
          <p:nvSpPr>
            <p:cNvPr id="61510" name="Oval 4"/>
            <p:cNvSpPr>
              <a:spLocks noChangeAspect="1" noChangeArrowheads="1"/>
            </p:cNvSpPr>
            <p:nvPr/>
          </p:nvSpPr>
          <p:spPr bwMode="auto">
            <a:xfrm rot="1018676">
              <a:off x="3309" y="104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11" name="Group 5"/>
            <p:cNvGrpSpPr>
              <a:grpSpLocks/>
            </p:cNvGrpSpPr>
            <p:nvPr/>
          </p:nvGrpSpPr>
          <p:grpSpPr bwMode="auto">
            <a:xfrm rot="-44692">
              <a:off x="2827" y="728"/>
              <a:ext cx="848" cy="800"/>
              <a:chOff x="3169" y="3271"/>
              <a:chExt cx="848" cy="800"/>
            </a:xfrm>
          </p:grpSpPr>
          <p:sp>
            <p:nvSpPr>
              <p:cNvPr id="61514" name="Freeform 6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5" name="Freeform 7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6" name="Freeform 8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7" name="Oval 9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12" name="Oval 10"/>
            <p:cNvSpPr>
              <a:spLocks noChangeArrowheads="1"/>
            </p:cNvSpPr>
            <p:nvPr/>
          </p:nvSpPr>
          <p:spPr bwMode="auto">
            <a:xfrm rot="1018676">
              <a:off x="3324" y="61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513" name="Oval 11"/>
            <p:cNvSpPr>
              <a:spLocks noChangeArrowheads="1"/>
            </p:cNvSpPr>
            <p:nvPr/>
          </p:nvSpPr>
          <p:spPr bwMode="auto">
            <a:xfrm rot="1018676">
              <a:off x="3144" y="102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07025" y="2311400"/>
            <a:ext cx="1450975" cy="1346200"/>
            <a:chOff x="3568" y="1426"/>
            <a:chExt cx="914" cy="848"/>
          </a:xfrm>
        </p:grpSpPr>
        <p:sp>
          <p:nvSpPr>
            <p:cNvPr id="61502" name="Oval 13"/>
            <p:cNvSpPr>
              <a:spLocks noChangeAspect="1" noChangeArrowheads="1"/>
            </p:cNvSpPr>
            <p:nvPr/>
          </p:nvSpPr>
          <p:spPr bwMode="auto">
            <a:xfrm rot="3791606">
              <a:off x="4050" y="1840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3" name="Group 14"/>
            <p:cNvGrpSpPr>
              <a:grpSpLocks/>
            </p:cNvGrpSpPr>
            <p:nvPr/>
          </p:nvGrpSpPr>
          <p:grpSpPr bwMode="auto">
            <a:xfrm rot="2728238">
              <a:off x="3544" y="1450"/>
              <a:ext cx="848" cy="800"/>
              <a:chOff x="3169" y="3271"/>
              <a:chExt cx="848" cy="800"/>
            </a:xfrm>
          </p:grpSpPr>
          <p:sp>
            <p:nvSpPr>
              <p:cNvPr id="61506" name="Freeform 15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7" name="Freeform 16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8" name="Freeform 17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9" name="Oval 18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4" name="Oval 19"/>
            <p:cNvSpPr>
              <a:spLocks noChangeArrowheads="1"/>
            </p:cNvSpPr>
            <p:nvPr/>
          </p:nvSpPr>
          <p:spPr bwMode="auto">
            <a:xfrm rot="3791606">
              <a:off x="4290" y="1587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505" name="Oval 20"/>
            <p:cNvSpPr>
              <a:spLocks noChangeArrowheads="1"/>
            </p:cNvSpPr>
            <p:nvPr/>
          </p:nvSpPr>
          <p:spPr bwMode="auto">
            <a:xfrm rot="3791606">
              <a:off x="3848" y="174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300663" y="3810000"/>
            <a:ext cx="1633537" cy="1270000"/>
            <a:chOff x="3535" y="2433"/>
            <a:chExt cx="1029" cy="800"/>
          </a:xfrm>
        </p:grpSpPr>
        <p:sp>
          <p:nvSpPr>
            <p:cNvPr id="61494" name="Oval 22"/>
            <p:cNvSpPr>
              <a:spLocks noChangeAspect="1" noChangeArrowheads="1"/>
            </p:cNvSpPr>
            <p:nvPr/>
          </p:nvSpPr>
          <p:spPr bwMode="auto">
            <a:xfrm rot="-732796">
              <a:off x="3974" y="2717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95" name="Group 23"/>
            <p:cNvGrpSpPr>
              <a:grpSpLocks/>
            </p:cNvGrpSpPr>
            <p:nvPr/>
          </p:nvGrpSpPr>
          <p:grpSpPr bwMode="auto">
            <a:xfrm rot="-1796165">
              <a:off x="3535" y="2433"/>
              <a:ext cx="848" cy="800"/>
              <a:chOff x="3169" y="3271"/>
              <a:chExt cx="848" cy="800"/>
            </a:xfrm>
          </p:grpSpPr>
          <p:sp>
            <p:nvSpPr>
              <p:cNvPr id="61498" name="Freeform 24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9" name="Freeform 25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Freeform 26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1" name="Oval 27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96" name="Oval 28"/>
            <p:cNvSpPr>
              <a:spLocks noChangeArrowheads="1"/>
            </p:cNvSpPr>
            <p:nvPr/>
          </p:nvSpPr>
          <p:spPr bwMode="auto">
            <a:xfrm rot="-732796">
              <a:off x="4372" y="28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497" name="Oval 29"/>
            <p:cNvSpPr>
              <a:spLocks noChangeArrowheads="1"/>
            </p:cNvSpPr>
            <p:nvPr/>
          </p:nvSpPr>
          <p:spPr bwMode="auto">
            <a:xfrm rot="-732796">
              <a:off x="3856" y="2718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368800" y="4724400"/>
            <a:ext cx="1346200" cy="1479550"/>
            <a:chOff x="2813" y="3149"/>
            <a:chExt cx="848" cy="932"/>
          </a:xfrm>
        </p:grpSpPr>
        <p:sp>
          <p:nvSpPr>
            <p:cNvPr id="61486" name="Oval 31"/>
            <p:cNvSpPr>
              <a:spLocks noChangeAspect="1" noChangeArrowheads="1"/>
            </p:cNvSpPr>
            <p:nvPr/>
          </p:nvSpPr>
          <p:spPr bwMode="auto">
            <a:xfrm rot="1868864">
              <a:off x="3309" y="3483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87" name="Group 32"/>
            <p:cNvGrpSpPr>
              <a:grpSpLocks/>
            </p:cNvGrpSpPr>
            <p:nvPr/>
          </p:nvGrpSpPr>
          <p:grpSpPr bwMode="auto">
            <a:xfrm rot="805496">
              <a:off x="2813" y="3149"/>
              <a:ext cx="848" cy="800"/>
              <a:chOff x="3169" y="3271"/>
              <a:chExt cx="848" cy="800"/>
            </a:xfrm>
          </p:grpSpPr>
          <p:sp>
            <p:nvSpPr>
              <p:cNvPr id="61490" name="Freeform 33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1" name="Freeform 34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2" name="Freeform 35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Oval 36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88" name="Oval 37"/>
            <p:cNvSpPr>
              <a:spLocks noChangeArrowheads="1"/>
            </p:cNvSpPr>
            <p:nvPr/>
          </p:nvSpPr>
          <p:spPr bwMode="auto">
            <a:xfrm rot="1868864">
              <a:off x="3429" y="3889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489" name="Oval 38"/>
            <p:cNvSpPr>
              <a:spLocks noChangeArrowheads="1"/>
            </p:cNvSpPr>
            <p:nvPr/>
          </p:nvSpPr>
          <p:spPr bwMode="auto">
            <a:xfrm rot="1868864">
              <a:off x="3126" y="3444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895600" y="1282700"/>
            <a:ext cx="1346200" cy="1460500"/>
            <a:chOff x="1871" y="664"/>
            <a:chExt cx="848" cy="920"/>
          </a:xfrm>
        </p:grpSpPr>
        <p:sp>
          <p:nvSpPr>
            <p:cNvPr id="61478" name="Oval 40"/>
            <p:cNvSpPr>
              <a:spLocks noChangeAspect="1" noChangeArrowheads="1"/>
            </p:cNvSpPr>
            <p:nvPr/>
          </p:nvSpPr>
          <p:spPr bwMode="auto">
            <a:xfrm rot="-1493109">
              <a:off x="2289" y="1061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79" name="Group 41"/>
            <p:cNvGrpSpPr>
              <a:grpSpLocks/>
            </p:cNvGrpSpPr>
            <p:nvPr/>
          </p:nvGrpSpPr>
          <p:grpSpPr bwMode="auto">
            <a:xfrm rot="-2556477">
              <a:off x="1871" y="784"/>
              <a:ext cx="848" cy="800"/>
              <a:chOff x="3169" y="3271"/>
              <a:chExt cx="848" cy="800"/>
            </a:xfrm>
          </p:grpSpPr>
          <p:sp>
            <p:nvSpPr>
              <p:cNvPr id="61482" name="Freeform 42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3" name="Freeform 43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4" name="Freeform 44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5" name="Oval 45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80" name="Oval 46"/>
            <p:cNvSpPr>
              <a:spLocks noChangeArrowheads="1"/>
            </p:cNvSpPr>
            <p:nvPr/>
          </p:nvSpPr>
          <p:spPr bwMode="auto">
            <a:xfrm rot="-1493109">
              <a:off x="2047" y="6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481" name="Oval 47"/>
            <p:cNvSpPr>
              <a:spLocks noChangeArrowheads="1"/>
            </p:cNvSpPr>
            <p:nvPr/>
          </p:nvSpPr>
          <p:spPr bwMode="auto">
            <a:xfrm rot="-1493109">
              <a:off x="2193" y="1064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1798638" y="2362200"/>
            <a:ext cx="1477962" cy="1270000"/>
            <a:chOff x="1034" y="1416"/>
            <a:chExt cx="931" cy="800"/>
          </a:xfrm>
        </p:grpSpPr>
        <p:sp>
          <p:nvSpPr>
            <p:cNvPr id="61470" name="Oval 49"/>
            <p:cNvSpPr>
              <a:spLocks noChangeAspect="1" noChangeArrowheads="1"/>
            </p:cNvSpPr>
            <p:nvPr/>
          </p:nvSpPr>
          <p:spPr bwMode="auto">
            <a:xfrm rot="3097475">
              <a:off x="1623" y="1785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71" name="Group 50"/>
            <p:cNvGrpSpPr>
              <a:grpSpLocks/>
            </p:cNvGrpSpPr>
            <p:nvPr/>
          </p:nvGrpSpPr>
          <p:grpSpPr bwMode="auto">
            <a:xfrm rot="2034107">
              <a:off x="1117" y="1416"/>
              <a:ext cx="848" cy="800"/>
              <a:chOff x="3169" y="3271"/>
              <a:chExt cx="848" cy="800"/>
            </a:xfrm>
          </p:grpSpPr>
          <p:sp>
            <p:nvSpPr>
              <p:cNvPr id="61474" name="Freeform 51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Freeform 52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6" name="Freeform 53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Oval 54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72" name="Oval 55"/>
            <p:cNvSpPr>
              <a:spLocks noChangeArrowheads="1"/>
            </p:cNvSpPr>
            <p:nvPr/>
          </p:nvSpPr>
          <p:spPr bwMode="auto">
            <a:xfrm rot="3097475">
              <a:off x="1034" y="14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473" name="Oval 56"/>
            <p:cNvSpPr>
              <a:spLocks noChangeArrowheads="1"/>
            </p:cNvSpPr>
            <p:nvPr/>
          </p:nvSpPr>
          <p:spPr bwMode="auto">
            <a:xfrm rot="3097475">
              <a:off x="1425" y="1713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1676400" y="3733800"/>
            <a:ext cx="1560513" cy="1270000"/>
            <a:chOff x="973" y="2460"/>
            <a:chExt cx="983" cy="800"/>
          </a:xfrm>
        </p:grpSpPr>
        <p:sp>
          <p:nvSpPr>
            <p:cNvPr id="61462" name="Oval 58"/>
            <p:cNvSpPr>
              <a:spLocks noChangeAspect="1" noChangeArrowheads="1"/>
            </p:cNvSpPr>
            <p:nvPr/>
          </p:nvSpPr>
          <p:spPr bwMode="auto">
            <a:xfrm rot="562953">
              <a:off x="1580" y="2763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63" name="Group 59"/>
            <p:cNvGrpSpPr>
              <a:grpSpLocks/>
            </p:cNvGrpSpPr>
            <p:nvPr/>
          </p:nvGrpSpPr>
          <p:grpSpPr bwMode="auto">
            <a:xfrm rot="-500415">
              <a:off x="1108" y="2460"/>
              <a:ext cx="848" cy="800"/>
              <a:chOff x="3169" y="3271"/>
              <a:chExt cx="848" cy="800"/>
            </a:xfrm>
          </p:grpSpPr>
          <p:sp>
            <p:nvSpPr>
              <p:cNvPr id="61466" name="Freeform 60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Freeform 61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Freeform 62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Oval 63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64" name="Oval 64"/>
            <p:cNvSpPr>
              <a:spLocks noChangeArrowheads="1"/>
            </p:cNvSpPr>
            <p:nvPr/>
          </p:nvSpPr>
          <p:spPr bwMode="auto">
            <a:xfrm rot="562953">
              <a:off x="973" y="286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465" name="Oval 65"/>
            <p:cNvSpPr>
              <a:spLocks noChangeArrowheads="1"/>
            </p:cNvSpPr>
            <p:nvPr/>
          </p:nvSpPr>
          <p:spPr bwMode="auto">
            <a:xfrm rot="562953">
              <a:off x="1426" y="2750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895600" y="4814888"/>
            <a:ext cx="1270000" cy="1433512"/>
            <a:chOff x="1760" y="3141"/>
            <a:chExt cx="800" cy="903"/>
          </a:xfrm>
        </p:grpSpPr>
        <p:sp>
          <p:nvSpPr>
            <p:cNvPr id="61454" name="Oval 67"/>
            <p:cNvSpPr>
              <a:spLocks noChangeAspect="1" noChangeArrowheads="1"/>
            </p:cNvSpPr>
            <p:nvPr/>
          </p:nvSpPr>
          <p:spPr bwMode="auto">
            <a:xfrm rot="-1932655">
              <a:off x="2141" y="3442"/>
              <a:ext cx="40" cy="40"/>
            </a:xfrm>
            <a:prstGeom prst="ellipse">
              <a:avLst/>
            </a:prstGeom>
            <a:solidFill>
              <a:srgbClr val="1C1C1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55" name="Group 68"/>
            <p:cNvGrpSpPr>
              <a:grpSpLocks/>
            </p:cNvGrpSpPr>
            <p:nvPr/>
          </p:nvGrpSpPr>
          <p:grpSpPr bwMode="auto">
            <a:xfrm rot="-2996024">
              <a:off x="1736" y="3165"/>
              <a:ext cx="848" cy="800"/>
              <a:chOff x="3169" y="3271"/>
              <a:chExt cx="848" cy="800"/>
            </a:xfrm>
          </p:grpSpPr>
          <p:sp>
            <p:nvSpPr>
              <p:cNvPr id="61458" name="Freeform 69"/>
              <p:cNvSpPr>
                <a:spLocks/>
              </p:cNvSpPr>
              <p:nvPr/>
            </p:nvSpPr>
            <p:spPr bwMode="auto">
              <a:xfrm>
                <a:off x="3589" y="3646"/>
                <a:ext cx="428" cy="425"/>
              </a:xfrm>
              <a:custGeom>
                <a:avLst/>
                <a:gdLst>
                  <a:gd name="T0" fmla="*/ 29 w 428"/>
                  <a:gd name="T1" fmla="*/ 52 h 425"/>
                  <a:gd name="T2" fmla="*/ 371 w 428"/>
                  <a:gd name="T3" fmla="*/ 194 h 425"/>
                  <a:gd name="T4" fmla="*/ 376 w 428"/>
                  <a:gd name="T5" fmla="*/ 352 h 425"/>
                  <a:gd name="T6" fmla="*/ 214 w 428"/>
                  <a:gd name="T7" fmla="*/ 375 h 425"/>
                  <a:gd name="T8" fmla="*/ 31 w 428"/>
                  <a:gd name="T9" fmla="*/ 53 h 425"/>
                  <a:gd name="T10" fmla="*/ 29 w 428"/>
                  <a:gd name="T11" fmla="*/ 55 h 425"/>
                  <a:gd name="T12" fmla="*/ 28 w 428"/>
                  <a:gd name="T13" fmla="*/ 58 h 425"/>
                  <a:gd name="T14" fmla="*/ 29 w 428"/>
                  <a:gd name="T15" fmla="*/ 58 h 425"/>
                  <a:gd name="T16" fmla="*/ 34 w 428"/>
                  <a:gd name="T17" fmla="*/ 55 h 425"/>
                  <a:gd name="T18" fmla="*/ 34 w 428"/>
                  <a:gd name="T19" fmla="*/ 61 h 425"/>
                  <a:gd name="T20" fmla="*/ 29 w 428"/>
                  <a:gd name="T21" fmla="*/ 52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8"/>
                  <a:gd name="T34" fmla="*/ 0 h 425"/>
                  <a:gd name="T35" fmla="*/ 428 w 428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8" h="425">
                    <a:moveTo>
                      <a:pt x="29" y="52"/>
                    </a:moveTo>
                    <a:cubicBezTo>
                      <a:pt x="93" y="79"/>
                      <a:pt x="313" y="144"/>
                      <a:pt x="371" y="194"/>
                    </a:cubicBezTo>
                    <a:cubicBezTo>
                      <a:pt x="428" y="243"/>
                      <a:pt x="403" y="322"/>
                      <a:pt x="376" y="352"/>
                    </a:cubicBezTo>
                    <a:cubicBezTo>
                      <a:pt x="350" y="382"/>
                      <a:pt x="271" y="425"/>
                      <a:pt x="214" y="375"/>
                    </a:cubicBezTo>
                    <a:cubicBezTo>
                      <a:pt x="157" y="325"/>
                      <a:pt x="62" y="106"/>
                      <a:pt x="31" y="53"/>
                    </a:cubicBezTo>
                    <a:cubicBezTo>
                      <a:pt x="0" y="0"/>
                      <a:pt x="29" y="54"/>
                      <a:pt x="29" y="55"/>
                    </a:cubicBezTo>
                    <a:cubicBezTo>
                      <a:pt x="29" y="56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9" y="58"/>
                    </a:cubicBezTo>
                    <a:cubicBezTo>
                      <a:pt x="30" y="58"/>
                      <a:pt x="33" y="55"/>
                      <a:pt x="34" y="55"/>
                    </a:cubicBezTo>
                    <a:cubicBezTo>
                      <a:pt x="35" y="55"/>
                      <a:pt x="33" y="61"/>
                      <a:pt x="34" y="61"/>
                    </a:cubicBezTo>
                    <a:cubicBezTo>
                      <a:pt x="35" y="61"/>
                      <a:pt x="30" y="54"/>
                      <a:pt x="29" y="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9" name="Freeform 70"/>
              <p:cNvSpPr>
                <a:spLocks/>
              </p:cNvSpPr>
              <p:nvPr/>
            </p:nvSpPr>
            <p:spPr bwMode="auto">
              <a:xfrm>
                <a:off x="3169" y="3595"/>
                <a:ext cx="516" cy="240"/>
              </a:xfrm>
              <a:custGeom>
                <a:avLst/>
                <a:gdLst>
                  <a:gd name="T0" fmla="*/ 459 w 516"/>
                  <a:gd name="T1" fmla="*/ 117 h 240"/>
                  <a:gd name="T2" fmla="*/ 108 w 516"/>
                  <a:gd name="T3" fmla="*/ 0 h 240"/>
                  <a:gd name="T4" fmla="*/ 0 w 516"/>
                  <a:gd name="T5" fmla="*/ 116 h 240"/>
                  <a:gd name="T6" fmla="*/ 108 w 516"/>
                  <a:gd name="T7" fmla="*/ 240 h 240"/>
                  <a:gd name="T8" fmla="*/ 458 w 516"/>
                  <a:gd name="T9" fmla="*/ 118 h 240"/>
                  <a:gd name="T10" fmla="*/ 457 w 516"/>
                  <a:gd name="T11" fmla="*/ 119 h 240"/>
                  <a:gd name="T12" fmla="*/ 458 w 516"/>
                  <a:gd name="T13" fmla="*/ 115 h 240"/>
                  <a:gd name="T14" fmla="*/ 459 w 516"/>
                  <a:gd name="T15" fmla="*/ 117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40"/>
                  <a:gd name="T26" fmla="*/ 516 w 516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40">
                    <a:moveTo>
                      <a:pt x="459" y="117"/>
                    </a:moveTo>
                    <a:cubicBezTo>
                      <a:pt x="393" y="95"/>
                      <a:pt x="184" y="0"/>
                      <a:pt x="108" y="0"/>
                    </a:cubicBezTo>
                    <a:cubicBezTo>
                      <a:pt x="32" y="0"/>
                      <a:pt x="0" y="76"/>
                      <a:pt x="0" y="116"/>
                    </a:cubicBezTo>
                    <a:cubicBezTo>
                      <a:pt x="0" y="156"/>
                      <a:pt x="32" y="240"/>
                      <a:pt x="108" y="240"/>
                    </a:cubicBezTo>
                    <a:cubicBezTo>
                      <a:pt x="184" y="240"/>
                      <a:pt x="400" y="138"/>
                      <a:pt x="458" y="118"/>
                    </a:cubicBezTo>
                    <a:cubicBezTo>
                      <a:pt x="516" y="98"/>
                      <a:pt x="457" y="119"/>
                      <a:pt x="457" y="119"/>
                    </a:cubicBezTo>
                    <a:cubicBezTo>
                      <a:pt x="457" y="119"/>
                      <a:pt x="458" y="115"/>
                      <a:pt x="458" y="115"/>
                    </a:cubicBezTo>
                    <a:cubicBezTo>
                      <a:pt x="458" y="115"/>
                      <a:pt x="459" y="117"/>
                      <a:pt x="459" y="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Freeform 71"/>
              <p:cNvSpPr>
                <a:spLocks/>
              </p:cNvSpPr>
              <p:nvPr/>
            </p:nvSpPr>
            <p:spPr bwMode="auto">
              <a:xfrm>
                <a:off x="3601" y="3271"/>
                <a:ext cx="278" cy="507"/>
              </a:xfrm>
              <a:custGeom>
                <a:avLst/>
                <a:gdLst>
                  <a:gd name="T0" fmla="*/ 21 w 278"/>
                  <a:gd name="T1" fmla="*/ 444 h 507"/>
                  <a:gd name="T2" fmla="*/ 252 w 278"/>
                  <a:gd name="T3" fmla="*/ 155 h 507"/>
                  <a:gd name="T4" fmla="*/ 180 w 278"/>
                  <a:gd name="T5" fmla="*/ 14 h 507"/>
                  <a:gd name="T6" fmla="*/ 26 w 278"/>
                  <a:gd name="T7" fmla="*/ 72 h 507"/>
                  <a:gd name="T8" fmla="*/ 23 w 278"/>
                  <a:gd name="T9" fmla="*/ 445 h 507"/>
                  <a:gd name="T10" fmla="*/ 22 w 278"/>
                  <a:gd name="T11" fmla="*/ 445 h 507"/>
                  <a:gd name="T12" fmla="*/ 20 w 278"/>
                  <a:gd name="T13" fmla="*/ 443 h 507"/>
                  <a:gd name="T14" fmla="*/ 22 w 278"/>
                  <a:gd name="T15" fmla="*/ 437 h 507"/>
                  <a:gd name="T16" fmla="*/ 21 w 278"/>
                  <a:gd name="T17" fmla="*/ 444 h 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8"/>
                  <a:gd name="T28" fmla="*/ 0 h 507"/>
                  <a:gd name="T29" fmla="*/ 278 w 278"/>
                  <a:gd name="T30" fmla="*/ 507 h 5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8" h="507">
                    <a:moveTo>
                      <a:pt x="21" y="444"/>
                    </a:moveTo>
                    <a:cubicBezTo>
                      <a:pt x="64" y="390"/>
                      <a:pt x="225" y="226"/>
                      <a:pt x="252" y="155"/>
                    </a:cubicBezTo>
                    <a:cubicBezTo>
                      <a:pt x="278" y="83"/>
                      <a:pt x="217" y="27"/>
                      <a:pt x="180" y="14"/>
                    </a:cubicBezTo>
                    <a:cubicBezTo>
                      <a:pt x="142" y="0"/>
                      <a:pt x="52" y="0"/>
                      <a:pt x="26" y="72"/>
                    </a:cubicBezTo>
                    <a:cubicBezTo>
                      <a:pt x="0" y="144"/>
                      <a:pt x="24" y="383"/>
                      <a:pt x="23" y="445"/>
                    </a:cubicBezTo>
                    <a:cubicBezTo>
                      <a:pt x="22" y="507"/>
                      <a:pt x="22" y="445"/>
                      <a:pt x="22" y="445"/>
                    </a:cubicBezTo>
                    <a:cubicBezTo>
                      <a:pt x="22" y="445"/>
                      <a:pt x="20" y="444"/>
                      <a:pt x="20" y="443"/>
                    </a:cubicBezTo>
                    <a:cubicBezTo>
                      <a:pt x="20" y="442"/>
                      <a:pt x="22" y="437"/>
                      <a:pt x="22" y="437"/>
                    </a:cubicBezTo>
                    <a:cubicBezTo>
                      <a:pt x="22" y="437"/>
                      <a:pt x="21" y="443"/>
                      <a:pt x="21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1" name="Oval 72"/>
              <p:cNvSpPr>
                <a:spLocks noChangeAspect="1" noChangeArrowheads="1"/>
              </p:cNvSpPr>
              <p:nvPr/>
            </p:nvSpPr>
            <p:spPr bwMode="auto">
              <a:xfrm>
                <a:off x="3600" y="3696"/>
                <a:ext cx="40" cy="40"/>
              </a:xfrm>
              <a:prstGeom prst="ellipse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56" name="Oval 73"/>
            <p:cNvSpPr>
              <a:spLocks noChangeArrowheads="1"/>
            </p:cNvSpPr>
            <p:nvPr/>
          </p:nvSpPr>
          <p:spPr bwMode="auto">
            <a:xfrm rot="-1932655">
              <a:off x="1786" y="38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>
                    <a:alpha val="62999"/>
                  </a:srgbClr>
                </a:gs>
                <a:gs pos="100000">
                  <a:srgbClr val="182F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1457" name="Oval 74"/>
            <p:cNvSpPr>
              <a:spLocks noChangeArrowheads="1"/>
            </p:cNvSpPr>
            <p:nvPr/>
          </p:nvSpPr>
          <p:spPr bwMode="auto">
            <a:xfrm rot="-1932655">
              <a:off x="2058" y="3443"/>
              <a:ext cx="240" cy="240"/>
            </a:xfrm>
            <a:prstGeom prst="ellipse">
              <a:avLst/>
            </a:prstGeom>
            <a:solidFill>
              <a:schemeClr val="bg1">
                <a:alpha val="549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</p:grpSp>
      <p:sp>
        <p:nvSpPr>
          <p:cNvPr id="98379" name="AutoShape 75"/>
          <p:cNvSpPr>
            <a:spLocks noChangeArrowheads="1"/>
          </p:cNvSpPr>
          <p:nvPr/>
        </p:nvSpPr>
        <p:spPr bwMode="auto">
          <a:xfrm>
            <a:off x="2667000" y="2082800"/>
            <a:ext cx="3352800" cy="3352800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80" name="AutoShape 76"/>
          <p:cNvSpPr>
            <a:spLocks noChangeArrowheads="1"/>
          </p:cNvSpPr>
          <p:nvPr/>
        </p:nvSpPr>
        <p:spPr bwMode="auto">
          <a:xfrm>
            <a:off x="2667000" y="2057400"/>
            <a:ext cx="3352800" cy="3352800"/>
          </a:xfrm>
          <a:prstGeom prst="octagon">
            <a:avLst>
              <a:gd name="adj" fmla="val 29287"/>
            </a:avLst>
          </a:prstGeom>
          <a:solidFill>
            <a:srgbClr val="666699">
              <a:alpha val="45097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77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329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9" grpId="0" animBg="1"/>
      <p:bldP spid="98379" grpId="1" animBg="1"/>
      <p:bldP spid="98380" grpId="0" animBg="1"/>
      <p:bldP spid="9838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14525" y="3581400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N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698750" y="3581400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N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219200" y="42672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O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228725" y="28956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O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352800" y="42672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O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52800" y="28956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O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2447925" y="39624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85925" y="3505200"/>
            <a:ext cx="381000" cy="944563"/>
            <a:chOff x="1062" y="2208"/>
            <a:chExt cx="240" cy="595"/>
          </a:xfrm>
        </p:grpSpPr>
        <p:grpSp>
          <p:nvGrpSpPr>
            <p:cNvPr id="62518" name="Group 10"/>
            <p:cNvGrpSpPr>
              <a:grpSpLocks/>
            </p:cNvGrpSpPr>
            <p:nvPr/>
          </p:nvGrpSpPr>
          <p:grpSpPr bwMode="auto">
            <a:xfrm rot="2648694">
              <a:off x="1062" y="2208"/>
              <a:ext cx="240" cy="96"/>
              <a:chOff x="1920" y="2736"/>
              <a:chExt cx="192" cy="96"/>
            </a:xfrm>
          </p:grpSpPr>
          <p:sp>
            <p:nvSpPr>
              <p:cNvPr id="62520" name="Line 11"/>
              <p:cNvSpPr>
                <a:spLocks noChangeShapeType="1"/>
              </p:cNvSpPr>
              <p:nvPr/>
            </p:nvSpPr>
            <p:spPr bwMode="auto">
              <a:xfrm>
                <a:off x="1920" y="2736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1" name="Line 12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9" name="Freeform 13"/>
            <p:cNvSpPr>
              <a:spLocks/>
            </p:cNvSpPr>
            <p:nvPr/>
          </p:nvSpPr>
          <p:spPr bwMode="auto">
            <a:xfrm>
              <a:off x="1085" y="2640"/>
              <a:ext cx="169" cy="163"/>
            </a:xfrm>
            <a:custGeom>
              <a:avLst/>
              <a:gdLst>
                <a:gd name="T0" fmla="*/ 169 w 169"/>
                <a:gd name="T1" fmla="*/ 0 h 163"/>
                <a:gd name="T2" fmla="*/ 0 w 169"/>
                <a:gd name="T3" fmla="*/ 163 h 163"/>
                <a:gd name="T4" fmla="*/ 0 60000 65536"/>
                <a:gd name="T5" fmla="*/ 0 60000 65536"/>
                <a:gd name="T6" fmla="*/ 0 w 169"/>
                <a:gd name="T7" fmla="*/ 0 h 163"/>
                <a:gd name="T8" fmla="*/ 169 w 169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163">
                  <a:moveTo>
                    <a:pt x="169" y="0"/>
                  </a:moveTo>
                  <a:lnTo>
                    <a:pt x="0" y="163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33725" y="3475038"/>
            <a:ext cx="381000" cy="944562"/>
            <a:chOff x="1974" y="2189"/>
            <a:chExt cx="240" cy="595"/>
          </a:xfrm>
        </p:grpSpPr>
        <p:grpSp>
          <p:nvGrpSpPr>
            <p:cNvPr id="62514" name="Group 15"/>
            <p:cNvGrpSpPr>
              <a:grpSpLocks/>
            </p:cNvGrpSpPr>
            <p:nvPr/>
          </p:nvGrpSpPr>
          <p:grpSpPr bwMode="auto">
            <a:xfrm rot="2648694">
              <a:off x="1974" y="2688"/>
              <a:ext cx="240" cy="96"/>
              <a:chOff x="1920" y="2736"/>
              <a:chExt cx="192" cy="96"/>
            </a:xfrm>
          </p:grpSpPr>
          <p:sp>
            <p:nvSpPr>
              <p:cNvPr id="62516" name="Line 16"/>
              <p:cNvSpPr>
                <a:spLocks noChangeShapeType="1"/>
              </p:cNvSpPr>
              <p:nvPr/>
            </p:nvSpPr>
            <p:spPr bwMode="auto">
              <a:xfrm>
                <a:off x="1920" y="2736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7" name="Line 17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5" name="Freeform 18"/>
            <p:cNvSpPr>
              <a:spLocks/>
            </p:cNvSpPr>
            <p:nvPr/>
          </p:nvSpPr>
          <p:spPr bwMode="auto">
            <a:xfrm>
              <a:off x="2022" y="2189"/>
              <a:ext cx="169" cy="163"/>
            </a:xfrm>
            <a:custGeom>
              <a:avLst/>
              <a:gdLst>
                <a:gd name="T0" fmla="*/ 169 w 169"/>
                <a:gd name="T1" fmla="*/ 0 h 163"/>
                <a:gd name="T2" fmla="*/ 0 w 169"/>
                <a:gd name="T3" fmla="*/ 163 h 163"/>
                <a:gd name="T4" fmla="*/ 0 60000 65536"/>
                <a:gd name="T5" fmla="*/ 0 60000 65536"/>
                <a:gd name="T6" fmla="*/ 0 w 169"/>
                <a:gd name="T7" fmla="*/ 0 h 163"/>
                <a:gd name="T8" fmla="*/ 169 w 169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163">
                  <a:moveTo>
                    <a:pt x="169" y="0"/>
                  </a:moveTo>
                  <a:lnTo>
                    <a:pt x="0" y="163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5" name="Text Box 19"/>
          <p:cNvSpPr txBox="1">
            <a:spLocks noChangeArrowheads="1"/>
          </p:cNvSpPr>
          <p:nvPr/>
        </p:nvSpPr>
        <p:spPr bwMode="auto">
          <a:xfrm>
            <a:off x="1600200" y="16367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dinitrogen tetraoxide</a:t>
            </a:r>
          </a:p>
        </p:txBody>
      </p:sp>
      <p:sp>
        <p:nvSpPr>
          <p:cNvPr id="62476" name="Text Box 20"/>
          <p:cNvSpPr txBox="1">
            <a:spLocks noChangeArrowheads="1"/>
          </p:cNvSpPr>
          <p:nvPr/>
        </p:nvSpPr>
        <p:spPr bwMode="auto">
          <a:xfrm>
            <a:off x="2209800" y="1066800"/>
            <a:ext cx="108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N</a:t>
            </a:r>
            <a:r>
              <a:rPr lang="en-US" sz="3200" baseline="-25000"/>
              <a:t>2</a:t>
            </a:r>
            <a:r>
              <a:rPr lang="en-US" sz="3200"/>
              <a:t>O</a:t>
            </a:r>
            <a:r>
              <a:rPr lang="en-US" sz="3200" baseline="-25000"/>
              <a:t>4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219200" y="2895600"/>
            <a:ext cx="1304925" cy="2133600"/>
            <a:chOff x="3162" y="1824"/>
            <a:chExt cx="822" cy="1344"/>
          </a:xfrm>
        </p:grpSpPr>
        <p:sp>
          <p:nvSpPr>
            <p:cNvPr id="62506" name="Text Box 22"/>
            <p:cNvSpPr txBox="1">
              <a:spLocks noChangeArrowheads="1"/>
            </p:cNvSpPr>
            <p:nvPr/>
          </p:nvSpPr>
          <p:spPr bwMode="auto">
            <a:xfrm>
              <a:off x="3600" y="2256"/>
              <a:ext cx="37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N</a:t>
              </a:r>
            </a:p>
          </p:txBody>
        </p:sp>
        <p:sp>
          <p:nvSpPr>
            <p:cNvPr id="62507" name="Text Box 23"/>
            <p:cNvSpPr txBox="1">
              <a:spLocks noChangeArrowheads="1"/>
            </p:cNvSpPr>
            <p:nvPr/>
          </p:nvSpPr>
          <p:spPr bwMode="auto">
            <a:xfrm>
              <a:off x="3162" y="2688"/>
              <a:ext cx="39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O</a:t>
              </a:r>
            </a:p>
          </p:txBody>
        </p:sp>
        <p:sp>
          <p:nvSpPr>
            <p:cNvPr id="62508" name="Text Box 24"/>
            <p:cNvSpPr txBox="1">
              <a:spLocks noChangeArrowheads="1"/>
            </p:cNvSpPr>
            <p:nvPr/>
          </p:nvSpPr>
          <p:spPr bwMode="auto">
            <a:xfrm>
              <a:off x="3168" y="1824"/>
              <a:ext cx="39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O</a:t>
              </a:r>
            </a:p>
          </p:txBody>
        </p:sp>
        <p:grpSp>
          <p:nvGrpSpPr>
            <p:cNvPr id="62509" name="Group 25"/>
            <p:cNvGrpSpPr>
              <a:grpSpLocks/>
            </p:cNvGrpSpPr>
            <p:nvPr/>
          </p:nvGrpSpPr>
          <p:grpSpPr bwMode="auto">
            <a:xfrm rot="2648694">
              <a:off x="3456" y="2208"/>
              <a:ext cx="240" cy="96"/>
              <a:chOff x="1920" y="2736"/>
              <a:chExt cx="192" cy="96"/>
            </a:xfrm>
          </p:grpSpPr>
          <p:sp>
            <p:nvSpPr>
              <p:cNvPr id="62512" name="Line 26"/>
              <p:cNvSpPr>
                <a:spLocks noChangeShapeType="1"/>
              </p:cNvSpPr>
              <p:nvPr/>
            </p:nvSpPr>
            <p:spPr bwMode="auto">
              <a:xfrm>
                <a:off x="1920" y="2736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3" name="Line 27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10" name="Freeform 28"/>
            <p:cNvSpPr>
              <a:spLocks/>
            </p:cNvSpPr>
            <p:nvPr/>
          </p:nvSpPr>
          <p:spPr bwMode="auto">
            <a:xfrm>
              <a:off x="3479" y="2640"/>
              <a:ext cx="169" cy="163"/>
            </a:xfrm>
            <a:custGeom>
              <a:avLst/>
              <a:gdLst>
                <a:gd name="T0" fmla="*/ 169 w 169"/>
                <a:gd name="T1" fmla="*/ 0 h 163"/>
                <a:gd name="T2" fmla="*/ 0 w 169"/>
                <a:gd name="T3" fmla="*/ 163 h 163"/>
                <a:gd name="T4" fmla="*/ 0 60000 65536"/>
                <a:gd name="T5" fmla="*/ 0 60000 65536"/>
                <a:gd name="T6" fmla="*/ 0 w 169"/>
                <a:gd name="T7" fmla="*/ 0 h 163"/>
                <a:gd name="T8" fmla="*/ 169 w 169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163">
                  <a:moveTo>
                    <a:pt x="169" y="0"/>
                  </a:moveTo>
                  <a:lnTo>
                    <a:pt x="0" y="163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200400" y="2913063"/>
            <a:ext cx="1295400" cy="2133600"/>
            <a:chOff x="4080" y="1824"/>
            <a:chExt cx="816" cy="1344"/>
          </a:xfrm>
        </p:grpSpPr>
        <p:sp>
          <p:nvSpPr>
            <p:cNvPr id="62498" name="Text Box 31"/>
            <p:cNvSpPr txBox="1">
              <a:spLocks noChangeArrowheads="1"/>
            </p:cNvSpPr>
            <p:nvPr/>
          </p:nvSpPr>
          <p:spPr bwMode="auto">
            <a:xfrm>
              <a:off x="4094" y="2256"/>
              <a:ext cx="37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N</a:t>
              </a:r>
            </a:p>
          </p:txBody>
        </p:sp>
        <p:sp>
          <p:nvSpPr>
            <p:cNvPr id="62499" name="Text Box 32"/>
            <p:cNvSpPr txBox="1">
              <a:spLocks noChangeArrowheads="1"/>
            </p:cNvSpPr>
            <p:nvPr/>
          </p:nvSpPr>
          <p:spPr bwMode="auto">
            <a:xfrm>
              <a:off x="4506" y="2688"/>
              <a:ext cx="39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O</a:t>
              </a:r>
            </a:p>
          </p:txBody>
        </p:sp>
        <p:sp>
          <p:nvSpPr>
            <p:cNvPr id="62500" name="Text Box 33"/>
            <p:cNvSpPr txBox="1">
              <a:spLocks noChangeArrowheads="1"/>
            </p:cNvSpPr>
            <p:nvPr/>
          </p:nvSpPr>
          <p:spPr bwMode="auto">
            <a:xfrm>
              <a:off x="4506" y="1824"/>
              <a:ext cx="39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/>
                <a:t>O</a:t>
              </a:r>
            </a:p>
          </p:txBody>
        </p:sp>
        <p:grpSp>
          <p:nvGrpSpPr>
            <p:cNvPr id="62501" name="Group 34"/>
            <p:cNvGrpSpPr>
              <a:grpSpLocks/>
            </p:cNvGrpSpPr>
            <p:nvPr/>
          </p:nvGrpSpPr>
          <p:grpSpPr bwMode="auto">
            <a:xfrm rot="2648694">
              <a:off x="4368" y="2688"/>
              <a:ext cx="240" cy="96"/>
              <a:chOff x="1920" y="2736"/>
              <a:chExt cx="192" cy="96"/>
            </a:xfrm>
          </p:grpSpPr>
          <p:sp>
            <p:nvSpPr>
              <p:cNvPr id="62504" name="Line 35"/>
              <p:cNvSpPr>
                <a:spLocks noChangeShapeType="1"/>
              </p:cNvSpPr>
              <p:nvPr/>
            </p:nvSpPr>
            <p:spPr bwMode="auto">
              <a:xfrm>
                <a:off x="1920" y="2736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5" name="Line 36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2" name="Freeform 37"/>
            <p:cNvSpPr>
              <a:spLocks/>
            </p:cNvSpPr>
            <p:nvPr/>
          </p:nvSpPr>
          <p:spPr bwMode="auto">
            <a:xfrm>
              <a:off x="4416" y="2189"/>
              <a:ext cx="169" cy="163"/>
            </a:xfrm>
            <a:custGeom>
              <a:avLst/>
              <a:gdLst>
                <a:gd name="T0" fmla="*/ 169 w 169"/>
                <a:gd name="T1" fmla="*/ 0 h 163"/>
                <a:gd name="T2" fmla="*/ 0 w 169"/>
                <a:gd name="T3" fmla="*/ 163 h 163"/>
                <a:gd name="T4" fmla="*/ 0 60000 65536"/>
                <a:gd name="T5" fmla="*/ 0 60000 65536"/>
                <a:gd name="T6" fmla="*/ 0 w 169"/>
                <a:gd name="T7" fmla="*/ 0 h 163"/>
                <a:gd name="T8" fmla="*/ 169 w 169"/>
                <a:gd name="T9" fmla="*/ 163 h 1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163">
                  <a:moveTo>
                    <a:pt x="169" y="0"/>
                  </a:moveTo>
                  <a:lnTo>
                    <a:pt x="0" y="163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Oval 38"/>
            <p:cNvSpPr>
              <a:spLocks noChangeArrowheads="1"/>
            </p:cNvSpPr>
            <p:nvPr/>
          </p:nvSpPr>
          <p:spPr bwMode="auto">
            <a:xfrm>
              <a:off x="4080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67" name="Freeform 39"/>
          <p:cNvSpPr>
            <a:spLocks/>
          </p:cNvSpPr>
          <p:nvPr/>
        </p:nvSpPr>
        <p:spPr bwMode="auto">
          <a:xfrm>
            <a:off x="3200400" y="3505200"/>
            <a:ext cx="304800" cy="914400"/>
          </a:xfrm>
          <a:custGeom>
            <a:avLst/>
            <a:gdLst>
              <a:gd name="T0" fmla="*/ 483870045 w 192"/>
              <a:gd name="T1" fmla="*/ 0 h 576"/>
              <a:gd name="T2" fmla="*/ 0 w 192"/>
              <a:gd name="T3" fmla="*/ 725804891 h 576"/>
              <a:gd name="T4" fmla="*/ 483870045 w 192"/>
              <a:gd name="T5" fmla="*/ 1451609782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192" y="0"/>
                </a:moveTo>
                <a:cubicBezTo>
                  <a:pt x="96" y="96"/>
                  <a:pt x="0" y="192"/>
                  <a:pt x="0" y="288"/>
                </a:cubicBezTo>
                <a:cubicBezTo>
                  <a:pt x="0" y="384"/>
                  <a:pt x="96" y="480"/>
                  <a:pt x="192" y="576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8" name="Freeform 40"/>
          <p:cNvSpPr>
            <a:spLocks/>
          </p:cNvSpPr>
          <p:nvPr/>
        </p:nvSpPr>
        <p:spPr bwMode="auto">
          <a:xfrm flipH="1">
            <a:off x="1676400" y="3505200"/>
            <a:ext cx="304800" cy="914400"/>
          </a:xfrm>
          <a:custGeom>
            <a:avLst/>
            <a:gdLst>
              <a:gd name="T0" fmla="*/ 483870045 w 192"/>
              <a:gd name="T1" fmla="*/ 0 h 576"/>
              <a:gd name="T2" fmla="*/ 0 w 192"/>
              <a:gd name="T3" fmla="*/ 725804891 h 576"/>
              <a:gd name="T4" fmla="*/ 483870045 w 192"/>
              <a:gd name="T5" fmla="*/ 1451609782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192" y="0"/>
                </a:moveTo>
                <a:cubicBezTo>
                  <a:pt x="96" y="96"/>
                  <a:pt x="0" y="192"/>
                  <a:pt x="0" y="288"/>
                </a:cubicBezTo>
                <a:cubicBezTo>
                  <a:pt x="0" y="384"/>
                  <a:pt x="96" y="480"/>
                  <a:pt x="192" y="576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752600" y="3352800"/>
            <a:ext cx="1676400" cy="1219200"/>
            <a:chOff x="1104" y="2112"/>
            <a:chExt cx="1056" cy="768"/>
          </a:xfrm>
        </p:grpSpPr>
        <p:sp>
          <p:nvSpPr>
            <p:cNvPr id="62494" name="Line 42"/>
            <p:cNvSpPr>
              <a:spLocks noChangeShapeType="1"/>
            </p:cNvSpPr>
            <p:nvPr/>
          </p:nvSpPr>
          <p:spPr bwMode="auto">
            <a:xfrm>
              <a:off x="1104" y="2160"/>
              <a:ext cx="192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43"/>
            <p:cNvSpPr>
              <a:spLocks noChangeShapeType="1"/>
            </p:cNvSpPr>
            <p:nvPr/>
          </p:nvSpPr>
          <p:spPr bwMode="auto">
            <a:xfrm>
              <a:off x="1968" y="2688"/>
              <a:ext cx="192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44"/>
            <p:cNvSpPr>
              <a:spLocks noChangeShapeType="1"/>
            </p:cNvSpPr>
            <p:nvPr/>
          </p:nvSpPr>
          <p:spPr bwMode="auto">
            <a:xfrm flipH="1">
              <a:off x="1104" y="2640"/>
              <a:ext cx="192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Line 45"/>
            <p:cNvSpPr>
              <a:spLocks noChangeShapeType="1"/>
            </p:cNvSpPr>
            <p:nvPr/>
          </p:nvSpPr>
          <p:spPr bwMode="auto">
            <a:xfrm flipH="1">
              <a:off x="1968" y="2112"/>
              <a:ext cx="192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4" name="Freeform 46"/>
          <p:cNvSpPr>
            <a:spLocks/>
          </p:cNvSpPr>
          <p:nvPr/>
        </p:nvSpPr>
        <p:spPr bwMode="auto">
          <a:xfrm>
            <a:off x="2438400" y="3124200"/>
            <a:ext cx="304800" cy="1524000"/>
          </a:xfrm>
          <a:custGeom>
            <a:avLst/>
            <a:gdLst>
              <a:gd name="T0" fmla="*/ 0 w 192"/>
              <a:gd name="T1" fmla="*/ 0 h 1392"/>
              <a:gd name="T2" fmla="*/ 362902484 w 192"/>
              <a:gd name="T3" fmla="*/ 230140410 h 1392"/>
              <a:gd name="T4" fmla="*/ 0 w 192"/>
              <a:gd name="T5" fmla="*/ 402745461 h 1392"/>
              <a:gd name="T6" fmla="*/ 362902484 w 192"/>
              <a:gd name="T7" fmla="*/ 632885940 h 1392"/>
              <a:gd name="T8" fmla="*/ 120967511 w 192"/>
              <a:gd name="T9" fmla="*/ 863026281 h 1392"/>
              <a:gd name="T10" fmla="*/ 483870045 w 192"/>
              <a:gd name="T11" fmla="*/ 1035631264 h 1392"/>
              <a:gd name="T12" fmla="*/ 120967511 w 192"/>
              <a:gd name="T13" fmla="*/ 1208236520 h 1392"/>
              <a:gd name="T14" fmla="*/ 483870045 w 192"/>
              <a:gd name="T15" fmla="*/ 1438376862 h 1392"/>
              <a:gd name="T16" fmla="*/ 120967511 w 192"/>
              <a:gd name="T17" fmla="*/ 1668517204 h 1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"/>
              <a:gd name="T28" fmla="*/ 0 h 1392"/>
              <a:gd name="T29" fmla="*/ 192 w 192"/>
              <a:gd name="T30" fmla="*/ 1392 h 1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" h="1392">
                <a:moveTo>
                  <a:pt x="0" y="0"/>
                </a:moveTo>
                <a:cubicBezTo>
                  <a:pt x="72" y="68"/>
                  <a:pt x="144" y="136"/>
                  <a:pt x="144" y="192"/>
                </a:cubicBezTo>
                <a:cubicBezTo>
                  <a:pt x="144" y="248"/>
                  <a:pt x="0" y="280"/>
                  <a:pt x="0" y="336"/>
                </a:cubicBezTo>
                <a:cubicBezTo>
                  <a:pt x="0" y="392"/>
                  <a:pt x="136" y="464"/>
                  <a:pt x="144" y="528"/>
                </a:cubicBezTo>
                <a:cubicBezTo>
                  <a:pt x="152" y="592"/>
                  <a:pt x="40" y="664"/>
                  <a:pt x="48" y="720"/>
                </a:cubicBezTo>
                <a:cubicBezTo>
                  <a:pt x="56" y="776"/>
                  <a:pt x="192" y="816"/>
                  <a:pt x="192" y="864"/>
                </a:cubicBezTo>
                <a:cubicBezTo>
                  <a:pt x="192" y="912"/>
                  <a:pt x="48" y="952"/>
                  <a:pt x="48" y="1008"/>
                </a:cubicBezTo>
                <a:cubicBezTo>
                  <a:pt x="48" y="1064"/>
                  <a:pt x="192" y="1136"/>
                  <a:pt x="192" y="1200"/>
                </a:cubicBezTo>
                <a:cubicBezTo>
                  <a:pt x="192" y="1264"/>
                  <a:pt x="120" y="1328"/>
                  <a:pt x="48" y="1392"/>
                </a:cubicBezTo>
              </a:path>
            </a:pathLst>
          </a:cu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75" name="Line 47"/>
          <p:cNvSpPr>
            <a:spLocks noChangeShapeType="1"/>
          </p:cNvSpPr>
          <p:nvPr/>
        </p:nvSpPr>
        <p:spPr bwMode="auto">
          <a:xfrm>
            <a:off x="3657600" y="1371600"/>
            <a:ext cx="1447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4217988" y="1023938"/>
            <a:ext cx="430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990099"/>
                </a:solidFill>
              </a:rPr>
              <a:t>h</a:t>
            </a:r>
            <a:r>
              <a:rPr lang="en-US" i="1">
                <a:solidFill>
                  <a:srgbClr val="990099"/>
                </a:solidFill>
                <a:latin typeface="Symbol" pitchFamily="18" charset="2"/>
              </a:rPr>
              <a:t>n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5311775" y="1066800"/>
            <a:ext cx="1392238" cy="579438"/>
            <a:chOff x="3106" y="672"/>
            <a:chExt cx="877" cy="365"/>
          </a:xfrm>
        </p:grpSpPr>
        <p:sp>
          <p:nvSpPr>
            <p:cNvPr id="62492" name="Text Box 50"/>
            <p:cNvSpPr txBox="1">
              <a:spLocks noChangeArrowheads="1"/>
            </p:cNvSpPr>
            <p:nvPr/>
          </p:nvSpPr>
          <p:spPr bwMode="auto">
            <a:xfrm>
              <a:off x="3106" y="672"/>
              <a:ext cx="8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2  NO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62493" name="Oval 51"/>
            <p:cNvSpPr>
              <a:spLocks noChangeAspect="1" noChangeArrowheads="1"/>
            </p:cNvSpPr>
            <p:nvPr/>
          </p:nvSpPr>
          <p:spPr bwMode="auto">
            <a:xfrm>
              <a:off x="3408" y="864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80" name="Text Box 52"/>
          <p:cNvSpPr txBox="1">
            <a:spLocks noChangeArrowheads="1"/>
          </p:cNvSpPr>
          <p:nvPr/>
        </p:nvSpPr>
        <p:spPr bwMode="auto">
          <a:xfrm>
            <a:off x="5289550" y="16144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nitrogen dioxide</a:t>
            </a:r>
          </a:p>
        </p:txBody>
      </p:sp>
      <p:sp>
        <p:nvSpPr>
          <p:cNvPr id="99381" name="Text Box 53"/>
          <p:cNvSpPr txBox="1">
            <a:spLocks noChangeArrowheads="1"/>
          </p:cNvSpPr>
          <p:nvPr/>
        </p:nvSpPr>
        <p:spPr bwMode="auto">
          <a:xfrm>
            <a:off x="5467350" y="1889125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</a:t>
            </a:r>
            <a:r>
              <a:rPr lang="en-US" sz="1600" i="1"/>
              <a:t>free radical</a:t>
            </a:r>
            <a:r>
              <a:rPr lang="en-US" sz="1600"/>
              <a:t>)</a:t>
            </a:r>
          </a:p>
        </p:txBody>
      </p:sp>
      <p:sp>
        <p:nvSpPr>
          <p:cNvPr id="99382" name="Line 54"/>
          <p:cNvSpPr>
            <a:spLocks noChangeShapeType="1"/>
          </p:cNvSpPr>
          <p:nvPr/>
        </p:nvSpPr>
        <p:spPr bwMode="auto">
          <a:xfrm>
            <a:off x="4038600" y="396240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117725" y="4967288"/>
            <a:ext cx="4867275" cy="388937"/>
            <a:chOff x="1334" y="3129"/>
            <a:chExt cx="3066" cy="245"/>
          </a:xfrm>
        </p:grpSpPr>
        <p:sp>
          <p:nvSpPr>
            <p:cNvPr id="62490" name="Text Box 56"/>
            <p:cNvSpPr txBox="1">
              <a:spLocks noChangeArrowheads="1"/>
            </p:cNvSpPr>
            <p:nvPr/>
          </p:nvSpPr>
          <p:spPr bwMode="auto">
            <a:xfrm>
              <a:off x="1334" y="3143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colorless</a:t>
              </a:r>
            </a:p>
          </p:txBody>
        </p:sp>
        <p:sp>
          <p:nvSpPr>
            <p:cNvPr id="62491" name="Text Box 57"/>
            <p:cNvSpPr txBox="1">
              <a:spLocks noChangeArrowheads="1"/>
            </p:cNvSpPr>
            <p:nvPr/>
          </p:nvSpPr>
          <p:spPr bwMode="auto">
            <a:xfrm>
              <a:off x="3636" y="3129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red-brown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2.22222E-6 L 0.39583 2.22222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4 -0.00254 L 0.39584 -0.002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7" grpId="0" animBg="1"/>
      <p:bldP spid="99368" grpId="0" animBg="1"/>
      <p:bldP spid="99374" grpId="0" animBg="1"/>
      <p:bldP spid="99374" grpId="1" animBg="1"/>
      <p:bldP spid="99375" grpId="0" animBg="1"/>
      <p:bldP spid="99376" grpId="0"/>
      <p:bldP spid="99380" grpId="0"/>
      <p:bldP spid="99381" grpId="0"/>
      <p:bldP spid="993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Molecules and Molecular Compounds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04800" y="1295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i="1" dirty="0">
                <a:solidFill>
                  <a:srgbClr val="FF0000"/>
                </a:solidFill>
              </a:rPr>
              <a:t>Key Concept</a:t>
            </a:r>
            <a:r>
              <a:rPr lang="en-US" sz="2400" i="1" dirty="0"/>
              <a:t>: </a:t>
            </a:r>
            <a:r>
              <a:rPr lang="en-US" sz="2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Molecular compounds tend to have relatively lower melting and boiling points than ionic compounds.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CC00"/>
                </a:solidFill>
              </a:rPr>
              <a:t>	</a:t>
            </a:r>
            <a:endParaRPr lang="en-US" sz="2400" b="1" dirty="0">
              <a:solidFill>
                <a:srgbClr val="FFCC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CC00"/>
                </a:solidFill>
              </a:rPr>
              <a:t>	</a:t>
            </a:r>
            <a:r>
              <a:rPr lang="en-US" sz="2400" b="1" u="sng" dirty="0">
                <a:solidFill>
                  <a:srgbClr val="FFCC00"/>
                </a:solidFill>
              </a:rPr>
              <a:t>Molecular </a:t>
            </a:r>
            <a:r>
              <a:rPr lang="en-US" sz="2400" b="1" u="sng" dirty="0">
                <a:solidFill>
                  <a:srgbClr val="FFCC00"/>
                </a:solidFill>
              </a:rPr>
              <a:t>compound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 compound composed of molecules, and made of different atoms (two or more </a:t>
            </a:r>
            <a:r>
              <a:rPr lang="en-US" sz="2400" u="sng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nonmetals</a:t>
            </a: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).    </a:t>
            </a: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Water                  (H</a:t>
            </a:r>
            <a:r>
              <a:rPr lang="en-US" sz="2800" i="1" baseline="-25000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O)     H – O – 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      Carbon Dioxide   (CO</a:t>
            </a:r>
            <a:r>
              <a:rPr lang="en-US" sz="2800" i="1" baseline="-25000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800" i="1" dirty="0">
                <a:solidFill>
                  <a:srgbClr val="9999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     O = C = O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  </a:t>
            </a:r>
            <a:endParaRPr lang="en-US" sz="2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62484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31242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648200" y="5715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4648200" y="4800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029200" y="55626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029200" y="45720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352800" y="5029200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705600" y="5029200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698750" y="49530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423150" y="49530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380038" y="5715000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1</a:t>
            </a:r>
            <a:r>
              <a:rPr lang="en-US" i="1" baseline="-25000"/>
              <a:t>s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380038" y="44196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1</a:t>
            </a:r>
            <a:r>
              <a:rPr lang="en-US" i="1" baseline="-25000"/>
              <a:t>s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4267200" y="4800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4267200" y="5181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791200" y="4800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5791200" y="5181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3505200" y="509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3581400" y="509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V="1">
            <a:off x="5181600" y="4633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5257800" y="4633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V="1">
            <a:off x="6858000" y="509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V="1">
            <a:off x="6934200" y="50911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V="1">
            <a:off x="5181600" y="5624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5257800" y="5624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6240463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3116263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4640263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4640263" y="2209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5021263" y="29718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5021263" y="19812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3344863" y="2438400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6697663" y="2438400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2690813" y="23622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63523" name="Text Box 35"/>
          <p:cNvSpPr txBox="1">
            <a:spLocks noChangeArrowheads="1"/>
          </p:cNvSpPr>
          <p:nvPr/>
        </p:nvSpPr>
        <p:spPr bwMode="auto">
          <a:xfrm>
            <a:off x="7415213" y="23622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5372100" y="3124200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1</a:t>
            </a:r>
            <a:r>
              <a:rPr lang="en-US" i="1" baseline="-25000"/>
              <a:t>s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372100" y="18288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1</a:t>
            </a:r>
            <a:r>
              <a:rPr lang="en-US" i="1" baseline="-25000"/>
              <a:t>s</a:t>
            </a:r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 flipH="1">
            <a:off x="4259263" y="2209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7" name="Line 39"/>
          <p:cNvSpPr>
            <a:spLocks noChangeShapeType="1"/>
          </p:cNvSpPr>
          <p:nvPr/>
        </p:nvSpPr>
        <p:spPr bwMode="auto">
          <a:xfrm>
            <a:off x="4259263" y="2590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8" name="Line 40"/>
          <p:cNvSpPr>
            <a:spLocks noChangeShapeType="1"/>
          </p:cNvSpPr>
          <p:nvPr/>
        </p:nvSpPr>
        <p:spPr bwMode="auto">
          <a:xfrm>
            <a:off x="5783263" y="2209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 flipH="1">
            <a:off x="5783263" y="2590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 flipV="1">
            <a:off x="3497263" y="25003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 flipV="1">
            <a:off x="6926263" y="25003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2" name="Line 44"/>
          <p:cNvSpPr>
            <a:spLocks noChangeShapeType="1"/>
          </p:cNvSpPr>
          <p:nvPr/>
        </p:nvSpPr>
        <p:spPr bwMode="auto">
          <a:xfrm flipV="1">
            <a:off x="5173663" y="30337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5249863" y="30337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4572000" y="3429000"/>
            <a:ext cx="141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molecule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4419600" y="6019800"/>
            <a:ext cx="153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</a:t>
            </a:r>
            <a:r>
              <a:rPr lang="en-US" baseline="-25000"/>
              <a:t>2</a:t>
            </a:r>
            <a:r>
              <a:rPr lang="en-US"/>
              <a:t> molecule</a:t>
            </a: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124200" y="28194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 atom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6470650" y="28194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 atom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048000" y="54102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 atom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6470650" y="54102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 atom</a:t>
            </a:r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 flipV="1">
            <a:off x="1828800" y="463391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V="1">
            <a:off x="1828800" y="2133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Text Box 54"/>
          <p:cNvSpPr txBox="1">
            <a:spLocks noChangeArrowheads="1"/>
          </p:cNvSpPr>
          <p:nvPr/>
        </p:nvSpPr>
        <p:spPr bwMode="auto">
          <a:xfrm rot="-5400000">
            <a:off x="1177132" y="2632868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63543" name="Text Box 55"/>
          <p:cNvSpPr txBox="1">
            <a:spLocks noChangeArrowheads="1"/>
          </p:cNvSpPr>
          <p:nvPr/>
        </p:nvSpPr>
        <p:spPr bwMode="auto">
          <a:xfrm rot="-5400000">
            <a:off x="1177132" y="5133181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304800" y="798513"/>
            <a:ext cx="855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Energy-level diagram for (a) the H</a:t>
            </a:r>
            <a:r>
              <a:rPr lang="en-US" baseline="-25000"/>
              <a:t>2</a:t>
            </a:r>
            <a:r>
              <a:rPr lang="en-US"/>
              <a:t> molecule and (b) the hypothetical He</a:t>
            </a:r>
            <a:r>
              <a:rPr lang="en-US" baseline="-25000"/>
              <a:t>2</a:t>
            </a:r>
            <a:r>
              <a:rPr lang="en-US"/>
              <a:t> molecule</a:t>
            </a: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1600200" y="1447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(a)</a:t>
            </a:r>
          </a:p>
        </p:txBody>
      </p:sp>
      <p:sp>
        <p:nvSpPr>
          <p:cNvPr id="63546" name="Text Box 58"/>
          <p:cNvSpPr txBox="1">
            <a:spLocks noChangeArrowheads="1"/>
          </p:cNvSpPr>
          <p:nvPr/>
        </p:nvSpPr>
        <p:spPr bwMode="auto">
          <a:xfrm>
            <a:off x="1600200" y="4038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(b)</a:t>
            </a:r>
          </a:p>
        </p:txBody>
      </p:sp>
      <p:sp>
        <p:nvSpPr>
          <p:cNvPr id="63547" name="Rectangle 59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332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Order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39763" y="1912938"/>
            <a:ext cx="7827962" cy="650875"/>
          </a:xfrm>
          <a:prstGeom prst="rect">
            <a:avLst/>
          </a:prstGeom>
          <a:solidFill>
            <a:srgbClr val="F5F4FE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"/>
          </a:p>
          <a:p>
            <a:r>
              <a:rPr lang="en-US" sz="2000"/>
              <a:t>Bond order = ½ (# or bonding electrons - # of antibonding electrons)</a:t>
            </a:r>
            <a:endParaRPr lang="en-US" sz="800"/>
          </a:p>
          <a:p>
            <a:endParaRPr lang="en-US" sz="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2954338"/>
            <a:ext cx="48736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A bond order of 1 represents a single bond,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A bond order of 2 represents a double bond,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 A bond order of 3 represents a triple bond.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A bond order of 0 means no bond exists.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46125" y="4456113"/>
            <a:ext cx="785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Because MO theory also treats molecules with an odd number of electrons, </a:t>
            </a:r>
          </a:p>
          <a:p>
            <a:r>
              <a:rPr lang="en-US"/>
              <a:t>Bond orders of 1/2 , 3/2 , or 5/2 are possible.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5638800" y="5272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2514600" y="5272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038600" y="5805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038600" y="4891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5653088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419600" y="4662488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743200" y="5119688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096000" y="5119688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089150" y="5043488"/>
            <a:ext cx="50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6813550" y="5043488"/>
            <a:ext cx="50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770438" y="5805488"/>
            <a:ext cx="48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1</a:t>
            </a:r>
            <a:r>
              <a:rPr lang="en-US" i="1" baseline="-25000"/>
              <a:t>s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770438" y="4510088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1</a:t>
            </a:r>
            <a:r>
              <a:rPr lang="en-US" i="1" baseline="-25000"/>
              <a:t>s</a:t>
            </a: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3657600" y="48910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657600" y="52720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5181600" y="4891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>
            <a:off x="5181600" y="5272088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5638800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514600" y="2590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4038600" y="36718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4038600" y="1600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4419600" y="3519488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4419600" y="13716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2743200" y="2438400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6096000" y="2438400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2089150" y="23622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6813550" y="23622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4770438" y="3671888"/>
            <a:ext cx="48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2</a:t>
            </a:r>
            <a:r>
              <a:rPr lang="en-US" i="1" baseline="-25000"/>
              <a:t>s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4770438" y="12192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2</a:t>
            </a:r>
            <a:r>
              <a:rPr lang="en-US" i="1" baseline="-25000"/>
              <a:t>s</a:t>
            </a:r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3657600" y="1609725"/>
            <a:ext cx="400050" cy="981075"/>
          </a:xfrm>
          <a:custGeom>
            <a:avLst/>
            <a:gdLst>
              <a:gd name="T0" fmla="*/ 635079420 w 252"/>
              <a:gd name="T1" fmla="*/ 0 h 618"/>
              <a:gd name="T2" fmla="*/ 0 w 252"/>
              <a:gd name="T3" fmla="*/ 1557456344 h 618"/>
              <a:gd name="T4" fmla="*/ 0 60000 65536"/>
              <a:gd name="T5" fmla="*/ 0 60000 65536"/>
              <a:gd name="T6" fmla="*/ 0 w 252"/>
              <a:gd name="T7" fmla="*/ 0 h 618"/>
              <a:gd name="T8" fmla="*/ 252 w 252"/>
              <a:gd name="T9" fmla="*/ 618 h 6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618">
                <a:moveTo>
                  <a:pt x="252" y="0"/>
                </a:moveTo>
                <a:lnTo>
                  <a:pt x="0" y="61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3657600" y="2590800"/>
            <a:ext cx="409575" cy="1076325"/>
          </a:xfrm>
          <a:custGeom>
            <a:avLst/>
            <a:gdLst>
              <a:gd name="T0" fmla="*/ 0 w 258"/>
              <a:gd name="T1" fmla="*/ 0 h 678"/>
              <a:gd name="T2" fmla="*/ 650200203 w 258"/>
              <a:gd name="T3" fmla="*/ 1708666116 h 678"/>
              <a:gd name="T4" fmla="*/ 0 60000 65536"/>
              <a:gd name="T5" fmla="*/ 0 60000 65536"/>
              <a:gd name="T6" fmla="*/ 0 w 258"/>
              <a:gd name="T7" fmla="*/ 0 h 678"/>
              <a:gd name="T8" fmla="*/ 258 w 258"/>
              <a:gd name="T9" fmla="*/ 678 h 6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8" h="678">
                <a:moveTo>
                  <a:pt x="0" y="0"/>
                </a:moveTo>
                <a:lnTo>
                  <a:pt x="258" y="67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5191125" y="1619250"/>
            <a:ext cx="447675" cy="971550"/>
          </a:xfrm>
          <a:custGeom>
            <a:avLst/>
            <a:gdLst>
              <a:gd name="T0" fmla="*/ 0 w 282"/>
              <a:gd name="T1" fmla="*/ 0 h 612"/>
              <a:gd name="T2" fmla="*/ 710683953 w 282"/>
              <a:gd name="T3" fmla="*/ 1542335407 h 612"/>
              <a:gd name="T4" fmla="*/ 0 60000 65536"/>
              <a:gd name="T5" fmla="*/ 0 60000 65536"/>
              <a:gd name="T6" fmla="*/ 0 w 282"/>
              <a:gd name="T7" fmla="*/ 0 h 612"/>
              <a:gd name="T8" fmla="*/ 282 w 282"/>
              <a:gd name="T9" fmla="*/ 612 h 6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" h="612">
                <a:moveTo>
                  <a:pt x="0" y="0"/>
                </a:moveTo>
                <a:lnTo>
                  <a:pt x="282" y="6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5172075" y="2590800"/>
            <a:ext cx="466725" cy="1066800"/>
          </a:xfrm>
          <a:custGeom>
            <a:avLst/>
            <a:gdLst>
              <a:gd name="T0" fmla="*/ 740925828 w 294"/>
              <a:gd name="T1" fmla="*/ 0 h 672"/>
              <a:gd name="T2" fmla="*/ 0 w 294"/>
              <a:gd name="T3" fmla="*/ 1693545178 h 672"/>
              <a:gd name="T4" fmla="*/ 0 60000 65536"/>
              <a:gd name="T5" fmla="*/ 0 60000 65536"/>
              <a:gd name="T6" fmla="*/ 0 w 294"/>
              <a:gd name="T7" fmla="*/ 0 h 672"/>
              <a:gd name="T8" fmla="*/ 294 w 294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672">
                <a:moveTo>
                  <a:pt x="294" y="0"/>
                </a:move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 flipV="1">
            <a:off x="2895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 flipV="1">
            <a:off x="2971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 flipV="1">
            <a:off x="2895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 flipV="1">
            <a:off x="4572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 flipV="1"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5" name="Line 39"/>
          <p:cNvSpPr>
            <a:spLocks noChangeShapeType="1"/>
          </p:cNvSpPr>
          <p:nvPr/>
        </p:nvSpPr>
        <p:spPr bwMode="auto">
          <a:xfrm flipV="1">
            <a:off x="45720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 flipV="1">
            <a:off x="46482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 flipV="1">
            <a:off x="6248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 flipV="1">
            <a:off x="6324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9" name="Line 43"/>
          <p:cNvSpPr>
            <a:spLocks noChangeShapeType="1"/>
          </p:cNvSpPr>
          <p:nvPr/>
        </p:nvSpPr>
        <p:spPr bwMode="auto">
          <a:xfrm flipV="1">
            <a:off x="45720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 flipV="1">
            <a:off x="4648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 flipV="1">
            <a:off x="6248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685800" y="473075"/>
            <a:ext cx="7593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Energy-level diagram for the Li</a:t>
            </a:r>
            <a:r>
              <a:rPr lang="en-US" sz="3200" baseline="-25000"/>
              <a:t>2</a:t>
            </a:r>
            <a:r>
              <a:rPr lang="en-US" sz="3200"/>
              <a:t> molecule</a:t>
            </a:r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762000" y="1371600"/>
            <a:ext cx="1282700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 = 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1</a:t>
            </a:r>
          </a:p>
        </p:txBody>
      </p:sp>
      <p:sp>
        <p:nvSpPr>
          <p:cNvPr id="65584" name="Text Box 48"/>
          <p:cNvSpPr txBox="1">
            <a:spLocks noChangeArrowheads="1"/>
          </p:cNvSpPr>
          <p:nvPr/>
        </p:nvSpPr>
        <p:spPr bwMode="auto">
          <a:xfrm>
            <a:off x="2762250" y="55006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</a:t>
            </a:r>
          </a:p>
        </p:txBody>
      </p:sp>
      <p:sp>
        <p:nvSpPr>
          <p:cNvPr id="65585" name="Text Box 49"/>
          <p:cNvSpPr txBox="1">
            <a:spLocks noChangeArrowheads="1"/>
          </p:cNvSpPr>
          <p:nvPr/>
        </p:nvSpPr>
        <p:spPr bwMode="auto">
          <a:xfrm>
            <a:off x="6115050" y="55006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</a:t>
            </a:r>
          </a:p>
        </p:txBody>
      </p:sp>
      <p:sp>
        <p:nvSpPr>
          <p:cNvPr id="65586" name="Text Box 50"/>
          <p:cNvSpPr txBox="1">
            <a:spLocks noChangeArrowheads="1"/>
          </p:cNvSpPr>
          <p:nvPr/>
        </p:nvSpPr>
        <p:spPr bwMode="auto">
          <a:xfrm>
            <a:off x="4419600" y="6019800"/>
            <a:ext cx="44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65587" name="Line 51"/>
          <p:cNvSpPr>
            <a:spLocks noChangeShapeType="1"/>
          </p:cNvSpPr>
          <p:nvPr/>
        </p:nvSpPr>
        <p:spPr bwMode="auto">
          <a:xfrm flipV="1">
            <a:off x="1447800" y="2362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88" name="Text Box 52"/>
          <p:cNvSpPr txBox="1">
            <a:spLocks noChangeArrowheads="1"/>
          </p:cNvSpPr>
          <p:nvPr/>
        </p:nvSpPr>
        <p:spPr bwMode="auto">
          <a:xfrm rot="-5400000">
            <a:off x="796132" y="3547268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65589" name="Rectangle 53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334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5638800" y="5653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2514600" y="5653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038600" y="618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038600" y="52720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5562600" y="26812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209800" y="26812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3962400" y="3519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3962400" y="1995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4038600" y="13858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419600" y="6034088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419600" y="5043488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743200" y="5500688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6096000" y="5500688"/>
            <a:ext cx="381000" cy="381000"/>
          </a:xfrm>
          <a:prstGeom prst="rect">
            <a:avLst/>
          </a:prstGeom>
          <a:solidFill>
            <a:srgbClr val="FFE0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089150" y="54244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2s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13550" y="54244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2s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4770438" y="6186488"/>
            <a:ext cx="48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2s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70438" y="4891088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2s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4419600" y="1157288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2743200" y="2528888"/>
            <a:ext cx="381000" cy="381000"/>
          </a:xfrm>
          <a:prstGeom prst="rect">
            <a:avLst/>
          </a:prstGeom>
          <a:solidFill>
            <a:srgbClr val="8FD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4191000" y="3305175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1752600" y="237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2p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7029450" y="237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2p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4757738" y="4143375"/>
            <a:ext cx="49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2p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757738" y="1004888"/>
            <a:ext cx="56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2p</a:t>
            </a: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3124200" y="2528888"/>
            <a:ext cx="381000" cy="381000"/>
          </a:xfrm>
          <a:prstGeom prst="rect">
            <a:avLst/>
          </a:prstGeom>
          <a:solidFill>
            <a:srgbClr val="8FD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2362200" y="2528888"/>
            <a:ext cx="381000" cy="381000"/>
          </a:xfrm>
          <a:prstGeom prst="rect">
            <a:avLst/>
          </a:prstGeom>
          <a:solidFill>
            <a:srgbClr val="8FD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6096000" y="2528888"/>
            <a:ext cx="381000" cy="381000"/>
          </a:xfrm>
          <a:prstGeom prst="rect">
            <a:avLst/>
          </a:prstGeom>
          <a:solidFill>
            <a:srgbClr val="8FD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6477000" y="2528888"/>
            <a:ext cx="381000" cy="381000"/>
          </a:xfrm>
          <a:prstGeom prst="rect">
            <a:avLst/>
          </a:prstGeom>
          <a:solidFill>
            <a:srgbClr val="8FD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5715000" y="2528888"/>
            <a:ext cx="381000" cy="381000"/>
          </a:xfrm>
          <a:prstGeom prst="rect">
            <a:avLst/>
          </a:prstGeom>
          <a:solidFill>
            <a:srgbClr val="8FD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4572000" y="3305175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4191000" y="1843088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4572000" y="1843088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4343400" y="2895600"/>
            <a:ext cx="47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  <a:r>
              <a:rPr lang="en-US" baseline="-25000"/>
              <a:t>2p</a:t>
            </a: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4322763" y="2209800"/>
            <a:ext cx="554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 baseline="-25000"/>
              <a:t>2p</a:t>
            </a:r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>
            <a:off x="4038600" y="42052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Rectangle 37"/>
          <p:cNvSpPr>
            <a:spLocks noChangeArrowheads="1"/>
          </p:cNvSpPr>
          <p:nvPr/>
        </p:nvSpPr>
        <p:spPr bwMode="auto">
          <a:xfrm>
            <a:off x="4419600" y="3990975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V="1">
            <a:off x="3733800" y="1995488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V="1">
            <a:off x="3733800" y="1385888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3733800" y="26812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>
            <a:off x="3733800" y="2681288"/>
            <a:ext cx="3048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5181600" y="1385888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H="1" flipV="1">
            <a:off x="5105400" y="199548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V="1">
            <a:off x="5105400" y="2681288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flipH="1">
            <a:off x="5181600" y="2681288"/>
            <a:ext cx="381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 flipH="1">
            <a:off x="3657600" y="52720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7" name="Line 47"/>
          <p:cNvSpPr>
            <a:spLocks noChangeShapeType="1"/>
          </p:cNvSpPr>
          <p:nvPr/>
        </p:nvSpPr>
        <p:spPr bwMode="auto">
          <a:xfrm>
            <a:off x="3657600" y="56530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>
            <a:off x="5181600" y="5272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 flipH="1">
            <a:off x="5181600" y="5653088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2012950" y="265113"/>
            <a:ext cx="507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Energy-level diagram for molecular orbitals </a:t>
            </a:r>
          </a:p>
          <a:p>
            <a:pPr algn="ctr"/>
            <a:r>
              <a:rPr lang="en-US"/>
              <a:t>of second-row homonuclear diatomic molecules.</a:t>
            </a:r>
          </a:p>
        </p:txBody>
      </p:sp>
      <p:sp>
        <p:nvSpPr>
          <p:cNvPr id="66611" name="Rectangle 51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337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ig_9_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622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338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6200" y="46482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6200" y="36576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276600" y="4648200"/>
            <a:ext cx="56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/>
              <a:t>2s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200400" y="3657600"/>
            <a:ext cx="639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*</a:t>
            </a:r>
            <a:r>
              <a:rPr lang="en-US"/>
              <a:t>2s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76600" y="25908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/>
              <a:t>2p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86200" y="2605088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733800" y="1828800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114800" y="1828800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6629400" y="1828800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7010400" y="1828800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Freeform 12"/>
          <p:cNvSpPr>
            <a:spLocks/>
          </p:cNvSpPr>
          <p:nvPr/>
        </p:nvSpPr>
        <p:spPr bwMode="auto">
          <a:xfrm>
            <a:off x="3214688" y="2017713"/>
            <a:ext cx="4557712" cy="6350"/>
          </a:xfrm>
          <a:custGeom>
            <a:avLst/>
            <a:gdLst>
              <a:gd name="T0" fmla="*/ 0 w 2871"/>
              <a:gd name="T1" fmla="*/ 10080623 h 4"/>
              <a:gd name="T2" fmla="*/ 2147483647 w 2871"/>
              <a:gd name="T3" fmla="*/ 0 h 4"/>
              <a:gd name="T4" fmla="*/ 0 60000 65536"/>
              <a:gd name="T5" fmla="*/ 0 60000 65536"/>
              <a:gd name="T6" fmla="*/ 0 w 2871"/>
              <a:gd name="T7" fmla="*/ 0 h 4"/>
              <a:gd name="T8" fmla="*/ 2871 w 2871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71" h="4">
                <a:moveTo>
                  <a:pt x="0" y="4"/>
                </a:moveTo>
                <a:lnTo>
                  <a:pt x="2871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6858000" y="1066800"/>
            <a:ext cx="381000" cy="381000"/>
          </a:xfrm>
          <a:prstGeom prst="rect">
            <a:avLst/>
          </a:prstGeom>
          <a:solidFill>
            <a:srgbClr val="6FCF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4343400" y="1295400"/>
            <a:ext cx="24384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8623" name="Group 15"/>
          <p:cNvGrpSpPr>
            <a:grpSpLocks/>
          </p:cNvGrpSpPr>
          <p:nvPr/>
        </p:nvGrpSpPr>
        <p:grpSpPr bwMode="auto">
          <a:xfrm>
            <a:off x="533400" y="1690688"/>
            <a:ext cx="1974850" cy="671512"/>
            <a:chOff x="336" y="1065"/>
            <a:chExt cx="1244" cy="423"/>
          </a:xfrm>
        </p:grpSpPr>
        <p:sp>
          <p:nvSpPr>
            <p:cNvPr id="68634" name="Text Box 16"/>
            <p:cNvSpPr txBox="1">
              <a:spLocks noChangeArrowheads="1"/>
            </p:cNvSpPr>
            <p:nvPr/>
          </p:nvSpPr>
          <p:spPr bwMode="auto">
            <a:xfrm>
              <a:off x="1085" y="1065"/>
              <a:ext cx="3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p</a:t>
              </a:r>
              <a:r>
                <a:rPr lang="en-US"/>
                <a:t>2p</a:t>
              </a:r>
            </a:p>
          </p:txBody>
        </p:sp>
        <p:sp>
          <p:nvSpPr>
            <p:cNvPr id="68635" name="Text Box 17"/>
            <p:cNvSpPr txBox="1">
              <a:spLocks noChangeArrowheads="1"/>
            </p:cNvSpPr>
            <p:nvPr/>
          </p:nvSpPr>
          <p:spPr bwMode="auto">
            <a:xfrm>
              <a:off x="336" y="1084"/>
              <a:ext cx="1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Energy of </a:t>
              </a:r>
            </a:p>
            <a:p>
              <a:r>
                <a:rPr lang="en-US"/>
                <a:t>molecular orbitals</a:t>
              </a:r>
            </a:p>
          </p:txBody>
        </p:sp>
      </p:grpSp>
      <p:sp>
        <p:nvSpPr>
          <p:cNvPr id="68624" name="Freeform 18"/>
          <p:cNvSpPr>
            <a:spLocks/>
          </p:cNvSpPr>
          <p:nvPr/>
        </p:nvSpPr>
        <p:spPr bwMode="auto">
          <a:xfrm>
            <a:off x="2514600" y="2019300"/>
            <a:ext cx="476250" cy="1588"/>
          </a:xfrm>
          <a:custGeom>
            <a:avLst/>
            <a:gdLst>
              <a:gd name="T0" fmla="*/ 0 w 300"/>
              <a:gd name="T1" fmla="*/ 0 h 1"/>
              <a:gd name="T2" fmla="*/ 756046766 w 300"/>
              <a:gd name="T3" fmla="*/ 0 h 1"/>
              <a:gd name="T4" fmla="*/ 0 60000 65536"/>
              <a:gd name="T5" fmla="*/ 0 60000 65536"/>
              <a:gd name="T6" fmla="*/ 0 w 300"/>
              <a:gd name="T7" fmla="*/ 0 h 1"/>
              <a:gd name="T8" fmla="*/ 300 w 3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" h="1">
                <a:moveTo>
                  <a:pt x="0" y="0"/>
                </a:moveTo>
                <a:lnTo>
                  <a:pt x="30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Freeform 19"/>
          <p:cNvSpPr>
            <a:spLocks/>
          </p:cNvSpPr>
          <p:nvPr/>
        </p:nvSpPr>
        <p:spPr bwMode="auto">
          <a:xfrm>
            <a:off x="4371975" y="3810000"/>
            <a:ext cx="2409825" cy="1588"/>
          </a:xfrm>
          <a:custGeom>
            <a:avLst/>
            <a:gdLst>
              <a:gd name="T0" fmla="*/ 0 w 1518"/>
              <a:gd name="T1" fmla="*/ 0 h 1"/>
              <a:gd name="T2" fmla="*/ 2147483647 w 1518"/>
              <a:gd name="T3" fmla="*/ 2521744 h 1"/>
              <a:gd name="T4" fmla="*/ 0 60000 65536"/>
              <a:gd name="T5" fmla="*/ 0 60000 65536"/>
              <a:gd name="T6" fmla="*/ 0 w 1518"/>
              <a:gd name="T7" fmla="*/ 0 h 1"/>
              <a:gd name="T8" fmla="*/ 1518 w 15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8" h="1">
                <a:moveTo>
                  <a:pt x="0" y="0"/>
                </a:moveTo>
                <a:lnTo>
                  <a:pt x="1518" y="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Rectangle 20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21"/>
          <p:cNvSpPr>
            <a:spLocks noChangeArrowheads="1"/>
          </p:cNvSpPr>
          <p:nvPr/>
        </p:nvSpPr>
        <p:spPr bwMode="auto">
          <a:xfrm>
            <a:off x="6858000" y="5486400"/>
            <a:ext cx="381000" cy="381000"/>
          </a:xfrm>
          <a:prstGeom prst="rect">
            <a:avLst/>
          </a:prstGeom>
          <a:solidFill>
            <a:srgbClr val="FF99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Freeform 22"/>
          <p:cNvSpPr>
            <a:spLocks/>
          </p:cNvSpPr>
          <p:nvPr/>
        </p:nvSpPr>
        <p:spPr bwMode="auto">
          <a:xfrm>
            <a:off x="4362450" y="4829175"/>
            <a:ext cx="2419350" cy="809625"/>
          </a:xfrm>
          <a:custGeom>
            <a:avLst/>
            <a:gdLst>
              <a:gd name="T0" fmla="*/ 0 w 1524"/>
              <a:gd name="T1" fmla="*/ 0 h 510"/>
              <a:gd name="T2" fmla="*/ 2147483647 w 1524"/>
              <a:gd name="T3" fmla="*/ 1285279777 h 510"/>
              <a:gd name="T4" fmla="*/ 0 60000 65536"/>
              <a:gd name="T5" fmla="*/ 0 60000 65536"/>
              <a:gd name="T6" fmla="*/ 0 w 1524"/>
              <a:gd name="T7" fmla="*/ 0 h 510"/>
              <a:gd name="T8" fmla="*/ 1524 w 1524"/>
              <a:gd name="T9" fmla="*/ 510 h 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4" h="510">
                <a:moveTo>
                  <a:pt x="0" y="0"/>
                </a:moveTo>
                <a:lnTo>
                  <a:pt x="1524" y="51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Text Box 23"/>
          <p:cNvSpPr txBox="1">
            <a:spLocks noChangeArrowheads="1"/>
          </p:cNvSpPr>
          <p:nvPr/>
        </p:nvSpPr>
        <p:spPr bwMode="auto">
          <a:xfrm>
            <a:off x="3260725" y="6186488"/>
            <a:ext cx="130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, F</a:t>
            </a:r>
            <a:r>
              <a:rPr lang="en-US" baseline="-25000"/>
              <a:t>2</a:t>
            </a:r>
            <a:r>
              <a:rPr lang="en-US"/>
              <a:t>, Ne</a:t>
            </a:r>
            <a:r>
              <a:rPr lang="en-US" baseline="-25000"/>
              <a:t>2</a:t>
            </a:r>
          </a:p>
        </p:txBody>
      </p:sp>
      <p:sp>
        <p:nvSpPr>
          <p:cNvPr id="68630" name="Text Box 24"/>
          <p:cNvSpPr txBox="1">
            <a:spLocks noChangeArrowheads="1"/>
          </p:cNvSpPr>
          <p:nvPr/>
        </p:nvSpPr>
        <p:spPr bwMode="auto">
          <a:xfrm>
            <a:off x="6523038" y="6186488"/>
            <a:ext cx="1173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2</a:t>
            </a:r>
            <a:r>
              <a:rPr lang="en-US"/>
              <a:t>, C</a:t>
            </a:r>
            <a:r>
              <a:rPr lang="en-US" baseline="-25000"/>
              <a:t>2</a:t>
            </a:r>
            <a:r>
              <a:rPr lang="en-US"/>
              <a:t>, N</a:t>
            </a:r>
            <a:r>
              <a:rPr lang="en-US" baseline="-25000"/>
              <a:t>2</a:t>
            </a:r>
          </a:p>
        </p:txBody>
      </p:sp>
      <p:sp>
        <p:nvSpPr>
          <p:cNvPr id="68631" name="Line 25"/>
          <p:cNvSpPr>
            <a:spLocks noChangeShapeType="1"/>
          </p:cNvSpPr>
          <p:nvPr/>
        </p:nvSpPr>
        <p:spPr bwMode="auto">
          <a:xfrm>
            <a:off x="2667000" y="68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Text Box 26"/>
          <p:cNvSpPr txBox="1">
            <a:spLocks noChangeArrowheads="1"/>
          </p:cNvSpPr>
          <p:nvPr/>
        </p:nvSpPr>
        <p:spPr bwMode="auto">
          <a:xfrm>
            <a:off x="3232150" y="3190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Increasing </a:t>
            </a:r>
            <a:r>
              <a:rPr lang="en-US" i="1"/>
              <a:t>2s – 2p</a:t>
            </a:r>
            <a:r>
              <a:rPr lang="en-US"/>
              <a:t> interaction</a:t>
            </a:r>
          </a:p>
        </p:txBody>
      </p:sp>
      <p:sp>
        <p:nvSpPr>
          <p:cNvPr id="68633" name="Rectangle 27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338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006475" y="14478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854075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235075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006475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854075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235075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006475" y="3581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006475" y="4114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301875" y="14478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149475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2530475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2301875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2149475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2530475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2301875" y="3581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2301875" y="4114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3597275" y="14478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3444875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3825875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3597275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3444875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3825875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3597275" y="3581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3597275" y="4114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152400" y="4171950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</a:t>
            </a:r>
            <a:r>
              <a:rPr lang="en-US" sz="1600" baseline="-25000"/>
              <a:t>2s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168275" y="3581400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s*</a:t>
            </a:r>
            <a:r>
              <a:rPr lang="en-US" sz="1600" baseline="-25000"/>
              <a:t>2s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168275" y="3092450"/>
            <a:ext cx="45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p</a:t>
            </a:r>
            <a:r>
              <a:rPr lang="en-US" sz="1600" baseline="-25000"/>
              <a:t>2p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184150" y="2501900"/>
            <a:ext cx="46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</a:t>
            </a:r>
            <a:r>
              <a:rPr lang="en-US" sz="1600" baseline="-25000"/>
              <a:t>2p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168275" y="1962150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p*</a:t>
            </a:r>
            <a:r>
              <a:rPr lang="en-US" sz="1600" baseline="-25000"/>
              <a:t>2p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184150" y="1371600"/>
            <a:ext cx="563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s*</a:t>
            </a:r>
            <a:r>
              <a:rPr lang="en-US" sz="1600" baseline="-25000"/>
              <a:t>2p</a:t>
            </a:r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593725" y="265113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Large </a:t>
            </a:r>
            <a:r>
              <a:rPr lang="en-US" i="1"/>
              <a:t>2s – 2p</a:t>
            </a:r>
            <a:r>
              <a:rPr lang="en-US"/>
              <a:t> interaction</a:t>
            </a:r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auto">
          <a:xfrm>
            <a:off x="5607050" y="242888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</a:t>
            </a:r>
            <a:r>
              <a:rPr lang="en-US" i="1"/>
              <a:t>2s – 2p</a:t>
            </a:r>
            <a:r>
              <a:rPr lang="en-US"/>
              <a:t> interaction</a:t>
            </a:r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76200" y="685800"/>
            <a:ext cx="8991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5715000" y="14478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5562600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5943600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5715000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5715000" y="3581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5715000" y="4114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7010400" y="14478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6858000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7239000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>
            <a:off x="7010400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7010400" y="3581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7010400" y="4114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8305800" y="14478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8153400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8534400" y="19812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8305800" y="30480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8305800" y="3581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8305800" y="4114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4860925" y="4171950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</a:t>
            </a:r>
            <a:r>
              <a:rPr lang="en-US" sz="1600" baseline="-25000"/>
              <a:t>2s</a:t>
            </a:r>
          </a:p>
        </p:txBody>
      </p:sp>
      <p:sp>
        <p:nvSpPr>
          <p:cNvPr id="69686" name="Text Box 54"/>
          <p:cNvSpPr txBox="1">
            <a:spLocks noChangeArrowheads="1"/>
          </p:cNvSpPr>
          <p:nvPr/>
        </p:nvSpPr>
        <p:spPr bwMode="auto">
          <a:xfrm>
            <a:off x="4876800" y="3581400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s*</a:t>
            </a:r>
            <a:r>
              <a:rPr lang="en-US" sz="1600" baseline="-25000"/>
              <a:t>2s</a:t>
            </a:r>
          </a:p>
        </p:txBody>
      </p:sp>
      <p:sp>
        <p:nvSpPr>
          <p:cNvPr id="69687" name="Text Box 55"/>
          <p:cNvSpPr txBox="1">
            <a:spLocks noChangeArrowheads="1"/>
          </p:cNvSpPr>
          <p:nvPr/>
        </p:nvSpPr>
        <p:spPr bwMode="auto">
          <a:xfrm>
            <a:off x="4876800" y="3092450"/>
            <a:ext cx="46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</a:t>
            </a:r>
            <a:r>
              <a:rPr lang="en-US" sz="1600" baseline="-25000"/>
              <a:t>2p</a:t>
            </a:r>
          </a:p>
        </p:txBody>
      </p:sp>
      <p:sp>
        <p:nvSpPr>
          <p:cNvPr id="69688" name="Text Box 56"/>
          <p:cNvSpPr txBox="1">
            <a:spLocks noChangeArrowheads="1"/>
          </p:cNvSpPr>
          <p:nvPr/>
        </p:nvSpPr>
        <p:spPr bwMode="auto">
          <a:xfrm>
            <a:off x="4892675" y="2501900"/>
            <a:ext cx="45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p</a:t>
            </a:r>
            <a:r>
              <a:rPr lang="en-US" sz="1600" baseline="-25000"/>
              <a:t>2p</a:t>
            </a:r>
          </a:p>
        </p:txBody>
      </p:sp>
      <p:sp>
        <p:nvSpPr>
          <p:cNvPr id="69689" name="Text Box 57"/>
          <p:cNvSpPr txBox="1">
            <a:spLocks noChangeArrowheads="1"/>
          </p:cNvSpPr>
          <p:nvPr/>
        </p:nvSpPr>
        <p:spPr bwMode="auto">
          <a:xfrm>
            <a:off x="4876800" y="1962150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p*</a:t>
            </a:r>
            <a:r>
              <a:rPr lang="en-US" sz="1600" baseline="-25000"/>
              <a:t>2p</a:t>
            </a: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4892675" y="1371600"/>
            <a:ext cx="563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s*</a:t>
            </a:r>
            <a:r>
              <a:rPr lang="en-US" sz="1600" baseline="-25000"/>
              <a:t>2p</a:t>
            </a:r>
          </a:p>
        </p:txBody>
      </p:sp>
      <p:sp>
        <p:nvSpPr>
          <p:cNvPr id="69691" name="Line 59"/>
          <p:cNvSpPr>
            <a:spLocks noChangeShapeType="1"/>
          </p:cNvSpPr>
          <p:nvPr/>
        </p:nvSpPr>
        <p:spPr bwMode="auto">
          <a:xfrm>
            <a:off x="4648200" y="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2" name="Line 6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2286000" y="85248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  <a:r>
              <a:rPr lang="en-US" b="1" baseline="-25000"/>
              <a:t>2</a:t>
            </a: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3581400" y="8382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</a:t>
            </a:r>
            <a:r>
              <a:rPr lang="en-US" b="1" baseline="-25000"/>
              <a:t>2</a:t>
            </a: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990600" y="85248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  <a:r>
              <a:rPr lang="en-US" b="1" baseline="-25000"/>
              <a:t>2</a:t>
            </a:r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7010400" y="852488"/>
            <a:ext cx="40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r>
              <a:rPr lang="en-US" b="1" baseline="-25000"/>
              <a:t>2</a:t>
            </a: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8229600" y="83820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Ne</a:t>
            </a:r>
            <a:r>
              <a:rPr lang="en-US" b="1" baseline="-25000"/>
              <a:t>2</a:t>
            </a:r>
          </a:p>
        </p:txBody>
      </p:sp>
      <p:sp>
        <p:nvSpPr>
          <p:cNvPr id="69698" name="Text Box 66"/>
          <p:cNvSpPr txBox="1">
            <a:spLocks noChangeArrowheads="1"/>
          </p:cNvSpPr>
          <p:nvPr/>
        </p:nvSpPr>
        <p:spPr bwMode="auto">
          <a:xfrm>
            <a:off x="5715000" y="852488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</a:t>
            </a:r>
            <a:r>
              <a:rPr lang="en-US" b="1" baseline="-25000"/>
              <a:t>2</a:t>
            </a:r>
          </a:p>
        </p:txBody>
      </p:sp>
      <p:grpSp>
        <p:nvGrpSpPr>
          <p:cNvPr id="69699" name="Group 67"/>
          <p:cNvGrpSpPr>
            <a:grpSpLocks/>
          </p:cNvGrpSpPr>
          <p:nvPr/>
        </p:nvGrpSpPr>
        <p:grpSpPr bwMode="auto">
          <a:xfrm>
            <a:off x="2438400" y="3657600"/>
            <a:ext cx="152400" cy="228600"/>
            <a:chOff x="2352" y="2304"/>
            <a:chExt cx="96" cy="144"/>
          </a:xfrm>
        </p:grpSpPr>
        <p:sp>
          <p:nvSpPr>
            <p:cNvPr id="69807" name="Line 68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8" name="Line 69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0" name="Group 70"/>
          <p:cNvGrpSpPr>
            <a:grpSpLocks/>
          </p:cNvGrpSpPr>
          <p:nvPr/>
        </p:nvGrpSpPr>
        <p:grpSpPr bwMode="auto">
          <a:xfrm>
            <a:off x="2438400" y="4191000"/>
            <a:ext cx="152400" cy="228600"/>
            <a:chOff x="2352" y="2304"/>
            <a:chExt cx="96" cy="144"/>
          </a:xfrm>
        </p:grpSpPr>
        <p:sp>
          <p:nvSpPr>
            <p:cNvPr id="69805" name="Line 71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6" name="Line 72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1" name="Group 73"/>
          <p:cNvGrpSpPr>
            <a:grpSpLocks/>
          </p:cNvGrpSpPr>
          <p:nvPr/>
        </p:nvGrpSpPr>
        <p:grpSpPr bwMode="auto">
          <a:xfrm>
            <a:off x="1143000" y="3657600"/>
            <a:ext cx="152400" cy="228600"/>
            <a:chOff x="2352" y="2304"/>
            <a:chExt cx="96" cy="144"/>
          </a:xfrm>
        </p:grpSpPr>
        <p:sp>
          <p:nvSpPr>
            <p:cNvPr id="69803" name="Line 74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4" name="Line 75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2" name="Group 76"/>
          <p:cNvGrpSpPr>
            <a:grpSpLocks/>
          </p:cNvGrpSpPr>
          <p:nvPr/>
        </p:nvGrpSpPr>
        <p:grpSpPr bwMode="auto">
          <a:xfrm>
            <a:off x="1143000" y="4191000"/>
            <a:ext cx="152400" cy="228600"/>
            <a:chOff x="2352" y="2304"/>
            <a:chExt cx="96" cy="144"/>
          </a:xfrm>
        </p:grpSpPr>
        <p:sp>
          <p:nvSpPr>
            <p:cNvPr id="69801" name="Line 77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2" name="Line 78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3" name="Group 79"/>
          <p:cNvGrpSpPr>
            <a:grpSpLocks/>
          </p:cNvGrpSpPr>
          <p:nvPr/>
        </p:nvGrpSpPr>
        <p:grpSpPr bwMode="auto">
          <a:xfrm>
            <a:off x="2286000" y="3124200"/>
            <a:ext cx="152400" cy="228600"/>
            <a:chOff x="2352" y="2304"/>
            <a:chExt cx="96" cy="144"/>
          </a:xfrm>
        </p:grpSpPr>
        <p:sp>
          <p:nvSpPr>
            <p:cNvPr id="69799" name="Line 80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0" name="Line 81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4" name="Group 82"/>
          <p:cNvGrpSpPr>
            <a:grpSpLocks/>
          </p:cNvGrpSpPr>
          <p:nvPr/>
        </p:nvGrpSpPr>
        <p:grpSpPr bwMode="auto">
          <a:xfrm>
            <a:off x="2667000" y="3124200"/>
            <a:ext cx="152400" cy="228600"/>
            <a:chOff x="2352" y="2304"/>
            <a:chExt cx="96" cy="144"/>
          </a:xfrm>
        </p:grpSpPr>
        <p:sp>
          <p:nvSpPr>
            <p:cNvPr id="69797" name="Line 83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98" name="Line 84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5" name="Group 85"/>
          <p:cNvGrpSpPr>
            <a:grpSpLocks/>
          </p:cNvGrpSpPr>
          <p:nvPr/>
        </p:nvGrpSpPr>
        <p:grpSpPr bwMode="auto">
          <a:xfrm>
            <a:off x="3581400" y="2590800"/>
            <a:ext cx="533400" cy="1828800"/>
            <a:chOff x="2256" y="1632"/>
            <a:chExt cx="336" cy="1152"/>
          </a:xfrm>
        </p:grpSpPr>
        <p:grpSp>
          <p:nvGrpSpPr>
            <p:cNvPr id="69782" name="Group 86"/>
            <p:cNvGrpSpPr>
              <a:grpSpLocks/>
            </p:cNvGrpSpPr>
            <p:nvPr/>
          </p:nvGrpSpPr>
          <p:grpSpPr bwMode="auto">
            <a:xfrm>
              <a:off x="2352" y="2304"/>
              <a:ext cx="96" cy="144"/>
              <a:chOff x="2352" y="2304"/>
              <a:chExt cx="96" cy="144"/>
            </a:xfrm>
          </p:grpSpPr>
          <p:sp>
            <p:nvSpPr>
              <p:cNvPr id="69795" name="Line 87"/>
              <p:cNvSpPr>
                <a:spLocks noChangeShapeType="1"/>
              </p:cNvSpPr>
              <p:nvPr/>
            </p:nvSpPr>
            <p:spPr bwMode="auto">
              <a:xfrm flipV="1">
                <a:off x="2352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6" name="Line 88"/>
              <p:cNvSpPr>
                <a:spLocks noChangeShapeType="1"/>
              </p:cNvSpPr>
              <p:nvPr/>
            </p:nvSpPr>
            <p:spPr bwMode="auto">
              <a:xfrm flipV="1">
                <a:off x="244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783" name="Group 89"/>
            <p:cNvGrpSpPr>
              <a:grpSpLocks/>
            </p:cNvGrpSpPr>
            <p:nvPr/>
          </p:nvGrpSpPr>
          <p:grpSpPr bwMode="auto">
            <a:xfrm>
              <a:off x="2352" y="2640"/>
              <a:ext cx="96" cy="144"/>
              <a:chOff x="2352" y="2304"/>
              <a:chExt cx="96" cy="144"/>
            </a:xfrm>
          </p:grpSpPr>
          <p:sp>
            <p:nvSpPr>
              <p:cNvPr id="69793" name="Line 90"/>
              <p:cNvSpPr>
                <a:spLocks noChangeShapeType="1"/>
              </p:cNvSpPr>
              <p:nvPr/>
            </p:nvSpPr>
            <p:spPr bwMode="auto">
              <a:xfrm flipV="1">
                <a:off x="2352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4" name="Line 91"/>
              <p:cNvSpPr>
                <a:spLocks noChangeShapeType="1"/>
              </p:cNvSpPr>
              <p:nvPr/>
            </p:nvSpPr>
            <p:spPr bwMode="auto">
              <a:xfrm flipV="1">
                <a:off x="244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784" name="Group 92"/>
            <p:cNvGrpSpPr>
              <a:grpSpLocks/>
            </p:cNvGrpSpPr>
            <p:nvPr/>
          </p:nvGrpSpPr>
          <p:grpSpPr bwMode="auto">
            <a:xfrm>
              <a:off x="2496" y="1968"/>
              <a:ext cx="96" cy="144"/>
              <a:chOff x="2352" y="2304"/>
              <a:chExt cx="96" cy="144"/>
            </a:xfrm>
          </p:grpSpPr>
          <p:sp>
            <p:nvSpPr>
              <p:cNvPr id="69791" name="Line 93"/>
              <p:cNvSpPr>
                <a:spLocks noChangeShapeType="1"/>
              </p:cNvSpPr>
              <p:nvPr/>
            </p:nvSpPr>
            <p:spPr bwMode="auto">
              <a:xfrm flipV="1">
                <a:off x="2352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2" name="Line 94"/>
              <p:cNvSpPr>
                <a:spLocks noChangeShapeType="1"/>
              </p:cNvSpPr>
              <p:nvPr/>
            </p:nvSpPr>
            <p:spPr bwMode="auto">
              <a:xfrm flipV="1">
                <a:off x="244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785" name="Group 95"/>
            <p:cNvGrpSpPr>
              <a:grpSpLocks/>
            </p:cNvGrpSpPr>
            <p:nvPr/>
          </p:nvGrpSpPr>
          <p:grpSpPr bwMode="auto">
            <a:xfrm>
              <a:off x="2256" y="1968"/>
              <a:ext cx="96" cy="144"/>
              <a:chOff x="2352" y="2304"/>
              <a:chExt cx="96" cy="144"/>
            </a:xfrm>
          </p:grpSpPr>
          <p:sp>
            <p:nvSpPr>
              <p:cNvPr id="69789" name="Line 96"/>
              <p:cNvSpPr>
                <a:spLocks noChangeShapeType="1"/>
              </p:cNvSpPr>
              <p:nvPr/>
            </p:nvSpPr>
            <p:spPr bwMode="auto">
              <a:xfrm flipV="1">
                <a:off x="2352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0" name="Line 97"/>
              <p:cNvSpPr>
                <a:spLocks noChangeShapeType="1"/>
              </p:cNvSpPr>
              <p:nvPr/>
            </p:nvSpPr>
            <p:spPr bwMode="auto">
              <a:xfrm flipV="1">
                <a:off x="244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786" name="Group 98"/>
            <p:cNvGrpSpPr>
              <a:grpSpLocks/>
            </p:cNvGrpSpPr>
            <p:nvPr/>
          </p:nvGrpSpPr>
          <p:grpSpPr bwMode="auto">
            <a:xfrm>
              <a:off x="2352" y="1632"/>
              <a:ext cx="96" cy="144"/>
              <a:chOff x="2352" y="2304"/>
              <a:chExt cx="96" cy="144"/>
            </a:xfrm>
          </p:grpSpPr>
          <p:sp>
            <p:nvSpPr>
              <p:cNvPr id="69787" name="Line 99"/>
              <p:cNvSpPr>
                <a:spLocks noChangeShapeType="1"/>
              </p:cNvSpPr>
              <p:nvPr/>
            </p:nvSpPr>
            <p:spPr bwMode="auto">
              <a:xfrm flipV="1">
                <a:off x="2352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8" name="Line 100"/>
              <p:cNvSpPr>
                <a:spLocks noChangeShapeType="1"/>
              </p:cNvSpPr>
              <p:nvPr/>
            </p:nvSpPr>
            <p:spPr bwMode="auto">
              <a:xfrm flipV="1">
                <a:off x="244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9706" name="Line 101"/>
          <p:cNvSpPr>
            <a:spLocks noChangeShapeType="1"/>
          </p:cNvSpPr>
          <p:nvPr/>
        </p:nvSpPr>
        <p:spPr bwMode="auto">
          <a:xfrm flipV="1">
            <a:off x="1447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07" name="Line 102"/>
          <p:cNvSpPr>
            <a:spLocks noChangeShapeType="1"/>
          </p:cNvSpPr>
          <p:nvPr/>
        </p:nvSpPr>
        <p:spPr bwMode="auto">
          <a:xfrm flipV="1">
            <a:off x="1066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9708" name="Group 103"/>
          <p:cNvGrpSpPr>
            <a:grpSpLocks/>
          </p:cNvGrpSpPr>
          <p:nvPr/>
        </p:nvGrpSpPr>
        <p:grpSpPr bwMode="auto">
          <a:xfrm>
            <a:off x="5791200" y="3657600"/>
            <a:ext cx="152400" cy="228600"/>
            <a:chOff x="2352" y="2304"/>
            <a:chExt cx="96" cy="144"/>
          </a:xfrm>
        </p:grpSpPr>
        <p:sp>
          <p:nvSpPr>
            <p:cNvPr id="69780" name="Line 104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81" name="Line 105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09" name="Group 106"/>
          <p:cNvGrpSpPr>
            <a:grpSpLocks/>
          </p:cNvGrpSpPr>
          <p:nvPr/>
        </p:nvGrpSpPr>
        <p:grpSpPr bwMode="auto">
          <a:xfrm>
            <a:off x="5791200" y="4191000"/>
            <a:ext cx="152400" cy="228600"/>
            <a:chOff x="2352" y="2304"/>
            <a:chExt cx="96" cy="144"/>
          </a:xfrm>
        </p:grpSpPr>
        <p:sp>
          <p:nvSpPr>
            <p:cNvPr id="69778" name="Line 107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9" name="Line 108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0" name="Group 109"/>
          <p:cNvGrpSpPr>
            <a:grpSpLocks/>
          </p:cNvGrpSpPr>
          <p:nvPr/>
        </p:nvGrpSpPr>
        <p:grpSpPr bwMode="auto">
          <a:xfrm>
            <a:off x="5791200" y="3124200"/>
            <a:ext cx="152400" cy="228600"/>
            <a:chOff x="2352" y="2304"/>
            <a:chExt cx="96" cy="144"/>
          </a:xfrm>
        </p:grpSpPr>
        <p:sp>
          <p:nvSpPr>
            <p:cNvPr id="69776" name="Line 110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7" name="Line 111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1" name="Group 112"/>
          <p:cNvGrpSpPr>
            <a:grpSpLocks/>
          </p:cNvGrpSpPr>
          <p:nvPr/>
        </p:nvGrpSpPr>
        <p:grpSpPr bwMode="auto">
          <a:xfrm>
            <a:off x="7086600" y="3657600"/>
            <a:ext cx="152400" cy="228600"/>
            <a:chOff x="2352" y="2304"/>
            <a:chExt cx="96" cy="144"/>
          </a:xfrm>
        </p:grpSpPr>
        <p:sp>
          <p:nvSpPr>
            <p:cNvPr id="69774" name="Line 113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5" name="Line 114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2" name="Group 115"/>
          <p:cNvGrpSpPr>
            <a:grpSpLocks/>
          </p:cNvGrpSpPr>
          <p:nvPr/>
        </p:nvGrpSpPr>
        <p:grpSpPr bwMode="auto">
          <a:xfrm>
            <a:off x="7086600" y="4191000"/>
            <a:ext cx="152400" cy="228600"/>
            <a:chOff x="2352" y="2304"/>
            <a:chExt cx="96" cy="144"/>
          </a:xfrm>
        </p:grpSpPr>
        <p:sp>
          <p:nvSpPr>
            <p:cNvPr id="69772" name="Line 116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3" name="Line 117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3" name="Group 118"/>
          <p:cNvGrpSpPr>
            <a:grpSpLocks/>
          </p:cNvGrpSpPr>
          <p:nvPr/>
        </p:nvGrpSpPr>
        <p:grpSpPr bwMode="auto">
          <a:xfrm>
            <a:off x="7086600" y="3124200"/>
            <a:ext cx="152400" cy="228600"/>
            <a:chOff x="2352" y="2304"/>
            <a:chExt cx="96" cy="144"/>
          </a:xfrm>
        </p:grpSpPr>
        <p:sp>
          <p:nvSpPr>
            <p:cNvPr id="69770" name="Line 119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1" name="Line 120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4" name="Group 121"/>
          <p:cNvGrpSpPr>
            <a:grpSpLocks/>
          </p:cNvGrpSpPr>
          <p:nvPr/>
        </p:nvGrpSpPr>
        <p:grpSpPr bwMode="auto">
          <a:xfrm>
            <a:off x="8458200" y="3657600"/>
            <a:ext cx="152400" cy="228600"/>
            <a:chOff x="2352" y="2304"/>
            <a:chExt cx="96" cy="144"/>
          </a:xfrm>
        </p:grpSpPr>
        <p:sp>
          <p:nvSpPr>
            <p:cNvPr id="69768" name="Line 122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9" name="Line 123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5" name="Group 124"/>
          <p:cNvGrpSpPr>
            <a:grpSpLocks/>
          </p:cNvGrpSpPr>
          <p:nvPr/>
        </p:nvGrpSpPr>
        <p:grpSpPr bwMode="auto">
          <a:xfrm>
            <a:off x="8458200" y="4191000"/>
            <a:ext cx="152400" cy="228600"/>
            <a:chOff x="2352" y="2304"/>
            <a:chExt cx="96" cy="144"/>
          </a:xfrm>
        </p:grpSpPr>
        <p:sp>
          <p:nvSpPr>
            <p:cNvPr id="69766" name="Line 125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7" name="Line 126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16" name="Group 127"/>
          <p:cNvGrpSpPr>
            <a:grpSpLocks/>
          </p:cNvGrpSpPr>
          <p:nvPr/>
        </p:nvGrpSpPr>
        <p:grpSpPr bwMode="auto">
          <a:xfrm>
            <a:off x="8458200" y="3124200"/>
            <a:ext cx="152400" cy="228600"/>
            <a:chOff x="2352" y="2304"/>
            <a:chExt cx="96" cy="144"/>
          </a:xfrm>
        </p:grpSpPr>
        <p:sp>
          <p:nvSpPr>
            <p:cNvPr id="69764" name="Line 128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5" name="Line 129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17" name="Line 130"/>
          <p:cNvSpPr>
            <a:spLocks noChangeShapeType="1"/>
          </p:cNvSpPr>
          <p:nvPr/>
        </p:nvSpPr>
        <p:spPr bwMode="auto">
          <a:xfrm flipV="1">
            <a:off x="6096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8" name="Line 131"/>
          <p:cNvSpPr>
            <a:spLocks noChangeShapeType="1"/>
          </p:cNvSpPr>
          <p:nvPr/>
        </p:nvSpPr>
        <p:spPr bwMode="auto">
          <a:xfrm flipV="1">
            <a:off x="5715000" y="205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9719" name="Group 132"/>
          <p:cNvGrpSpPr>
            <a:grpSpLocks/>
          </p:cNvGrpSpPr>
          <p:nvPr/>
        </p:nvGrpSpPr>
        <p:grpSpPr bwMode="auto">
          <a:xfrm>
            <a:off x="7315200" y="2057400"/>
            <a:ext cx="152400" cy="228600"/>
            <a:chOff x="2352" y="2304"/>
            <a:chExt cx="96" cy="144"/>
          </a:xfrm>
        </p:grpSpPr>
        <p:sp>
          <p:nvSpPr>
            <p:cNvPr id="69762" name="Line 133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3" name="Line 134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20" name="Group 135"/>
          <p:cNvGrpSpPr>
            <a:grpSpLocks/>
          </p:cNvGrpSpPr>
          <p:nvPr/>
        </p:nvGrpSpPr>
        <p:grpSpPr bwMode="auto">
          <a:xfrm>
            <a:off x="6934200" y="2057400"/>
            <a:ext cx="152400" cy="228600"/>
            <a:chOff x="2352" y="2304"/>
            <a:chExt cx="96" cy="144"/>
          </a:xfrm>
        </p:grpSpPr>
        <p:sp>
          <p:nvSpPr>
            <p:cNvPr id="69760" name="Line 136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1" name="Line 137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21" name="Group 138"/>
          <p:cNvGrpSpPr>
            <a:grpSpLocks/>
          </p:cNvGrpSpPr>
          <p:nvPr/>
        </p:nvGrpSpPr>
        <p:grpSpPr bwMode="auto">
          <a:xfrm>
            <a:off x="8686800" y="2057400"/>
            <a:ext cx="152400" cy="228600"/>
            <a:chOff x="2352" y="2304"/>
            <a:chExt cx="96" cy="144"/>
          </a:xfrm>
        </p:grpSpPr>
        <p:sp>
          <p:nvSpPr>
            <p:cNvPr id="69758" name="Line 139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9" name="Line 140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22" name="Group 141"/>
          <p:cNvGrpSpPr>
            <a:grpSpLocks/>
          </p:cNvGrpSpPr>
          <p:nvPr/>
        </p:nvGrpSpPr>
        <p:grpSpPr bwMode="auto">
          <a:xfrm>
            <a:off x="8305800" y="2057400"/>
            <a:ext cx="152400" cy="228600"/>
            <a:chOff x="2352" y="2304"/>
            <a:chExt cx="96" cy="144"/>
          </a:xfrm>
        </p:grpSpPr>
        <p:sp>
          <p:nvSpPr>
            <p:cNvPr id="69756" name="Line 142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7" name="Line 143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23" name="Rectangle 144"/>
          <p:cNvSpPr>
            <a:spLocks noChangeArrowheads="1"/>
          </p:cNvSpPr>
          <p:nvPr/>
        </p:nvSpPr>
        <p:spPr bwMode="auto">
          <a:xfrm>
            <a:off x="5562600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24" name="Rectangle 145"/>
          <p:cNvSpPr>
            <a:spLocks noChangeArrowheads="1"/>
          </p:cNvSpPr>
          <p:nvPr/>
        </p:nvSpPr>
        <p:spPr bwMode="auto">
          <a:xfrm>
            <a:off x="5943600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25" name="Rectangle 146"/>
          <p:cNvSpPr>
            <a:spLocks noChangeArrowheads="1"/>
          </p:cNvSpPr>
          <p:nvPr/>
        </p:nvSpPr>
        <p:spPr bwMode="auto">
          <a:xfrm>
            <a:off x="6858000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26" name="Rectangle 147"/>
          <p:cNvSpPr>
            <a:spLocks noChangeArrowheads="1"/>
          </p:cNvSpPr>
          <p:nvPr/>
        </p:nvSpPr>
        <p:spPr bwMode="auto">
          <a:xfrm>
            <a:off x="7239000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27" name="Rectangle 148"/>
          <p:cNvSpPr>
            <a:spLocks noChangeArrowheads="1"/>
          </p:cNvSpPr>
          <p:nvPr/>
        </p:nvSpPr>
        <p:spPr bwMode="auto">
          <a:xfrm>
            <a:off x="8153400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28" name="Rectangle 149"/>
          <p:cNvSpPr>
            <a:spLocks noChangeArrowheads="1"/>
          </p:cNvSpPr>
          <p:nvPr/>
        </p:nvSpPr>
        <p:spPr bwMode="auto">
          <a:xfrm>
            <a:off x="8534400" y="2514600"/>
            <a:ext cx="381000" cy="38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729" name="Group 150"/>
          <p:cNvGrpSpPr>
            <a:grpSpLocks/>
          </p:cNvGrpSpPr>
          <p:nvPr/>
        </p:nvGrpSpPr>
        <p:grpSpPr bwMode="auto">
          <a:xfrm>
            <a:off x="6019800" y="2590800"/>
            <a:ext cx="152400" cy="228600"/>
            <a:chOff x="2352" y="2304"/>
            <a:chExt cx="96" cy="144"/>
          </a:xfrm>
        </p:grpSpPr>
        <p:sp>
          <p:nvSpPr>
            <p:cNvPr id="69754" name="Line 151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5" name="Line 152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30" name="Group 153"/>
          <p:cNvGrpSpPr>
            <a:grpSpLocks/>
          </p:cNvGrpSpPr>
          <p:nvPr/>
        </p:nvGrpSpPr>
        <p:grpSpPr bwMode="auto">
          <a:xfrm>
            <a:off x="5638800" y="2590800"/>
            <a:ext cx="152400" cy="228600"/>
            <a:chOff x="2352" y="2304"/>
            <a:chExt cx="96" cy="144"/>
          </a:xfrm>
        </p:grpSpPr>
        <p:sp>
          <p:nvSpPr>
            <p:cNvPr id="69752" name="Line 154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3" name="Line 155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31" name="Group 156"/>
          <p:cNvGrpSpPr>
            <a:grpSpLocks/>
          </p:cNvGrpSpPr>
          <p:nvPr/>
        </p:nvGrpSpPr>
        <p:grpSpPr bwMode="auto">
          <a:xfrm>
            <a:off x="7315200" y="2590800"/>
            <a:ext cx="152400" cy="228600"/>
            <a:chOff x="2352" y="2304"/>
            <a:chExt cx="96" cy="144"/>
          </a:xfrm>
        </p:grpSpPr>
        <p:sp>
          <p:nvSpPr>
            <p:cNvPr id="69750" name="Line 157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1" name="Line 158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32" name="Group 159"/>
          <p:cNvGrpSpPr>
            <a:grpSpLocks/>
          </p:cNvGrpSpPr>
          <p:nvPr/>
        </p:nvGrpSpPr>
        <p:grpSpPr bwMode="auto">
          <a:xfrm>
            <a:off x="6934200" y="2590800"/>
            <a:ext cx="152400" cy="228600"/>
            <a:chOff x="2352" y="2304"/>
            <a:chExt cx="96" cy="144"/>
          </a:xfrm>
        </p:grpSpPr>
        <p:sp>
          <p:nvSpPr>
            <p:cNvPr id="69748" name="Line 160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9" name="Line 161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33" name="Group 162"/>
          <p:cNvGrpSpPr>
            <a:grpSpLocks/>
          </p:cNvGrpSpPr>
          <p:nvPr/>
        </p:nvGrpSpPr>
        <p:grpSpPr bwMode="auto">
          <a:xfrm>
            <a:off x="8686800" y="2590800"/>
            <a:ext cx="152400" cy="228600"/>
            <a:chOff x="2352" y="2304"/>
            <a:chExt cx="96" cy="144"/>
          </a:xfrm>
        </p:grpSpPr>
        <p:sp>
          <p:nvSpPr>
            <p:cNvPr id="69746" name="Line 163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7" name="Line 164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34" name="Group 165"/>
          <p:cNvGrpSpPr>
            <a:grpSpLocks/>
          </p:cNvGrpSpPr>
          <p:nvPr/>
        </p:nvGrpSpPr>
        <p:grpSpPr bwMode="auto">
          <a:xfrm>
            <a:off x="8305800" y="2590800"/>
            <a:ext cx="152400" cy="228600"/>
            <a:chOff x="2352" y="2304"/>
            <a:chExt cx="96" cy="144"/>
          </a:xfrm>
        </p:grpSpPr>
        <p:sp>
          <p:nvSpPr>
            <p:cNvPr id="69744" name="Line 166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5" name="Line 167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735" name="Group 168"/>
          <p:cNvGrpSpPr>
            <a:grpSpLocks/>
          </p:cNvGrpSpPr>
          <p:nvPr/>
        </p:nvGrpSpPr>
        <p:grpSpPr bwMode="auto">
          <a:xfrm>
            <a:off x="8458200" y="1524000"/>
            <a:ext cx="152400" cy="228600"/>
            <a:chOff x="2352" y="2304"/>
            <a:chExt cx="96" cy="144"/>
          </a:xfrm>
        </p:grpSpPr>
        <p:sp>
          <p:nvSpPr>
            <p:cNvPr id="69742" name="Line 169"/>
            <p:cNvSpPr>
              <a:spLocks noChangeShapeType="1"/>
            </p:cNvSpPr>
            <p:nvPr/>
          </p:nvSpPr>
          <p:spPr bwMode="auto">
            <a:xfrm flipV="1">
              <a:off x="23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3" name="Line 170"/>
            <p:cNvSpPr>
              <a:spLocks noChangeShapeType="1"/>
            </p:cNvSpPr>
            <p:nvPr/>
          </p:nvSpPr>
          <p:spPr bwMode="auto">
            <a:xfrm flipV="1">
              <a:off x="244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36" name="Text Box 171"/>
          <p:cNvSpPr txBox="1">
            <a:spLocks noChangeArrowheads="1"/>
          </p:cNvSpPr>
          <p:nvPr/>
        </p:nvSpPr>
        <p:spPr bwMode="auto">
          <a:xfrm>
            <a:off x="6350" y="4924425"/>
            <a:ext cx="1023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Bond order</a:t>
            </a:r>
          </a:p>
          <a:p>
            <a:endParaRPr lang="en-US" sz="1000"/>
          </a:p>
          <a:p>
            <a:r>
              <a:rPr lang="en-US" sz="1000"/>
              <a:t>Bond enthalpy </a:t>
            </a:r>
          </a:p>
          <a:p>
            <a:r>
              <a:rPr lang="en-US" sz="1000"/>
              <a:t>(kJ/mol)</a:t>
            </a:r>
          </a:p>
          <a:p>
            <a:endParaRPr lang="en-US" sz="1000"/>
          </a:p>
          <a:p>
            <a:r>
              <a:rPr lang="en-US" sz="1000"/>
              <a:t>Bond length </a:t>
            </a:r>
          </a:p>
          <a:p>
            <a:r>
              <a:rPr lang="en-US" sz="1000"/>
              <a:t>(angstrom)</a:t>
            </a:r>
          </a:p>
          <a:p>
            <a:endParaRPr lang="en-US" sz="1000"/>
          </a:p>
          <a:p>
            <a:r>
              <a:rPr lang="en-US" sz="1000"/>
              <a:t>Magnetic </a:t>
            </a:r>
          </a:p>
          <a:p>
            <a:r>
              <a:rPr lang="en-US" sz="1000"/>
              <a:t>behavior</a:t>
            </a:r>
          </a:p>
        </p:txBody>
      </p:sp>
      <p:sp>
        <p:nvSpPr>
          <p:cNvPr id="69737" name="Text Box 172"/>
          <p:cNvSpPr txBox="1">
            <a:spLocks noChangeArrowheads="1"/>
          </p:cNvSpPr>
          <p:nvPr/>
        </p:nvSpPr>
        <p:spPr bwMode="auto">
          <a:xfrm>
            <a:off x="1050925" y="4814888"/>
            <a:ext cx="774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1                   2                  3                                2                  1                   0 </a:t>
            </a:r>
          </a:p>
        </p:txBody>
      </p:sp>
      <p:sp>
        <p:nvSpPr>
          <p:cNvPr id="69738" name="Text Box 173"/>
          <p:cNvSpPr txBox="1">
            <a:spLocks noChangeArrowheads="1"/>
          </p:cNvSpPr>
          <p:nvPr/>
        </p:nvSpPr>
        <p:spPr bwMode="auto">
          <a:xfrm>
            <a:off x="1050925" y="5268913"/>
            <a:ext cx="776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290                   620                    941                                      495                    155                     -----</a:t>
            </a:r>
          </a:p>
        </p:txBody>
      </p:sp>
      <p:sp>
        <p:nvSpPr>
          <p:cNvPr id="69739" name="Text Box 174"/>
          <p:cNvSpPr txBox="1">
            <a:spLocks noChangeArrowheads="1"/>
          </p:cNvSpPr>
          <p:nvPr/>
        </p:nvSpPr>
        <p:spPr bwMode="auto">
          <a:xfrm>
            <a:off x="1077913" y="5715000"/>
            <a:ext cx="7712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1.59                 1.31                   1.10                                     1.21                   1.43                    -----</a:t>
            </a:r>
          </a:p>
        </p:txBody>
      </p:sp>
      <p:sp>
        <p:nvSpPr>
          <p:cNvPr id="69740" name="Text Box 175"/>
          <p:cNvSpPr txBox="1">
            <a:spLocks noChangeArrowheads="1"/>
          </p:cNvSpPr>
          <p:nvPr/>
        </p:nvSpPr>
        <p:spPr bwMode="auto">
          <a:xfrm>
            <a:off x="822325" y="6230938"/>
            <a:ext cx="8008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Paramagnetic                 Diamagnetic               Diamagnetic                                        Paramagnetic                Diamagnetic                     _____</a:t>
            </a:r>
          </a:p>
        </p:txBody>
      </p:sp>
      <p:sp>
        <p:nvSpPr>
          <p:cNvPr id="69741" name="Rectangle 176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339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Magnetic Properties of a Sample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12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PARAMAGNETISM </a:t>
            </a:r>
          </a:p>
          <a:p>
            <a:r>
              <a:rPr lang="en-US"/>
              <a:t>	– molecules with one or more unpaired electrons are attracted</a:t>
            </a:r>
          </a:p>
          <a:p>
            <a:r>
              <a:rPr lang="en-US"/>
              <a:t>	    into a magnetic field.  (appears to weigh MORE in a magnetic field)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1000" y="4495800"/>
            <a:ext cx="779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DIAMAGNETISM </a:t>
            </a:r>
          </a:p>
          <a:p>
            <a:r>
              <a:rPr lang="en-US"/>
              <a:t>	– substances with no unpaired electrons are weakly repelled from </a:t>
            </a:r>
          </a:p>
          <a:p>
            <a:r>
              <a:rPr lang="en-US"/>
              <a:t>                  a magnetic field.  (appears to weigh LESS in a magnetic field)</a:t>
            </a: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2819400" y="3278188"/>
            <a:ext cx="2667000" cy="533400"/>
            <a:chOff x="1776" y="2208"/>
            <a:chExt cx="1680" cy="336"/>
          </a:xfrm>
        </p:grpSpPr>
        <p:sp>
          <p:nvSpPr>
            <p:cNvPr id="70677" name="Oval 6"/>
            <p:cNvSpPr>
              <a:spLocks noChangeArrowheads="1"/>
            </p:cNvSpPr>
            <p:nvPr/>
          </p:nvSpPr>
          <p:spPr bwMode="auto">
            <a:xfrm>
              <a:off x="1776" y="22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Oval 7"/>
            <p:cNvSpPr>
              <a:spLocks noChangeArrowheads="1"/>
            </p:cNvSpPr>
            <p:nvPr/>
          </p:nvSpPr>
          <p:spPr bwMode="auto">
            <a:xfrm>
              <a:off x="2112" y="22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Oval 8"/>
            <p:cNvSpPr>
              <a:spLocks noChangeArrowheads="1"/>
            </p:cNvSpPr>
            <p:nvPr/>
          </p:nvSpPr>
          <p:spPr bwMode="auto">
            <a:xfrm>
              <a:off x="2448" y="22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Oval 9"/>
            <p:cNvSpPr>
              <a:spLocks noChangeArrowheads="1"/>
            </p:cNvSpPr>
            <p:nvPr/>
          </p:nvSpPr>
          <p:spPr bwMode="auto">
            <a:xfrm>
              <a:off x="2784" y="22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" name="Oval 10"/>
            <p:cNvSpPr>
              <a:spLocks noChangeArrowheads="1"/>
            </p:cNvSpPr>
            <p:nvPr/>
          </p:nvSpPr>
          <p:spPr bwMode="auto">
            <a:xfrm>
              <a:off x="3120" y="220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 flipV="1">
              <a:off x="187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 flipV="1">
              <a:off x="2256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 flipV="1">
              <a:off x="259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 flipV="1">
              <a:off x="292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 flipV="1">
              <a:off x="3264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Line 16"/>
            <p:cNvSpPr>
              <a:spLocks noChangeShapeType="1"/>
            </p:cNvSpPr>
            <p:nvPr/>
          </p:nvSpPr>
          <p:spPr bwMode="auto">
            <a:xfrm flipV="1">
              <a:off x="196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2" name="Oval 17"/>
          <p:cNvSpPr>
            <a:spLocks noChangeArrowheads="1"/>
          </p:cNvSpPr>
          <p:nvPr/>
        </p:nvSpPr>
        <p:spPr bwMode="auto">
          <a:xfrm>
            <a:off x="28194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Oval 18"/>
          <p:cNvSpPr>
            <a:spLocks noChangeArrowheads="1"/>
          </p:cNvSpPr>
          <p:nvPr/>
        </p:nvSpPr>
        <p:spPr bwMode="auto">
          <a:xfrm>
            <a:off x="33528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Oval 19"/>
          <p:cNvSpPr>
            <a:spLocks noChangeArrowheads="1"/>
          </p:cNvSpPr>
          <p:nvPr/>
        </p:nvSpPr>
        <p:spPr bwMode="auto">
          <a:xfrm>
            <a:off x="38862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Oval 20"/>
          <p:cNvSpPr>
            <a:spLocks noChangeArrowheads="1"/>
          </p:cNvSpPr>
          <p:nvPr/>
        </p:nvSpPr>
        <p:spPr bwMode="auto">
          <a:xfrm>
            <a:off x="44196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21"/>
          <p:cNvSpPr>
            <a:spLocks noChangeArrowheads="1"/>
          </p:cNvSpPr>
          <p:nvPr/>
        </p:nvSpPr>
        <p:spPr bwMode="auto">
          <a:xfrm>
            <a:off x="4953000" y="556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22"/>
          <p:cNvSpPr>
            <a:spLocks noChangeShapeType="1"/>
          </p:cNvSpPr>
          <p:nvPr/>
        </p:nvSpPr>
        <p:spPr bwMode="auto">
          <a:xfrm flipV="1">
            <a:off x="29718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23"/>
          <p:cNvSpPr>
            <a:spLocks noChangeShapeType="1"/>
          </p:cNvSpPr>
          <p:nvPr/>
        </p:nvSpPr>
        <p:spPr bwMode="auto">
          <a:xfrm flipV="1">
            <a:off x="3505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24"/>
          <p:cNvSpPr>
            <a:spLocks noChangeShapeType="1"/>
          </p:cNvSpPr>
          <p:nvPr/>
        </p:nvSpPr>
        <p:spPr bwMode="auto">
          <a:xfrm flipV="1">
            <a:off x="40386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25"/>
          <p:cNvSpPr>
            <a:spLocks noChangeShapeType="1"/>
          </p:cNvSpPr>
          <p:nvPr/>
        </p:nvSpPr>
        <p:spPr bwMode="auto">
          <a:xfrm flipV="1">
            <a:off x="45720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26"/>
          <p:cNvSpPr>
            <a:spLocks noChangeShapeType="1"/>
          </p:cNvSpPr>
          <p:nvPr/>
        </p:nvSpPr>
        <p:spPr bwMode="auto">
          <a:xfrm flipV="1">
            <a:off x="51054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27"/>
          <p:cNvSpPr>
            <a:spLocks noChangeShapeType="1"/>
          </p:cNvSpPr>
          <p:nvPr/>
        </p:nvSpPr>
        <p:spPr bwMode="auto">
          <a:xfrm flipV="1">
            <a:off x="3124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28"/>
          <p:cNvSpPr>
            <a:spLocks noChangeShapeType="1"/>
          </p:cNvSpPr>
          <p:nvPr/>
        </p:nvSpPr>
        <p:spPr bwMode="auto">
          <a:xfrm flipV="1">
            <a:off x="36576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29"/>
          <p:cNvSpPr>
            <a:spLocks noChangeShapeType="1"/>
          </p:cNvSpPr>
          <p:nvPr/>
        </p:nvSpPr>
        <p:spPr bwMode="auto">
          <a:xfrm flipV="1">
            <a:off x="41910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30"/>
          <p:cNvSpPr>
            <a:spLocks noChangeShapeType="1"/>
          </p:cNvSpPr>
          <p:nvPr/>
        </p:nvSpPr>
        <p:spPr bwMode="auto">
          <a:xfrm flipV="1">
            <a:off x="47244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Line 31"/>
          <p:cNvSpPr>
            <a:spLocks noChangeShapeType="1"/>
          </p:cNvSpPr>
          <p:nvPr/>
        </p:nvSpPr>
        <p:spPr bwMode="auto">
          <a:xfrm flipV="1">
            <a:off x="52578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 for determining the magnetic properties of a sample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286000"/>
            <a:ext cx="2819400" cy="2209800"/>
            <a:chOff x="96" y="1440"/>
            <a:chExt cx="1776" cy="1392"/>
          </a:xfrm>
        </p:grpSpPr>
        <p:sp>
          <p:nvSpPr>
            <p:cNvPr id="71763" name="AutoShape 4"/>
            <p:cNvSpPr>
              <a:spLocks noChangeArrowheads="1"/>
            </p:cNvSpPr>
            <p:nvPr/>
          </p:nvSpPr>
          <p:spPr bwMode="auto">
            <a:xfrm flipV="1">
              <a:off x="1433" y="1530"/>
              <a:ext cx="242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06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4" name="AutoShape 5"/>
            <p:cNvSpPr>
              <a:spLocks noChangeArrowheads="1"/>
            </p:cNvSpPr>
            <p:nvPr/>
          </p:nvSpPr>
          <p:spPr bwMode="auto">
            <a:xfrm flipH="1" flipV="1">
              <a:off x="237" y="1530"/>
              <a:ext cx="243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13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5" name="Rectangle 6"/>
            <p:cNvSpPr>
              <a:spLocks noChangeArrowheads="1"/>
            </p:cNvSpPr>
            <p:nvPr/>
          </p:nvSpPr>
          <p:spPr bwMode="auto">
            <a:xfrm>
              <a:off x="96" y="2428"/>
              <a:ext cx="1776" cy="179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6" name="Freeform 7"/>
            <p:cNvSpPr>
              <a:spLocks/>
            </p:cNvSpPr>
            <p:nvPr/>
          </p:nvSpPr>
          <p:spPr bwMode="auto">
            <a:xfrm>
              <a:off x="379" y="1440"/>
              <a:ext cx="1130" cy="180"/>
            </a:xfrm>
            <a:custGeom>
              <a:avLst/>
              <a:gdLst>
                <a:gd name="T0" fmla="*/ 0 w 1344"/>
                <a:gd name="T1" fmla="*/ 84 h 192"/>
                <a:gd name="T2" fmla="*/ 509 w 1344"/>
                <a:gd name="T3" fmla="*/ 0 h 192"/>
                <a:gd name="T4" fmla="*/ 950 w 1344"/>
                <a:gd name="T5" fmla="*/ 84 h 192"/>
                <a:gd name="T6" fmla="*/ 950 w 1344"/>
                <a:gd name="T7" fmla="*/ 169 h 192"/>
                <a:gd name="T8" fmla="*/ 0 w 1344"/>
                <a:gd name="T9" fmla="*/ 169 h 192"/>
                <a:gd name="T10" fmla="*/ 0 w 1344"/>
                <a:gd name="T11" fmla="*/ 8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7" name="Line 8"/>
            <p:cNvSpPr>
              <a:spLocks noChangeShapeType="1"/>
            </p:cNvSpPr>
            <p:nvPr/>
          </p:nvSpPr>
          <p:spPr bwMode="auto">
            <a:xfrm>
              <a:off x="384" y="1709"/>
              <a:ext cx="0" cy="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auto">
            <a:xfrm>
              <a:off x="351" y="2563"/>
              <a:ext cx="81" cy="2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69" name="AutoShape 10"/>
            <p:cNvSpPr>
              <a:spLocks noChangeArrowheads="1"/>
            </p:cNvSpPr>
            <p:nvPr/>
          </p:nvSpPr>
          <p:spPr bwMode="auto">
            <a:xfrm flipV="1">
              <a:off x="903" y="1620"/>
              <a:ext cx="121" cy="71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0" name="AutoShape 11"/>
            <p:cNvSpPr>
              <a:spLocks noChangeArrowheads="1"/>
            </p:cNvSpPr>
            <p:nvPr/>
          </p:nvSpPr>
          <p:spPr bwMode="auto">
            <a:xfrm flipV="1">
              <a:off x="540" y="2338"/>
              <a:ext cx="848" cy="9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60 h 21600"/>
                <a:gd name="T14" fmla="*/ 17092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1" name="Oval 12"/>
            <p:cNvSpPr>
              <a:spLocks noChangeArrowheads="1"/>
            </p:cNvSpPr>
            <p:nvPr/>
          </p:nvSpPr>
          <p:spPr bwMode="auto">
            <a:xfrm>
              <a:off x="1392" y="2114"/>
              <a:ext cx="364" cy="8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2" name="Line 13"/>
            <p:cNvSpPr>
              <a:spLocks noChangeShapeType="1"/>
            </p:cNvSpPr>
            <p:nvPr/>
          </p:nvSpPr>
          <p:spPr bwMode="auto">
            <a:xfrm flipH="1">
              <a:off x="1392" y="1709"/>
              <a:ext cx="162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3" name="Line 14"/>
            <p:cNvSpPr>
              <a:spLocks noChangeShapeType="1"/>
            </p:cNvSpPr>
            <p:nvPr/>
          </p:nvSpPr>
          <p:spPr bwMode="auto">
            <a:xfrm>
              <a:off x="1554" y="1709"/>
              <a:ext cx="202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4" name="AutoShape 15"/>
            <p:cNvSpPr>
              <a:spLocks noChangeArrowheads="1"/>
            </p:cNvSpPr>
            <p:nvPr/>
          </p:nvSpPr>
          <p:spPr bwMode="auto">
            <a:xfrm>
              <a:off x="1513" y="2024"/>
              <a:ext cx="81" cy="134"/>
            </a:xfrm>
            <a:prstGeom prst="can">
              <a:avLst>
                <a:gd name="adj" fmla="val 41358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5" name="AutoShape 16"/>
            <p:cNvSpPr>
              <a:spLocks noChangeAspect="1" noChangeArrowheads="1"/>
            </p:cNvSpPr>
            <p:nvPr/>
          </p:nvSpPr>
          <p:spPr bwMode="auto">
            <a:xfrm>
              <a:off x="1626" y="2069"/>
              <a:ext cx="49" cy="82"/>
            </a:xfrm>
            <a:prstGeom prst="can">
              <a:avLst>
                <a:gd name="adj" fmla="val 4183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6" name="AutoShape 17"/>
            <p:cNvSpPr>
              <a:spLocks noChangeArrowheads="1"/>
            </p:cNvSpPr>
            <p:nvPr/>
          </p:nvSpPr>
          <p:spPr bwMode="auto">
            <a:xfrm flipV="1">
              <a:off x="782" y="1979"/>
              <a:ext cx="363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7" name="Freeform 18"/>
            <p:cNvSpPr>
              <a:spLocks/>
            </p:cNvSpPr>
            <p:nvPr/>
          </p:nvSpPr>
          <p:spPr bwMode="auto">
            <a:xfrm>
              <a:off x="969" y="1571"/>
              <a:ext cx="2" cy="568"/>
            </a:xfrm>
            <a:custGeom>
              <a:avLst/>
              <a:gdLst>
                <a:gd name="T0" fmla="*/ 0 w 2"/>
                <a:gd name="T1" fmla="*/ 0 h 607"/>
                <a:gd name="T2" fmla="*/ 2 w 2"/>
                <a:gd name="T3" fmla="*/ 532 h 607"/>
                <a:gd name="T4" fmla="*/ 0 60000 65536"/>
                <a:gd name="T5" fmla="*/ 0 60000 65536"/>
                <a:gd name="T6" fmla="*/ 0 w 2"/>
                <a:gd name="T7" fmla="*/ 0 h 607"/>
                <a:gd name="T8" fmla="*/ 2 w 2"/>
                <a:gd name="T9" fmla="*/ 607 h 6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07">
                  <a:moveTo>
                    <a:pt x="0" y="0"/>
                  </a:moveTo>
                  <a:lnTo>
                    <a:pt x="2" y="6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34925" y="5116513"/>
            <a:ext cx="268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The sample is first weighed in </a:t>
            </a:r>
          </a:p>
          <a:p>
            <a:pPr algn="ctr"/>
            <a:r>
              <a:rPr lang="en-US" sz="1400"/>
              <a:t>the absence of a magnetic field.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2895600" y="5083175"/>
            <a:ext cx="3170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When a field is applied, a </a:t>
            </a:r>
            <a:r>
              <a:rPr lang="en-US" sz="1400" i="1" u="sng"/>
              <a:t>diamagnetic</a:t>
            </a:r>
          </a:p>
          <a:p>
            <a:r>
              <a:rPr lang="en-US" sz="1400"/>
              <a:t>sample tends to move out of the field</a:t>
            </a:r>
          </a:p>
          <a:p>
            <a:r>
              <a:rPr lang="en-US" sz="1400"/>
              <a:t>and appears to have a </a:t>
            </a:r>
            <a:r>
              <a:rPr lang="en-US" sz="1400" u="sng"/>
              <a:t>lower mass</a:t>
            </a:r>
            <a:r>
              <a:rPr lang="en-US" sz="1400"/>
              <a:t>.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6249988" y="5083175"/>
            <a:ext cx="2803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 </a:t>
            </a:r>
            <a:r>
              <a:rPr lang="en-US" sz="1400" i="1" u="sng"/>
              <a:t>paramagnetic</a:t>
            </a:r>
            <a:r>
              <a:rPr lang="en-US" sz="1400"/>
              <a:t> sample is drawn</a:t>
            </a:r>
          </a:p>
          <a:p>
            <a:r>
              <a:rPr lang="en-US" sz="1400"/>
              <a:t>into the field and thus appears to </a:t>
            </a:r>
          </a:p>
          <a:p>
            <a:r>
              <a:rPr lang="en-US" sz="1400" u="sng"/>
              <a:t>gain mass</a:t>
            </a:r>
            <a:r>
              <a:rPr lang="en-US" sz="1400"/>
              <a:t>.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3352800" y="6096000"/>
            <a:ext cx="5187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Paramagnetism is a much stronger effect than is diamagnetism.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19125" y="4267200"/>
            <a:ext cx="1209675" cy="366713"/>
            <a:chOff x="288" y="2711"/>
            <a:chExt cx="762" cy="231"/>
          </a:xfrm>
        </p:grpSpPr>
        <p:sp>
          <p:nvSpPr>
            <p:cNvPr id="71761" name="Line 24"/>
            <p:cNvSpPr>
              <a:spLocks noChangeShapeType="1"/>
            </p:cNvSpPr>
            <p:nvPr/>
          </p:nvSpPr>
          <p:spPr bwMode="auto">
            <a:xfrm>
              <a:off x="288" y="273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Text Box 25"/>
            <p:cNvSpPr txBox="1">
              <a:spLocks noChangeArrowheads="1"/>
            </p:cNvSpPr>
            <p:nvPr/>
          </p:nvSpPr>
          <p:spPr bwMode="auto">
            <a:xfrm>
              <a:off x="470" y="2711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sample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096000" y="2286000"/>
            <a:ext cx="2971800" cy="2460625"/>
            <a:chOff x="3840" y="1440"/>
            <a:chExt cx="1872" cy="1550"/>
          </a:xfrm>
        </p:grpSpPr>
        <p:sp>
          <p:nvSpPr>
            <p:cNvPr id="71738" name="AutoShape 27"/>
            <p:cNvSpPr>
              <a:spLocks noChangeArrowheads="1"/>
            </p:cNvSpPr>
            <p:nvPr/>
          </p:nvSpPr>
          <p:spPr bwMode="auto">
            <a:xfrm rot="21294774" flipV="1">
              <a:off x="5254" y="1468"/>
              <a:ext cx="242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06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9" name="AutoShape 28"/>
            <p:cNvSpPr>
              <a:spLocks noChangeArrowheads="1"/>
            </p:cNvSpPr>
            <p:nvPr/>
          </p:nvSpPr>
          <p:spPr bwMode="auto">
            <a:xfrm rot="-305226" flipH="1" flipV="1">
              <a:off x="4077" y="1590"/>
              <a:ext cx="243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13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0" name="Rectangle 29"/>
            <p:cNvSpPr>
              <a:spLocks noChangeArrowheads="1"/>
            </p:cNvSpPr>
            <p:nvPr/>
          </p:nvSpPr>
          <p:spPr bwMode="auto">
            <a:xfrm>
              <a:off x="3936" y="2428"/>
              <a:ext cx="1776" cy="179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1" name="Freeform 30"/>
            <p:cNvSpPr>
              <a:spLocks/>
            </p:cNvSpPr>
            <p:nvPr/>
          </p:nvSpPr>
          <p:spPr bwMode="auto">
            <a:xfrm rot="-305226">
              <a:off x="4211" y="1440"/>
              <a:ext cx="1130" cy="180"/>
            </a:xfrm>
            <a:custGeom>
              <a:avLst/>
              <a:gdLst>
                <a:gd name="T0" fmla="*/ 0 w 1344"/>
                <a:gd name="T1" fmla="*/ 84 h 192"/>
                <a:gd name="T2" fmla="*/ 509 w 1344"/>
                <a:gd name="T3" fmla="*/ 0 h 192"/>
                <a:gd name="T4" fmla="*/ 950 w 1344"/>
                <a:gd name="T5" fmla="*/ 84 h 192"/>
                <a:gd name="T6" fmla="*/ 950 w 1344"/>
                <a:gd name="T7" fmla="*/ 169 h 192"/>
                <a:gd name="T8" fmla="*/ 0 w 1344"/>
                <a:gd name="T9" fmla="*/ 169 h 192"/>
                <a:gd name="T10" fmla="*/ 0 w 1344"/>
                <a:gd name="T11" fmla="*/ 8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2" name="Line 31"/>
            <p:cNvSpPr>
              <a:spLocks noChangeShapeType="1"/>
            </p:cNvSpPr>
            <p:nvPr/>
          </p:nvSpPr>
          <p:spPr bwMode="auto">
            <a:xfrm>
              <a:off x="4224" y="1776"/>
              <a:ext cx="0" cy="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6" name="Oval 32"/>
            <p:cNvSpPr>
              <a:spLocks noChangeArrowheads="1"/>
            </p:cNvSpPr>
            <p:nvPr/>
          </p:nvSpPr>
          <p:spPr bwMode="auto">
            <a:xfrm>
              <a:off x="4191" y="2659"/>
              <a:ext cx="81" cy="2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44" name="AutoShape 33"/>
            <p:cNvSpPr>
              <a:spLocks noChangeArrowheads="1"/>
            </p:cNvSpPr>
            <p:nvPr/>
          </p:nvSpPr>
          <p:spPr bwMode="auto">
            <a:xfrm flipV="1">
              <a:off x="4743" y="1620"/>
              <a:ext cx="121" cy="71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5" name="AutoShape 34"/>
            <p:cNvSpPr>
              <a:spLocks noChangeArrowheads="1"/>
            </p:cNvSpPr>
            <p:nvPr/>
          </p:nvSpPr>
          <p:spPr bwMode="auto">
            <a:xfrm flipV="1">
              <a:off x="4380" y="2338"/>
              <a:ext cx="848" cy="9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60 h 21600"/>
                <a:gd name="T14" fmla="*/ 17092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46" name="Group 35"/>
            <p:cNvGrpSpPr>
              <a:grpSpLocks/>
            </p:cNvGrpSpPr>
            <p:nvPr/>
          </p:nvGrpSpPr>
          <p:grpSpPr bwMode="auto">
            <a:xfrm>
              <a:off x="5184" y="1666"/>
              <a:ext cx="364" cy="494"/>
              <a:chOff x="5260" y="1709"/>
              <a:chExt cx="364" cy="494"/>
            </a:xfrm>
          </p:grpSpPr>
          <p:sp>
            <p:nvSpPr>
              <p:cNvPr id="71756" name="Oval 36"/>
              <p:cNvSpPr>
                <a:spLocks noChangeArrowheads="1"/>
              </p:cNvSpPr>
              <p:nvPr/>
            </p:nvSpPr>
            <p:spPr bwMode="auto">
              <a:xfrm>
                <a:off x="5260" y="2114"/>
                <a:ext cx="364" cy="8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7" name="Line 37"/>
              <p:cNvSpPr>
                <a:spLocks noChangeShapeType="1"/>
              </p:cNvSpPr>
              <p:nvPr/>
            </p:nvSpPr>
            <p:spPr bwMode="auto">
              <a:xfrm flipH="1">
                <a:off x="5260" y="1709"/>
                <a:ext cx="16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8" name="Line 38"/>
              <p:cNvSpPr>
                <a:spLocks noChangeShapeType="1"/>
              </p:cNvSpPr>
              <p:nvPr/>
            </p:nvSpPr>
            <p:spPr bwMode="auto">
              <a:xfrm>
                <a:off x="5422" y="1709"/>
                <a:ext cx="20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9" name="AutoShape 39"/>
              <p:cNvSpPr>
                <a:spLocks noChangeArrowheads="1"/>
              </p:cNvSpPr>
              <p:nvPr/>
            </p:nvSpPr>
            <p:spPr bwMode="auto">
              <a:xfrm>
                <a:off x="5381" y="2024"/>
                <a:ext cx="81" cy="134"/>
              </a:xfrm>
              <a:prstGeom prst="can">
                <a:avLst>
                  <a:gd name="adj" fmla="val 41358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0" name="AutoShape 40"/>
              <p:cNvSpPr>
                <a:spLocks noChangeAspect="1" noChangeArrowheads="1"/>
              </p:cNvSpPr>
              <p:nvPr/>
            </p:nvSpPr>
            <p:spPr bwMode="auto">
              <a:xfrm>
                <a:off x="5494" y="2069"/>
                <a:ext cx="49" cy="82"/>
              </a:xfrm>
              <a:prstGeom prst="can">
                <a:avLst>
                  <a:gd name="adj" fmla="val 41837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7" name="AutoShape 41"/>
            <p:cNvSpPr>
              <a:spLocks noChangeArrowheads="1"/>
            </p:cNvSpPr>
            <p:nvPr/>
          </p:nvSpPr>
          <p:spPr bwMode="auto">
            <a:xfrm flipV="1">
              <a:off x="4622" y="1979"/>
              <a:ext cx="363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8" name="Freeform 42"/>
            <p:cNvSpPr>
              <a:spLocks/>
            </p:cNvSpPr>
            <p:nvPr/>
          </p:nvSpPr>
          <p:spPr bwMode="auto">
            <a:xfrm>
              <a:off x="4809" y="1571"/>
              <a:ext cx="49" cy="551"/>
            </a:xfrm>
            <a:custGeom>
              <a:avLst/>
              <a:gdLst>
                <a:gd name="T0" fmla="*/ 0 w 49"/>
                <a:gd name="T1" fmla="*/ 0 h 551"/>
                <a:gd name="T2" fmla="*/ 49 w 49"/>
                <a:gd name="T3" fmla="*/ 551 h 551"/>
                <a:gd name="T4" fmla="*/ 0 60000 65536"/>
                <a:gd name="T5" fmla="*/ 0 60000 65536"/>
                <a:gd name="T6" fmla="*/ 0 w 49"/>
                <a:gd name="T7" fmla="*/ 0 h 551"/>
                <a:gd name="T8" fmla="*/ 49 w 49"/>
                <a:gd name="T9" fmla="*/ 551 h 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551">
                  <a:moveTo>
                    <a:pt x="0" y="0"/>
                  </a:moveTo>
                  <a:lnTo>
                    <a:pt x="49" y="55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49" name="Group 43"/>
            <p:cNvGrpSpPr>
              <a:grpSpLocks/>
            </p:cNvGrpSpPr>
            <p:nvPr/>
          </p:nvGrpSpPr>
          <p:grpSpPr bwMode="auto">
            <a:xfrm>
              <a:off x="3840" y="2736"/>
              <a:ext cx="306" cy="254"/>
              <a:chOff x="1776" y="2976"/>
              <a:chExt cx="306" cy="254"/>
            </a:xfrm>
          </p:grpSpPr>
          <p:sp>
            <p:nvSpPr>
              <p:cNvPr id="108588" name="Freeform 44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5" name="Text Box 45"/>
              <p:cNvSpPr txBox="1">
                <a:spLocks noChangeArrowheads="1"/>
              </p:cNvSpPr>
              <p:nvPr/>
            </p:nvSpPr>
            <p:spPr bwMode="auto">
              <a:xfrm>
                <a:off x="1862" y="299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  <p:grpSp>
          <p:nvGrpSpPr>
            <p:cNvPr id="71750" name="Group 46"/>
            <p:cNvGrpSpPr>
              <a:grpSpLocks/>
            </p:cNvGrpSpPr>
            <p:nvPr/>
          </p:nvGrpSpPr>
          <p:grpSpPr bwMode="auto">
            <a:xfrm flipH="1">
              <a:off x="4338" y="2736"/>
              <a:ext cx="288" cy="254"/>
              <a:chOff x="1776" y="2976"/>
              <a:chExt cx="288" cy="254"/>
            </a:xfrm>
          </p:grpSpPr>
          <p:sp>
            <p:nvSpPr>
              <p:cNvPr id="108591" name="Freeform 47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3" name="Text Box 48"/>
              <p:cNvSpPr txBox="1">
                <a:spLocks noChangeArrowheads="1"/>
              </p:cNvSpPr>
              <p:nvPr/>
            </p:nvSpPr>
            <p:spPr bwMode="auto">
              <a:xfrm>
                <a:off x="1776" y="2999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sp>
          <p:nvSpPr>
            <p:cNvPr id="71751" name="Line 49"/>
            <p:cNvSpPr>
              <a:spLocks noChangeShapeType="1"/>
            </p:cNvSpPr>
            <p:nvPr/>
          </p:nvSpPr>
          <p:spPr bwMode="auto">
            <a:xfrm flipV="1">
              <a:off x="4128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200400" y="2286000"/>
            <a:ext cx="2819400" cy="2209800"/>
            <a:chOff x="96" y="1440"/>
            <a:chExt cx="1776" cy="1392"/>
          </a:xfrm>
        </p:grpSpPr>
        <p:sp>
          <p:nvSpPr>
            <p:cNvPr id="71723" name="AutoShape 51"/>
            <p:cNvSpPr>
              <a:spLocks noChangeArrowheads="1"/>
            </p:cNvSpPr>
            <p:nvPr/>
          </p:nvSpPr>
          <p:spPr bwMode="auto">
            <a:xfrm flipV="1">
              <a:off x="1433" y="1530"/>
              <a:ext cx="242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06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4" name="AutoShape 52"/>
            <p:cNvSpPr>
              <a:spLocks noChangeArrowheads="1"/>
            </p:cNvSpPr>
            <p:nvPr/>
          </p:nvSpPr>
          <p:spPr bwMode="auto">
            <a:xfrm flipH="1" flipV="1">
              <a:off x="237" y="1530"/>
              <a:ext cx="243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13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5" name="Rectangle 53"/>
            <p:cNvSpPr>
              <a:spLocks noChangeArrowheads="1"/>
            </p:cNvSpPr>
            <p:nvPr/>
          </p:nvSpPr>
          <p:spPr bwMode="auto">
            <a:xfrm>
              <a:off x="96" y="2428"/>
              <a:ext cx="1776" cy="179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6" name="Freeform 54"/>
            <p:cNvSpPr>
              <a:spLocks/>
            </p:cNvSpPr>
            <p:nvPr/>
          </p:nvSpPr>
          <p:spPr bwMode="auto">
            <a:xfrm>
              <a:off x="379" y="1440"/>
              <a:ext cx="1130" cy="180"/>
            </a:xfrm>
            <a:custGeom>
              <a:avLst/>
              <a:gdLst>
                <a:gd name="T0" fmla="*/ 0 w 1344"/>
                <a:gd name="T1" fmla="*/ 84 h 192"/>
                <a:gd name="T2" fmla="*/ 509 w 1344"/>
                <a:gd name="T3" fmla="*/ 0 h 192"/>
                <a:gd name="T4" fmla="*/ 950 w 1344"/>
                <a:gd name="T5" fmla="*/ 84 h 192"/>
                <a:gd name="T6" fmla="*/ 950 w 1344"/>
                <a:gd name="T7" fmla="*/ 169 h 192"/>
                <a:gd name="T8" fmla="*/ 0 w 1344"/>
                <a:gd name="T9" fmla="*/ 169 h 192"/>
                <a:gd name="T10" fmla="*/ 0 w 1344"/>
                <a:gd name="T11" fmla="*/ 8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Line 55"/>
            <p:cNvSpPr>
              <a:spLocks noChangeShapeType="1"/>
            </p:cNvSpPr>
            <p:nvPr/>
          </p:nvSpPr>
          <p:spPr bwMode="auto">
            <a:xfrm>
              <a:off x="384" y="1709"/>
              <a:ext cx="0" cy="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0" name="Oval 56"/>
            <p:cNvSpPr>
              <a:spLocks noChangeArrowheads="1"/>
            </p:cNvSpPr>
            <p:nvPr/>
          </p:nvSpPr>
          <p:spPr bwMode="auto">
            <a:xfrm>
              <a:off x="351" y="2563"/>
              <a:ext cx="81" cy="2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9" name="AutoShape 57"/>
            <p:cNvSpPr>
              <a:spLocks noChangeArrowheads="1"/>
            </p:cNvSpPr>
            <p:nvPr/>
          </p:nvSpPr>
          <p:spPr bwMode="auto">
            <a:xfrm flipV="1">
              <a:off x="903" y="1620"/>
              <a:ext cx="121" cy="71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0" name="AutoShape 58"/>
            <p:cNvSpPr>
              <a:spLocks noChangeArrowheads="1"/>
            </p:cNvSpPr>
            <p:nvPr/>
          </p:nvSpPr>
          <p:spPr bwMode="auto">
            <a:xfrm flipV="1">
              <a:off x="540" y="2338"/>
              <a:ext cx="848" cy="9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60 h 21600"/>
                <a:gd name="T14" fmla="*/ 17092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1" name="Oval 59"/>
            <p:cNvSpPr>
              <a:spLocks noChangeArrowheads="1"/>
            </p:cNvSpPr>
            <p:nvPr/>
          </p:nvSpPr>
          <p:spPr bwMode="auto">
            <a:xfrm>
              <a:off x="1392" y="2114"/>
              <a:ext cx="364" cy="8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2" name="Line 60"/>
            <p:cNvSpPr>
              <a:spLocks noChangeShapeType="1"/>
            </p:cNvSpPr>
            <p:nvPr/>
          </p:nvSpPr>
          <p:spPr bwMode="auto">
            <a:xfrm flipH="1">
              <a:off x="1392" y="1709"/>
              <a:ext cx="162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Line 61"/>
            <p:cNvSpPr>
              <a:spLocks noChangeShapeType="1"/>
            </p:cNvSpPr>
            <p:nvPr/>
          </p:nvSpPr>
          <p:spPr bwMode="auto">
            <a:xfrm>
              <a:off x="1554" y="1709"/>
              <a:ext cx="202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AutoShape 62"/>
            <p:cNvSpPr>
              <a:spLocks noChangeArrowheads="1"/>
            </p:cNvSpPr>
            <p:nvPr/>
          </p:nvSpPr>
          <p:spPr bwMode="auto">
            <a:xfrm>
              <a:off x="1513" y="2024"/>
              <a:ext cx="81" cy="134"/>
            </a:xfrm>
            <a:prstGeom prst="can">
              <a:avLst>
                <a:gd name="adj" fmla="val 41358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5" name="AutoShape 63"/>
            <p:cNvSpPr>
              <a:spLocks noChangeAspect="1" noChangeArrowheads="1"/>
            </p:cNvSpPr>
            <p:nvPr/>
          </p:nvSpPr>
          <p:spPr bwMode="auto">
            <a:xfrm>
              <a:off x="1626" y="2069"/>
              <a:ext cx="49" cy="82"/>
            </a:xfrm>
            <a:prstGeom prst="can">
              <a:avLst>
                <a:gd name="adj" fmla="val 4183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6" name="AutoShape 64"/>
            <p:cNvSpPr>
              <a:spLocks noChangeArrowheads="1"/>
            </p:cNvSpPr>
            <p:nvPr/>
          </p:nvSpPr>
          <p:spPr bwMode="auto">
            <a:xfrm flipV="1">
              <a:off x="782" y="1979"/>
              <a:ext cx="363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7" name="Freeform 65"/>
            <p:cNvSpPr>
              <a:spLocks/>
            </p:cNvSpPr>
            <p:nvPr/>
          </p:nvSpPr>
          <p:spPr bwMode="auto">
            <a:xfrm>
              <a:off x="969" y="1571"/>
              <a:ext cx="2" cy="568"/>
            </a:xfrm>
            <a:custGeom>
              <a:avLst/>
              <a:gdLst>
                <a:gd name="T0" fmla="*/ 0 w 2"/>
                <a:gd name="T1" fmla="*/ 0 h 607"/>
                <a:gd name="T2" fmla="*/ 2 w 2"/>
                <a:gd name="T3" fmla="*/ 532 h 607"/>
                <a:gd name="T4" fmla="*/ 0 60000 65536"/>
                <a:gd name="T5" fmla="*/ 0 60000 65536"/>
                <a:gd name="T6" fmla="*/ 0 w 2"/>
                <a:gd name="T7" fmla="*/ 0 h 607"/>
                <a:gd name="T8" fmla="*/ 2 w 2"/>
                <a:gd name="T9" fmla="*/ 607 h 6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07">
                  <a:moveTo>
                    <a:pt x="0" y="0"/>
                  </a:moveTo>
                  <a:lnTo>
                    <a:pt x="2" y="6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095625" y="2286000"/>
            <a:ext cx="2924175" cy="2519363"/>
            <a:chOff x="1950" y="1437"/>
            <a:chExt cx="1842" cy="1587"/>
          </a:xfrm>
        </p:grpSpPr>
        <p:sp>
          <p:nvSpPr>
            <p:cNvPr id="71700" name="AutoShape 67"/>
            <p:cNvSpPr>
              <a:spLocks noChangeArrowheads="1"/>
            </p:cNvSpPr>
            <p:nvPr/>
          </p:nvSpPr>
          <p:spPr bwMode="auto">
            <a:xfrm rot="454120" flipV="1">
              <a:off x="3371" y="1616"/>
              <a:ext cx="242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06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AutoShape 68"/>
            <p:cNvSpPr>
              <a:spLocks noChangeArrowheads="1"/>
            </p:cNvSpPr>
            <p:nvPr/>
          </p:nvSpPr>
          <p:spPr bwMode="auto">
            <a:xfrm rot="454120" flipH="1" flipV="1">
              <a:off x="2179" y="1469"/>
              <a:ext cx="243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13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Rectangle 69"/>
            <p:cNvSpPr>
              <a:spLocks noChangeArrowheads="1"/>
            </p:cNvSpPr>
            <p:nvPr/>
          </p:nvSpPr>
          <p:spPr bwMode="auto">
            <a:xfrm>
              <a:off x="2016" y="2428"/>
              <a:ext cx="1776" cy="179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AutoShape 70"/>
            <p:cNvSpPr>
              <a:spLocks noChangeArrowheads="1"/>
            </p:cNvSpPr>
            <p:nvPr/>
          </p:nvSpPr>
          <p:spPr bwMode="auto">
            <a:xfrm flipV="1">
              <a:off x="2823" y="1620"/>
              <a:ext cx="121" cy="71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4" name="AutoShape 71"/>
            <p:cNvSpPr>
              <a:spLocks noChangeArrowheads="1"/>
            </p:cNvSpPr>
            <p:nvPr/>
          </p:nvSpPr>
          <p:spPr bwMode="auto">
            <a:xfrm flipV="1">
              <a:off x="2460" y="2338"/>
              <a:ext cx="848" cy="9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60 h 21600"/>
                <a:gd name="T14" fmla="*/ 17092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5" name="Freeform 72"/>
            <p:cNvSpPr>
              <a:spLocks/>
            </p:cNvSpPr>
            <p:nvPr/>
          </p:nvSpPr>
          <p:spPr bwMode="auto">
            <a:xfrm rot="454120">
              <a:off x="2337" y="1437"/>
              <a:ext cx="1130" cy="180"/>
            </a:xfrm>
            <a:custGeom>
              <a:avLst/>
              <a:gdLst>
                <a:gd name="T0" fmla="*/ 0 w 1344"/>
                <a:gd name="T1" fmla="*/ 84 h 192"/>
                <a:gd name="T2" fmla="*/ 509 w 1344"/>
                <a:gd name="T3" fmla="*/ 0 h 192"/>
                <a:gd name="T4" fmla="*/ 950 w 1344"/>
                <a:gd name="T5" fmla="*/ 84 h 192"/>
                <a:gd name="T6" fmla="*/ 950 w 1344"/>
                <a:gd name="T7" fmla="*/ 169 h 192"/>
                <a:gd name="T8" fmla="*/ 0 w 1344"/>
                <a:gd name="T9" fmla="*/ 169 h 192"/>
                <a:gd name="T10" fmla="*/ 0 w 1344"/>
                <a:gd name="T11" fmla="*/ 8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06" name="Group 73"/>
            <p:cNvGrpSpPr>
              <a:grpSpLocks/>
            </p:cNvGrpSpPr>
            <p:nvPr/>
          </p:nvGrpSpPr>
          <p:grpSpPr bwMode="auto">
            <a:xfrm rot="-355451">
              <a:off x="3264" y="1782"/>
              <a:ext cx="393" cy="505"/>
              <a:chOff x="3337" y="1782"/>
              <a:chExt cx="393" cy="505"/>
            </a:xfrm>
          </p:grpSpPr>
          <p:sp>
            <p:nvSpPr>
              <p:cNvPr id="71718" name="Oval 74"/>
              <p:cNvSpPr>
                <a:spLocks noChangeArrowheads="1"/>
              </p:cNvSpPr>
              <p:nvPr/>
            </p:nvSpPr>
            <p:spPr bwMode="auto">
              <a:xfrm rot="454120">
                <a:off x="3337" y="2198"/>
                <a:ext cx="364" cy="8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Line 75"/>
              <p:cNvSpPr>
                <a:spLocks noChangeShapeType="1"/>
              </p:cNvSpPr>
              <p:nvPr/>
            </p:nvSpPr>
            <p:spPr bwMode="auto">
              <a:xfrm rot="454120" flipH="1">
                <a:off x="3368" y="1782"/>
                <a:ext cx="16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20" name="Line 76"/>
              <p:cNvSpPr>
                <a:spLocks noChangeShapeType="1"/>
              </p:cNvSpPr>
              <p:nvPr/>
            </p:nvSpPr>
            <p:spPr bwMode="auto">
              <a:xfrm rot="454120">
                <a:off x="3528" y="1806"/>
                <a:ext cx="20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21" name="AutoShape 77"/>
              <p:cNvSpPr>
                <a:spLocks noChangeArrowheads="1"/>
              </p:cNvSpPr>
              <p:nvPr/>
            </p:nvSpPr>
            <p:spPr bwMode="auto">
              <a:xfrm rot="454120">
                <a:off x="3467" y="2106"/>
                <a:ext cx="81" cy="134"/>
              </a:xfrm>
              <a:prstGeom prst="can">
                <a:avLst>
                  <a:gd name="adj" fmla="val 41358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2" name="AutoShape 78"/>
              <p:cNvSpPr>
                <a:spLocks noChangeAspect="1" noChangeArrowheads="1"/>
              </p:cNvSpPr>
              <p:nvPr/>
            </p:nvSpPr>
            <p:spPr bwMode="auto">
              <a:xfrm rot="454120">
                <a:off x="3577" y="2164"/>
                <a:ext cx="49" cy="82"/>
              </a:xfrm>
              <a:prstGeom prst="can">
                <a:avLst>
                  <a:gd name="adj" fmla="val 41837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07" name="AutoShape 79"/>
            <p:cNvSpPr>
              <a:spLocks noChangeArrowheads="1"/>
            </p:cNvSpPr>
            <p:nvPr/>
          </p:nvSpPr>
          <p:spPr bwMode="auto">
            <a:xfrm flipV="1">
              <a:off x="2702" y="1979"/>
              <a:ext cx="363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Freeform 80"/>
            <p:cNvSpPr>
              <a:spLocks/>
            </p:cNvSpPr>
            <p:nvPr/>
          </p:nvSpPr>
          <p:spPr bwMode="auto">
            <a:xfrm>
              <a:off x="2832" y="1571"/>
              <a:ext cx="57" cy="541"/>
            </a:xfrm>
            <a:custGeom>
              <a:avLst/>
              <a:gdLst>
                <a:gd name="T0" fmla="*/ 57 w 57"/>
                <a:gd name="T1" fmla="*/ 0 h 541"/>
                <a:gd name="T2" fmla="*/ 0 w 57"/>
                <a:gd name="T3" fmla="*/ 541 h 541"/>
                <a:gd name="T4" fmla="*/ 0 60000 65536"/>
                <a:gd name="T5" fmla="*/ 0 60000 65536"/>
                <a:gd name="T6" fmla="*/ 0 w 57"/>
                <a:gd name="T7" fmla="*/ 0 h 541"/>
                <a:gd name="T8" fmla="*/ 57 w 57"/>
                <a:gd name="T9" fmla="*/ 541 h 5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41">
                  <a:moveTo>
                    <a:pt x="57" y="0"/>
                  </a:moveTo>
                  <a:lnTo>
                    <a:pt x="0" y="5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Line 81"/>
            <p:cNvSpPr>
              <a:spLocks noChangeShapeType="1"/>
            </p:cNvSpPr>
            <p:nvPr/>
          </p:nvSpPr>
          <p:spPr bwMode="auto">
            <a:xfrm>
              <a:off x="2304" y="1666"/>
              <a:ext cx="0" cy="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6" name="Oval 82"/>
            <p:cNvSpPr>
              <a:spLocks noChangeArrowheads="1"/>
            </p:cNvSpPr>
            <p:nvPr/>
          </p:nvSpPr>
          <p:spPr bwMode="auto">
            <a:xfrm>
              <a:off x="2271" y="2482"/>
              <a:ext cx="81" cy="2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1711" name="Group 83"/>
            <p:cNvGrpSpPr>
              <a:grpSpLocks/>
            </p:cNvGrpSpPr>
            <p:nvPr/>
          </p:nvGrpSpPr>
          <p:grpSpPr bwMode="auto">
            <a:xfrm>
              <a:off x="1950" y="2770"/>
              <a:ext cx="306" cy="254"/>
              <a:chOff x="1776" y="2976"/>
              <a:chExt cx="306" cy="254"/>
            </a:xfrm>
          </p:grpSpPr>
          <p:sp>
            <p:nvSpPr>
              <p:cNvPr id="108628" name="Freeform 84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17" name="Text Box 85"/>
              <p:cNvSpPr txBox="1">
                <a:spLocks noChangeArrowheads="1"/>
              </p:cNvSpPr>
              <p:nvPr/>
            </p:nvSpPr>
            <p:spPr bwMode="auto">
              <a:xfrm>
                <a:off x="1862" y="299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  <p:grpSp>
          <p:nvGrpSpPr>
            <p:cNvPr id="71712" name="Group 86"/>
            <p:cNvGrpSpPr>
              <a:grpSpLocks/>
            </p:cNvGrpSpPr>
            <p:nvPr/>
          </p:nvGrpSpPr>
          <p:grpSpPr bwMode="auto">
            <a:xfrm flipH="1">
              <a:off x="2400" y="2770"/>
              <a:ext cx="288" cy="254"/>
              <a:chOff x="1776" y="2976"/>
              <a:chExt cx="288" cy="254"/>
            </a:xfrm>
          </p:grpSpPr>
          <p:sp>
            <p:nvSpPr>
              <p:cNvPr id="108631" name="Freeform 87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15" name="Text Box 88"/>
              <p:cNvSpPr txBox="1">
                <a:spLocks noChangeArrowheads="1"/>
              </p:cNvSpPr>
              <p:nvPr/>
            </p:nvSpPr>
            <p:spPr bwMode="auto">
              <a:xfrm>
                <a:off x="1776" y="2999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sp>
          <p:nvSpPr>
            <p:cNvPr id="71713" name="Line 89"/>
            <p:cNvSpPr>
              <a:spLocks noChangeShapeType="1"/>
            </p:cNvSpPr>
            <p:nvPr/>
          </p:nvSpPr>
          <p:spPr bwMode="auto">
            <a:xfrm flipV="1">
              <a:off x="2160" y="248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095625" y="4397375"/>
            <a:ext cx="1171575" cy="403225"/>
            <a:chOff x="2046" y="1045"/>
            <a:chExt cx="738" cy="254"/>
          </a:xfrm>
        </p:grpSpPr>
        <p:grpSp>
          <p:nvGrpSpPr>
            <p:cNvPr id="71694" name="Group 91"/>
            <p:cNvGrpSpPr>
              <a:grpSpLocks/>
            </p:cNvGrpSpPr>
            <p:nvPr/>
          </p:nvGrpSpPr>
          <p:grpSpPr bwMode="auto">
            <a:xfrm>
              <a:off x="2046" y="1045"/>
              <a:ext cx="306" cy="254"/>
              <a:chOff x="1776" y="2976"/>
              <a:chExt cx="306" cy="254"/>
            </a:xfrm>
          </p:grpSpPr>
          <p:sp>
            <p:nvSpPr>
              <p:cNvPr id="108636" name="Freeform 92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699" name="Text Box 93"/>
              <p:cNvSpPr txBox="1">
                <a:spLocks noChangeArrowheads="1"/>
              </p:cNvSpPr>
              <p:nvPr/>
            </p:nvSpPr>
            <p:spPr bwMode="auto">
              <a:xfrm>
                <a:off x="1862" y="299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  <p:grpSp>
          <p:nvGrpSpPr>
            <p:cNvPr id="71695" name="Group 94"/>
            <p:cNvGrpSpPr>
              <a:grpSpLocks/>
            </p:cNvGrpSpPr>
            <p:nvPr/>
          </p:nvGrpSpPr>
          <p:grpSpPr bwMode="auto">
            <a:xfrm flipH="1">
              <a:off x="2496" y="1045"/>
              <a:ext cx="288" cy="254"/>
              <a:chOff x="1776" y="2976"/>
              <a:chExt cx="288" cy="254"/>
            </a:xfrm>
          </p:grpSpPr>
          <p:sp>
            <p:nvSpPr>
              <p:cNvPr id="108639" name="Freeform 95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697" name="Text Box 96"/>
              <p:cNvSpPr txBox="1">
                <a:spLocks noChangeArrowheads="1"/>
              </p:cNvSpPr>
              <p:nvPr/>
            </p:nvSpPr>
            <p:spPr bwMode="auto">
              <a:xfrm>
                <a:off x="1776" y="2999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</p:grpSp>
      <p:sp>
        <p:nvSpPr>
          <p:cNvPr id="71693" name="Rectangle 97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339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3" grpId="0"/>
      <p:bldP spid="108564" grpId="0"/>
      <p:bldP spid="108565" grpId="0"/>
      <p:bldP spid="10856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 for determining the magnetic properties of a sample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286000"/>
            <a:ext cx="2819400" cy="2209800"/>
            <a:chOff x="336" y="1344"/>
            <a:chExt cx="2112" cy="1488"/>
          </a:xfrm>
        </p:grpSpPr>
        <p:sp>
          <p:nvSpPr>
            <p:cNvPr id="72781" name="Rectangle 4"/>
            <p:cNvSpPr>
              <a:spLocks noChangeArrowheads="1"/>
            </p:cNvSpPr>
            <p:nvPr/>
          </p:nvSpPr>
          <p:spPr bwMode="auto">
            <a:xfrm>
              <a:off x="336" y="2400"/>
              <a:ext cx="2112" cy="192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Freeform 5"/>
            <p:cNvSpPr>
              <a:spLocks/>
            </p:cNvSpPr>
            <p:nvPr/>
          </p:nvSpPr>
          <p:spPr bwMode="auto">
            <a:xfrm>
              <a:off x="672" y="1344"/>
              <a:ext cx="1344" cy="192"/>
            </a:xfrm>
            <a:custGeom>
              <a:avLst/>
              <a:gdLst>
                <a:gd name="T0" fmla="*/ 0 w 1344"/>
                <a:gd name="T1" fmla="*/ 96 h 192"/>
                <a:gd name="T2" fmla="*/ 720 w 1344"/>
                <a:gd name="T3" fmla="*/ 0 h 192"/>
                <a:gd name="T4" fmla="*/ 1344 w 1344"/>
                <a:gd name="T5" fmla="*/ 96 h 192"/>
                <a:gd name="T6" fmla="*/ 1344 w 1344"/>
                <a:gd name="T7" fmla="*/ 192 h 192"/>
                <a:gd name="T8" fmla="*/ 0 w 1344"/>
                <a:gd name="T9" fmla="*/ 192 h 192"/>
                <a:gd name="T10" fmla="*/ 0 w 1344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AutoShape 6"/>
            <p:cNvSpPr>
              <a:spLocks noChangeArrowheads="1"/>
            </p:cNvSpPr>
            <p:nvPr/>
          </p:nvSpPr>
          <p:spPr bwMode="auto">
            <a:xfrm flipH="1" flipV="1">
              <a:off x="384" y="14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25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AutoShape 7"/>
            <p:cNvSpPr>
              <a:spLocks noChangeArrowheads="1"/>
            </p:cNvSpPr>
            <p:nvPr/>
          </p:nvSpPr>
          <p:spPr bwMode="auto">
            <a:xfrm flipV="1">
              <a:off x="2016" y="14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25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Line 8"/>
            <p:cNvSpPr>
              <a:spLocks noChangeShapeType="1"/>
            </p:cNvSpPr>
            <p:nvPr/>
          </p:nvSpPr>
          <p:spPr bwMode="auto">
            <a:xfrm>
              <a:off x="528" y="163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480" y="2544"/>
              <a:ext cx="96" cy="28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87" name="AutoShape 10"/>
            <p:cNvSpPr>
              <a:spLocks noChangeArrowheads="1"/>
            </p:cNvSpPr>
            <p:nvPr/>
          </p:nvSpPr>
          <p:spPr bwMode="auto">
            <a:xfrm flipV="1">
              <a:off x="1296" y="1536"/>
              <a:ext cx="144" cy="76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8" name="AutoShape 11"/>
            <p:cNvSpPr>
              <a:spLocks noChangeArrowheads="1"/>
            </p:cNvSpPr>
            <p:nvPr/>
          </p:nvSpPr>
          <p:spPr bwMode="auto">
            <a:xfrm flipV="1">
              <a:off x="864" y="2304"/>
              <a:ext cx="1008" cy="9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9" name="Oval 12"/>
            <p:cNvSpPr>
              <a:spLocks noChangeArrowheads="1"/>
            </p:cNvSpPr>
            <p:nvPr/>
          </p:nvSpPr>
          <p:spPr bwMode="auto">
            <a:xfrm>
              <a:off x="1968" y="2064"/>
              <a:ext cx="432" cy="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0" name="Line 13"/>
            <p:cNvSpPr>
              <a:spLocks noChangeShapeType="1"/>
            </p:cNvSpPr>
            <p:nvPr/>
          </p:nvSpPr>
          <p:spPr bwMode="auto">
            <a:xfrm flipH="1">
              <a:off x="1968" y="163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Line 14"/>
            <p:cNvSpPr>
              <a:spLocks noChangeShapeType="1"/>
            </p:cNvSpPr>
            <p:nvPr/>
          </p:nvSpPr>
          <p:spPr bwMode="auto">
            <a:xfrm>
              <a:off x="2160" y="1632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AutoShape 15"/>
            <p:cNvSpPr>
              <a:spLocks noChangeArrowheads="1"/>
            </p:cNvSpPr>
            <p:nvPr/>
          </p:nvSpPr>
          <p:spPr bwMode="auto">
            <a:xfrm>
              <a:off x="2112" y="1968"/>
              <a:ext cx="96" cy="144"/>
            </a:xfrm>
            <a:prstGeom prst="can">
              <a:avLst>
                <a:gd name="adj" fmla="val 3750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3" name="AutoShape 16"/>
            <p:cNvSpPr>
              <a:spLocks noChangeAspect="1" noChangeArrowheads="1"/>
            </p:cNvSpPr>
            <p:nvPr/>
          </p:nvSpPr>
          <p:spPr bwMode="auto">
            <a:xfrm>
              <a:off x="2246" y="2016"/>
              <a:ext cx="58" cy="88"/>
            </a:xfrm>
            <a:prstGeom prst="can">
              <a:avLst>
                <a:gd name="adj" fmla="val 37931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4" name="AutoShape 17"/>
            <p:cNvSpPr>
              <a:spLocks noChangeArrowheads="1"/>
            </p:cNvSpPr>
            <p:nvPr/>
          </p:nvSpPr>
          <p:spPr bwMode="auto">
            <a:xfrm flipV="1">
              <a:off x="1152" y="1920"/>
              <a:ext cx="43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5" name="Freeform 18"/>
            <p:cNvSpPr>
              <a:spLocks/>
            </p:cNvSpPr>
            <p:nvPr/>
          </p:nvSpPr>
          <p:spPr bwMode="auto">
            <a:xfrm>
              <a:off x="1374" y="1484"/>
              <a:ext cx="2" cy="607"/>
            </a:xfrm>
            <a:custGeom>
              <a:avLst/>
              <a:gdLst>
                <a:gd name="T0" fmla="*/ 0 w 2"/>
                <a:gd name="T1" fmla="*/ 0 h 607"/>
                <a:gd name="T2" fmla="*/ 2 w 2"/>
                <a:gd name="T3" fmla="*/ 607 h 607"/>
                <a:gd name="T4" fmla="*/ 0 60000 65536"/>
                <a:gd name="T5" fmla="*/ 0 60000 65536"/>
                <a:gd name="T6" fmla="*/ 0 w 2"/>
                <a:gd name="T7" fmla="*/ 0 h 607"/>
                <a:gd name="T8" fmla="*/ 2 w 2"/>
                <a:gd name="T9" fmla="*/ 607 h 6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07">
                  <a:moveTo>
                    <a:pt x="0" y="0"/>
                  </a:moveTo>
                  <a:lnTo>
                    <a:pt x="2" y="6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867025" y="2278063"/>
            <a:ext cx="3152775" cy="2468562"/>
            <a:chOff x="1806" y="1435"/>
            <a:chExt cx="1986" cy="1555"/>
          </a:xfrm>
        </p:grpSpPr>
        <p:sp>
          <p:nvSpPr>
            <p:cNvPr id="72759" name="Rectangle 20"/>
            <p:cNvSpPr>
              <a:spLocks noChangeArrowheads="1"/>
            </p:cNvSpPr>
            <p:nvPr/>
          </p:nvSpPr>
          <p:spPr bwMode="auto">
            <a:xfrm>
              <a:off x="2016" y="2428"/>
              <a:ext cx="1776" cy="179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0" name="AutoShape 21"/>
            <p:cNvSpPr>
              <a:spLocks noChangeArrowheads="1"/>
            </p:cNvSpPr>
            <p:nvPr/>
          </p:nvSpPr>
          <p:spPr bwMode="auto">
            <a:xfrm flipV="1">
              <a:off x="2823" y="1620"/>
              <a:ext cx="121" cy="71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1" name="AutoShape 22"/>
            <p:cNvSpPr>
              <a:spLocks noChangeArrowheads="1"/>
            </p:cNvSpPr>
            <p:nvPr/>
          </p:nvSpPr>
          <p:spPr bwMode="auto">
            <a:xfrm flipV="1">
              <a:off x="2460" y="2338"/>
              <a:ext cx="848" cy="9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60 h 21600"/>
                <a:gd name="T14" fmla="*/ 17092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2" name="Freeform 23"/>
            <p:cNvSpPr>
              <a:spLocks/>
            </p:cNvSpPr>
            <p:nvPr/>
          </p:nvSpPr>
          <p:spPr bwMode="auto">
            <a:xfrm rot="454120">
              <a:off x="2337" y="1437"/>
              <a:ext cx="1130" cy="180"/>
            </a:xfrm>
            <a:custGeom>
              <a:avLst/>
              <a:gdLst>
                <a:gd name="T0" fmla="*/ 0 w 1344"/>
                <a:gd name="T1" fmla="*/ 84 h 192"/>
                <a:gd name="T2" fmla="*/ 509 w 1344"/>
                <a:gd name="T3" fmla="*/ 0 h 192"/>
                <a:gd name="T4" fmla="*/ 950 w 1344"/>
                <a:gd name="T5" fmla="*/ 84 h 192"/>
                <a:gd name="T6" fmla="*/ 950 w 1344"/>
                <a:gd name="T7" fmla="*/ 169 h 192"/>
                <a:gd name="T8" fmla="*/ 0 w 1344"/>
                <a:gd name="T9" fmla="*/ 169 h 192"/>
                <a:gd name="T10" fmla="*/ 0 w 1344"/>
                <a:gd name="T11" fmla="*/ 8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AutoShape 24"/>
            <p:cNvSpPr>
              <a:spLocks noChangeArrowheads="1"/>
            </p:cNvSpPr>
            <p:nvPr/>
          </p:nvSpPr>
          <p:spPr bwMode="auto">
            <a:xfrm rot="454120" flipH="1" flipV="1">
              <a:off x="2083" y="1435"/>
              <a:ext cx="243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13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AutoShape 25"/>
            <p:cNvSpPr>
              <a:spLocks noChangeArrowheads="1"/>
            </p:cNvSpPr>
            <p:nvPr/>
          </p:nvSpPr>
          <p:spPr bwMode="auto">
            <a:xfrm rot="454120" flipV="1">
              <a:off x="3444" y="1616"/>
              <a:ext cx="242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71 h 21600"/>
                <a:gd name="T17" fmla="*/ 606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65" name="Group 26"/>
            <p:cNvGrpSpPr>
              <a:grpSpLocks/>
            </p:cNvGrpSpPr>
            <p:nvPr/>
          </p:nvGrpSpPr>
          <p:grpSpPr bwMode="auto">
            <a:xfrm rot="-355451">
              <a:off x="3337" y="1782"/>
              <a:ext cx="393" cy="505"/>
              <a:chOff x="3337" y="1782"/>
              <a:chExt cx="393" cy="505"/>
            </a:xfrm>
          </p:grpSpPr>
          <p:sp>
            <p:nvSpPr>
              <p:cNvPr id="72776" name="Oval 27"/>
              <p:cNvSpPr>
                <a:spLocks noChangeArrowheads="1"/>
              </p:cNvSpPr>
              <p:nvPr/>
            </p:nvSpPr>
            <p:spPr bwMode="auto">
              <a:xfrm rot="454120">
                <a:off x="3337" y="2198"/>
                <a:ext cx="364" cy="8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77" name="Line 28"/>
              <p:cNvSpPr>
                <a:spLocks noChangeShapeType="1"/>
              </p:cNvSpPr>
              <p:nvPr/>
            </p:nvSpPr>
            <p:spPr bwMode="auto">
              <a:xfrm rot="454120" flipH="1">
                <a:off x="3368" y="1782"/>
                <a:ext cx="16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8" name="Line 29"/>
              <p:cNvSpPr>
                <a:spLocks noChangeShapeType="1"/>
              </p:cNvSpPr>
              <p:nvPr/>
            </p:nvSpPr>
            <p:spPr bwMode="auto">
              <a:xfrm rot="454120">
                <a:off x="3528" y="1806"/>
                <a:ext cx="20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9" name="AutoShape 30"/>
              <p:cNvSpPr>
                <a:spLocks noChangeArrowheads="1"/>
              </p:cNvSpPr>
              <p:nvPr/>
            </p:nvSpPr>
            <p:spPr bwMode="auto">
              <a:xfrm rot="454120">
                <a:off x="3467" y="2106"/>
                <a:ext cx="81" cy="134"/>
              </a:xfrm>
              <a:prstGeom prst="can">
                <a:avLst>
                  <a:gd name="adj" fmla="val 41358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80" name="AutoShape 31"/>
              <p:cNvSpPr>
                <a:spLocks noChangeAspect="1" noChangeArrowheads="1"/>
              </p:cNvSpPr>
              <p:nvPr/>
            </p:nvSpPr>
            <p:spPr bwMode="auto">
              <a:xfrm rot="454120">
                <a:off x="3577" y="2164"/>
                <a:ext cx="49" cy="82"/>
              </a:xfrm>
              <a:prstGeom prst="can">
                <a:avLst>
                  <a:gd name="adj" fmla="val 41837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66" name="AutoShape 32"/>
            <p:cNvSpPr>
              <a:spLocks noChangeArrowheads="1"/>
            </p:cNvSpPr>
            <p:nvPr/>
          </p:nvSpPr>
          <p:spPr bwMode="auto">
            <a:xfrm flipV="1">
              <a:off x="2702" y="1979"/>
              <a:ext cx="363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Freeform 33"/>
            <p:cNvSpPr>
              <a:spLocks/>
            </p:cNvSpPr>
            <p:nvPr/>
          </p:nvSpPr>
          <p:spPr bwMode="auto">
            <a:xfrm>
              <a:off x="2832" y="1571"/>
              <a:ext cx="57" cy="541"/>
            </a:xfrm>
            <a:custGeom>
              <a:avLst/>
              <a:gdLst>
                <a:gd name="T0" fmla="*/ 57 w 57"/>
                <a:gd name="T1" fmla="*/ 0 h 541"/>
                <a:gd name="T2" fmla="*/ 0 w 57"/>
                <a:gd name="T3" fmla="*/ 541 h 541"/>
                <a:gd name="T4" fmla="*/ 0 60000 65536"/>
                <a:gd name="T5" fmla="*/ 0 60000 65536"/>
                <a:gd name="T6" fmla="*/ 0 w 57"/>
                <a:gd name="T7" fmla="*/ 0 h 541"/>
                <a:gd name="T8" fmla="*/ 57 w 57"/>
                <a:gd name="T9" fmla="*/ 541 h 5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541">
                  <a:moveTo>
                    <a:pt x="57" y="0"/>
                  </a:moveTo>
                  <a:lnTo>
                    <a:pt x="0" y="5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Line 34"/>
            <p:cNvSpPr>
              <a:spLocks noChangeShapeType="1"/>
            </p:cNvSpPr>
            <p:nvPr/>
          </p:nvSpPr>
          <p:spPr bwMode="auto">
            <a:xfrm>
              <a:off x="2208" y="1632"/>
              <a:ext cx="0" cy="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3" name="Oval 35"/>
            <p:cNvSpPr>
              <a:spLocks noChangeArrowheads="1"/>
            </p:cNvSpPr>
            <p:nvPr/>
          </p:nvSpPr>
          <p:spPr bwMode="auto">
            <a:xfrm>
              <a:off x="2175" y="2448"/>
              <a:ext cx="81" cy="2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2770" name="Group 36"/>
            <p:cNvGrpSpPr>
              <a:grpSpLocks/>
            </p:cNvGrpSpPr>
            <p:nvPr/>
          </p:nvGrpSpPr>
          <p:grpSpPr bwMode="auto">
            <a:xfrm>
              <a:off x="1806" y="2736"/>
              <a:ext cx="306" cy="254"/>
              <a:chOff x="1776" y="2976"/>
              <a:chExt cx="306" cy="254"/>
            </a:xfrm>
          </p:grpSpPr>
          <p:sp>
            <p:nvSpPr>
              <p:cNvPr id="109605" name="Freeform 37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775" name="Text Box 38"/>
              <p:cNvSpPr txBox="1">
                <a:spLocks noChangeArrowheads="1"/>
              </p:cNvSpPr>
              <p:nvPr/>
            </p:nvSpPr>
            <p:spPr bwMode="auto">
              <a:xfrm>
                <a:off x="1862" y="299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  <p:grpSp>
          <p:nvGrpSpPr>
            <p:cNvPr id="72771" name="Group 39"/>
            <p:cNvGrpSpPr>
              <a:grpSpLocks/>
            </p:cNvGrpSpPr>
            <p:nvPr/>
          </p:nvGrpSpPr>
          <p:grpSpPr bwMode="auto">
            <a:xfrm flipH="1">
              <a:off x="2304" y="2736"/>
              <a:ext cx="288" cy="254"/>
              <a:chOff x="1776" y="2976"/>
              <a:chExt cx="288" cy="254"/>
            </a:xfrm>
          </p:grpSpPr>
          <p:sp>
            <p:nvSpPr>
              <p:cNvPr id="109608" name="Freeform 40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773" name="Text Box 41"/>
              <p:cNvSpPr txBox="1">
                <a:spLocks noChangeArrowheads="1"/>
              </p:cNvSpPr>
              <p:nvPr/>
            </p:nvSpPr>
            <p:spPr bwMode="auto">
              <a:xfrm>
                <a:off x="1776" y="2999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943600" y="2286000"/>
            <a:ext cx="3124200" cy="2460625"/>
            <a:chOff x="3744" y="1440"/>
            <a:chExt cx="1968" cy="1550"/>
          </a:xfrm>
        </p:grpSpPr>
        <p:sp>
          <p:nvSpPr>
            <p:cNvPr id="72736" name="Rectangle 43"/>
            <p:cNvSpPr>
              <a:spLocks noChangeArrowheads="1"/>
            </p:cNvSpPr>
            <p:nvPr/>
          </p:nvSpPr>
          <p:spPr bwMode="auto">
            <a:xfrm>
              <a:off x="3936" y="2428"/>
              <a:ext cx="1776" cy="179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37" name="Group 44"/>
            <p:cNvGrpSpPr>
              <a:grpSpLocks/>
            </p:cNvGrpSpPr>
            <p:nvPr/>
          </p:nvGrpSpPr>
          <p:grpSpPr bwMode="auto">
            <a:xfrm rot="-305226">
              <a:off x="3976" y="1440"/>
              <a:ext cx="1615" cy="359"/>
              <a:chOff x="3928" y="1440"/>
              <a:chExt cx="1615" cy="359"/>
            </a:xfrm>
          </p:grpSpPr>
          <p:sp>
            <p:nvSpPr>
              <p:cNvPr id="72756" name="Freeform 45"/>
              <p:cNvSpPr>
                <a:spLocks/>
              </p:cNvSpPr>
              <p:nvPr/>
            </p:nvSpPr>
            <p:spPr bwMode="auto">
              <a:xfrm>
                <a:off x="4171" y="1440"/>
                <a:ext cx="1130" cy="180"/>
              </a:xfrm>
              <a:custGeom>
                <a:avLst/>
                <a:gdLst>
                  <a:gd name="T0" fmla="*/ 0 w 1344"/>
                  <a:gd name="T1" fmla="*/ 84 h 192"/>
                  <a:gd name="T2" fmla="*/ 509 w 1344"/>
                  <a:gd name="T3" fmla="*/ 0 h 192"/>
                  <a:gd name="T4" fmla="*/ 950 w 1344"/>
                  <a:gd name="T5" fmla="*/ 84 h 192"/>
                  <a:gd name="T6" fmla="*/ 950 w 1344"/>
                  <a:gd name="T7" fmla="*/ 169 h 192"/>
                  <a:gd name="T8" fmla="*/ 0 w 1344"/>
                  <a:gd name="T9" fmla="*/ 169 h 192"/>
                  <a:gd name="T10" fmla="*/ 0 w 1344"/>
                  <a:gd name="T11" fmla="*/ 84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4"/>
                  <a:gd name="T19" fmla="*/ 0 h 192"/>
                  <a:gd name="T20" fmla="*/ 1344 w 1344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4" h="192">
                    <a:moveTo>
                      <a:pt x="0" y="96"/>
                    </a:moveTo>
                    <a:lnTo>
                      <a:pt x="720" y="0"/>
                    </a:lnTo>
                    <a:lnTo>
                      <a:pt x="1344" y="96"/>
                    </a:lnTo>
                    <a:lnTo>
                      <a:pt x="1344" y="192"/>
                    </a:lnTo>
                    <a:lnTo>
                      <a:pt x="0" y="19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7" name="AutoShape 46"/>
              <p:cNvSpPr>
                <a:spLocks noChangeArrowheads="1"/>
              </p:cNvSpPr>
              <p:nvPr/>
            </p:nvSpPr>
            <p:spPr bwMode="auto">
              <a:xfrm flipH="1" flipV="1">
                <a:off x="3928" y="1530"/>
                <a:ext cx="243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271 h 21600"/>
                  <a:gd name="T17" fmla="*/ 6133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8" name="AutoShape 47"/>
              <p:cNvSpPr>
                <a:spLocks noChangeArrowheads="1"/>
              </p:cNvSpPr>
              <p:nvPr/>
            </p:nvSpPr>
            <p:spPr bwMode="auto">
              <a:xfrm flipV="1">
                <a:off x="5301" y="1530"/>
                <a:ext cx="242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271 h 21600"/>
                  <a:gd name="T17" fmla="*/ 6069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38" name="Line 48"/>
            <p:cNvSpPr>
              <a:spLocks noChangeShapeType="1"/>
            </p:cNvSpPr>
            <p:nvPr/>
          </p:nvSpPr>
          <p:spPr bwMode="auto">
            <a:xfrm>
              <a:off x="4128" y="1776"/>
              <a:ext cx="0" cy="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7" name="Oval 49"/>
            <p:cNvSpPr>
              <a:spLocks noChangeArrowheads="1"/>
            </p:cNvSpPr>
            <p:nvPr/>
          </p:nvSpPr>
          <p:spPr bwMode="auto">
            <a:xfrm>
              <a:off x="4095" y="2659"/>
              <a:ext cx="81" cy="26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40" name="AutoShape 50"/>
            <p:cNvSpPr>
              <a:spLocks noChangeArrowheads="1"/>
            </p:cNvSpPr>
            <p:nvPr/>
          </p:nvSpPr>
          <p:spPr bwMode="auto">
            <a:xfrm flipV="1">
              <a:off x="4743" y="1620"/>
              <a:ext cx="121" cy="71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AutoShape 51"/>
            <p:cNvSpPr>
              <a:spLocks noChangeArrowheads="1"/>
            </p:cNvSpPr>
            <p:nvPr/>
          </p:nvSpPr>
          <p:spPr bwMode="auto">
            <a:xfrm flipV="1">
              <a:off x="4380" y="2338"/>
              <a:ext cx="848" cy="90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60 h 21600"/>
                <a:gd name="T14" fmla="*/ 17092 w 21600"/>
                <a:gd name="T15" fmla="*/ 17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42" name="Group 52"/>
            <p:cNvGrpSpPr>
              <a:grpSpLocks/>
            </p:cNvGrpSpPr>
            <p:nvPr/>
          </p:nvGrpSpPr>
          <p:grpSpPr bwMode="auto">
            <a:xfrm>
              <a:off x="5280" y="1666"/>
              <a:ext cx="364" cy="494"/>
              <a:chOff x="5260" y="1709"/>
              <a:chExt cx="364" cy="494"/>
            </a:xfrm>
          </p:grpSpPr>
          <p:sp>
            <p:nvSpPr>
              <p:cNvPr id="72751" name="Oval 53"/>
              <p:cNvSpPr>
                <a:spLocks noChangeArrowheads="1"/>
              </p:cNvSpPr>
              <p:nvPr/>
            </p:nvSpPr>
            <p:spPr bwMode="auto">
              <a:xfrm>
                <a:off x="5260" y="2114"/>
                <a:ext cx="364" cy="89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2" name="Line 54"/>
              <p:cNvSpPr>
                <a:spLocks noChangeShapeType="1"/>
              </p:cNvSpPr>
              <p:nvPr/>
            </p:nvSpPr>
            <p:spPr bwMode="auto">
              <a:xfrm flipH="1">
                <a:off x="5260" y="1709"/>
                <a:ext cx="16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3" name="Line 55"/>
              <p:cNvSpPr>
                <a:spLocks noChangeShapeType="1"/>
              </p:cNvSpPr>
              <p:nvPr/>
            </p:nvSpPr>
            <p:spPr bwMode="auto">
              <a:xfrm>
                <a:off x="5422" y="1709"/>
                <a:ext cx="202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4" name="AutoShape 56"/>
              <p:cNvSpPr>
                <a:spLocks noChangeArrowheads="1"/>
              </p:cNvSpPr>
              <p:nvPr/>
            </p:nvSpPr>
            <p:spPr bwMode="auto">
              <a:xfrm>
                <a:off x="5381" y="2024"/>
                <a:ext cx="81" cy="134"/>
              </a:xfrm>
              <a:prstGeom prst="can">
                <a:avLst>
                  <a:gd name="adj" fmla="val 41358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5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5494" y="2069"/>
                <a:ext cx="49" cy="82"/>
              </a:xfrm>
              <a:prstGeom prst="can">
                <a:avLst>
                  <a:gd name="adj" fmla="val 41837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CC66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43" name="AutoShape 58"/>
            <p:cNvSpPr>
              <a:spLocks noChangeArrowheads="1"/>
            </p:cNvSpPr>
            <p:nvPr/>
          </p:nvSpPr>
          <p:spPr bwMode="auto">
            <a:xfrm flipV="1">
              <a:off x="4622" y="1979"/>
              <a:ext cx="363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Freeform 59"/>
            <p:cNvSpPr>
              <a:spLocks/>
            </p:cNvSpPr>
            <p:nvPr/>
          </p:nvSpPr>
          <p:spPr bwMode="auto">
            <a:xfrm>
              <a:off x="4809" y="1571"/>
              <a:ext cx="49" cy="551"/>
            </a:xfrm>
            <a:custGeom>
              <a:avLst/>
              <a:gdLst>
                <a:gd name="T0" fmla="*/ 0 w 49"/>
                <a:gd name="T1" fmla="*/ 0 h 551"/>
                <a:gd name="T2" fmla="*/ 49 w 49"/>
                <a:gd name="T3" fmla="*/ 551 h 551"/>
                <a:gd name="T4" fmla="*/ 0 60000 65536"/>
                <a:gd name="T5" fmla="*/ 0 60000 65536"/>
                <a:gd name="T6" fmla="*/ 0 w 49"/>
                <a:gd name="T7" fmla="*/ 0 h 551"/>
                <a:gd name="T8" fmla="*/ 49 w 49"/>
                <a:gd name="T9" fmla="*/ 551 h 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551">
                  <a:moveTo>
                    <a:pt x="0" y="0"/>
                  </a:moveTo>
                  <a:lnTo>
                    <a:pt x="49" y="55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45" name="Group 60"/>
            <p:cNvGrpSpPr>
              <a:grpSpLocks/>
            </p:cNvGrpSpPr>
            <p:nvPr/>
          </p:nvGrpSpPr>
          <p:grpSpPr bwMode="auto">
            <a:xfrm>
              <a:off x="3744" y="2736"/>
              <a:ext cx="306" cy="254"/>
              <a:chOff x="1776" y="2976"/>
              <a:chExt cx="306" cy="254"/>
            </a:xfrm>
          </p:grpSpPr>
          <p:sp>
            <p:nvSpPr>
              <p:cNvPr id="109629" name="Freeform 61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750" name="Text Box 62"/>
              <p:cNvSpPr txBox="1">
                <a:spLocks noChangeArrowheads="1"/>
              </p:cNvSpPr>
              <p:nvPr/>
            </p:nvSpPr>
            <p:spPr bwMode="auto">
              <a:xfrm>
                <a:off x="1862" y="2999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  <p:grpSp>
          <p:nvGrpSpPr>
            <p:cNvPr id="72746" name="Group 63"/>
            <p:cNvGrpSpPr>
              <a:grpSpLocks/>
            </p:cNvGrpSpPr>
            <p:nvPr/>
          </p:nvGrpSpPr>
          <p:grpSpPr bwMode="auto">
            <a:xfrm flipH="1">
              <a:off x="4242" y="2736"/>
              <a:ext cx="288" cy="254"/>
              <a:chOff x="1776" y="2976"/>
              <a:chExt cx="288" cy="254"/>
            </a:xfrm>
          </p:grpSpPr>
          <p:sp>
            <p:nvSpPr>
              <p:cNvPr id="109632" name="Freeform 64"/>
              <p:cNvSpPr>
                <a:spLocks/>
              </p:cNvSpPr>
              <p:nvPr/>
            </p:nvSpPr>
            <p:spPr bwMode="auto">
              <a:xfrm>
                <a:off x="1776" y="2976"/>
                <a:ext cx="28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88" y="96"/>
                  </a:cxn>
                  <a:cxn ang="0">
                    <a:pos x="288" y="240"/>
                  </a:cxn>
                  <a:cxn ang="0">
                    <a:pos x="0" y="240"/>
                  </a:cxn>
                </a:cxnLst>
                <a:rect l="0" t="0" r="r" b="b"/>
                <a:pathLst>
                  <a:path w="288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88" y="96"/>
                    </a:lnTo>
                    <a:lnTo>
                      <a:pt x="288" y="240"/>
                    </a:lnTo>
                    <a:lnTo>
                      <a:pt x="0" y="240"/>
                    </a:lnTo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50000">
                    <a:schemeClr val="bg2"/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748" name="Text Box 65"/>
              <p:cNvSpPr txBox="1">
                <a:spLocks noChangeArrowheads="1"/>
              </p:cNvSpPr>
              <p:nvPr/>
            </p:nvSpPr>
            <p:spPr bwMode="auto">
              <a:xfrm>
                <a:off x="1776" y="2999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</p:grpSp>
      <p:sp>
        <p:nvSpPr>
          <p:cNvPr id="109634" name="Text Box 66"/>
          <p:cNvSpPr txBox="1">
            <a:spLocks noChangeArrowheads="1"/>
          </p:cNvSpPr>
          <p:nvPr/>
        </p:nvSpPr>
        <p:spPr bwMode="auto">
          <a:xfrm>
            <a:off x="34925" y="5116513"/>
            <a:ext cx="268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The sample is first weighed in </a:t>
            </a:r>
          </a:p>
          <a:p>
            <a:pPr algn="ctr"/>
            <a:r>
              <a:rPr lang="en-US" sz="1400"/>
              <a:t>the absence of a magnetic field.</a:t>
            </a:r>
          </a:p>
        </p:txBody>
      </p:sp>
      <p:sp>
        <p:nvSpPr>
          <p:cNvPr id="109635" name="Text Box 67"/>
          <p:cNvSpPr txBox="1">
            <a:spLocks noChangeArrowheads="1"/>
          </p:cNvSpPr>
          <p:nvPr/>
        </p:nvSpPr>
        <p:spPr bwMode="auto">
          <a:xfrm>
            <a:off x="2895600" y="5083175"/>
            <a:ext cx="3170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When a field is applied, a </a:t>
            </a:r>
            <a:r>
              <a:rPr lang="en-US" sz="1400" i="1" u="sng"/>
              <a:t>diamagnetic</a:t>
            </a:r>
          </a:p>
          <a:p>
            <a:r>
              <a:rPr lang="en-US" sz="1400"/>
              <a:t>sample tends to move out of the field</a:t>
            </a:r>
          </a:p>
          <a:p>
            <a:r>
              <a:rPr lang="en-US" sz="1400"/>
              <a:t>and appears to have a </a:t>
            </a:r>
            <a:r>
              <a:rPr lang="en-US" sz="1400" u="sng"/>
              <a:t>lower mass</a:t>
            </a:r>
            <a:r>
              <a:rPr lang="en-US" sz="1400"/>
              <a:t>.</a:t>
            </a:r>
          </a:p>
        </p:txBody>
      </p:sp>
      <p:sp>
        <p:nvSpPr>
          <p:cNvPr id="109636" name="Text Box 68"/>
          <p:cNvSpPr txBox="1">
            <a:spLocks noChangeArrowheads="1"/>
          </p:cNvSpPr>
          <p:nvPr/>
        </p:nvSpPr>
        <p:spPr bwMode="auto">
          <a:xfrm>
            <a:off x="6249988" y="5083175"/>
            <a:ext cx="2803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 </a:t>
            </a:r>
            <a:r>
              <a:rPr lang="en-US" sz="1400" i="1" u="sng"/>
              <a:t>paramagnetic</a:t>
            </a:r>
            <a:r>
              <a:rPr lang="en-US" sz="1400"/>
              <a:t> sample is drawn</a:t>
            </a:r>
          </a:p>
          <a:p>
            <a:r>
              <a:rPr lang="en-US" sz="1400"/>
              <a:t>into the field and thus appears to </a:t>
            </a:r>
          </a:p>
          <a:p>
            <a:r>
              <a:rPr lang="en-US" sz="1400" u="sng"/>
              <a:t>gain mass</a:t>
            </a:r>
            <a:r>
              <a:rPr lang="en-US" sz="1400"/>
              <a:t>.</a:t>
            </a:r>
          </a:p>
        </p:txBody>
      </p:sp>
      <p:sp>
        <p:nvSpPr>
          <p:cNvPr id="109637" name="Text Box 69"/>
          <p:cNvSpPr txBox="1">
            <a:spLocks noChangeArrowheads="1"/>
          </p:cNvSpPr>
          <p:nvPr/>
        </p:nvSpPr>
        <p:spPr bwMode="auto">
          <a:xfrm>
            <a:off x="3352800" y="6096000"/>
            <a:ext cx="5187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Paramagnetism is a much stronger effect than is diamagnetism.</a:t>
            </a:r>
          </a:p>
        </p:txBody>
      </p: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457200" y="4303713"/>
            <a:ext cx="1209675" cy="366712"/>
            <a:chOff x="288" y="2711"/>
            <a:chExt cx="762" cy="231"/>
          </a:xfrm>
        </p:grpSpPr>
        <p:sp>
          <p:nvSpPr>
            <p:cNvPr id="72734" name="Line 71"/>
            <p:cNvSpPr>
              <a:spLocks noChangeShapeType="1"/>
            </p:cNvSpPr>
            <p:nvPr/>
          </p:nvSpPr>
          <p:spPr bwMode="auto">
            <a:xfrm>
              <a:off x="288" y="273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Text Box 72"/>
            <p:cNvSpPr txBox="1">
              <a:spLocks noChangeArrowheads="1"/>
            </p:cNvSpPr>
            <p:nvPr/>
          </p:nvSpPr>
          <p:spPr bwMode="auto">
            <a:xfrm>
              <a:off x="470" y="2711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sample</a:t>
              </a:r>
            </a:p>
          </p:txBody>
        </p:sp>
      </p:grpSp>
      <p:sp>
        <p:nvSpPr>
          <p:cNvPr id="109641" name="Line 73"/>
          <p:cNvSpPr>
            <a:spLocks noChangeShapeType="1"/>
          </p:cNvSpPr>
          <p:nvPr/>
        </p:nvSpPr>
        <p:spPr bwMode="auto">
          <a:xfrm flipV="1">
            <a:off x="32766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2" name="Line 74"/>
          <p:cNvSpPr>
            <a:spLocks noChangeShapeType="1"/>
          </p:cNvSpPr>
          <p:nvPr/>
        </p:nvSpPr>
        <p:spPr bwMode="auto">
          <a:xfrm flipV="1">
            <a:off x="64008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3200400" y="2286000"/>
            <a:ext cx="2819400" cy="2209800"/>
            <a:chOff x="336" y="1344"/>
            <a:chExt cx="2112" cy="1488"/>
          </a:xfrm>
        </p:grpSpPr>
        <p:sp>
          <p:nvSpPr>
            <p:cNvPr id="72719" name="Rectangle 76"/>
            <p:cNvSpPr>
              <a:spLocks noChangeArrowheads="1"/>
            </p:cNvSpPr>
            <p:nvPr/>
          </p:nvSpPr>
          <p:spPr bwMode="auto">
            <a:xfrm>
              <a:off x="336" y="2400"/>
              <a:ext cx="2112" cy="192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Freeform 77"/>
            <p:cNvSpPr>
              <a:spLocks/>
            </p:cNvSpPr>
            <p:nvPr/>
          </p:nvSpPr>
          <p:spPr bwMode="auto">
            <a:xfrm>
              <a:off x="672" y="1344"/>
              <a:ext cx="1344" cy="192"/>
            </a:xfrm>
            <a:custGeom>
              <a:avLst/>
              <a:gdLst>
                <a:gd name="T0" fmla="*/ 0 w 1344"/>
                <a:gd name="T1" fmla="*/ 96 h 192"/>
                <a:gd name="T2" fmla="*/ 720 w 1344"/>
                <a:gd name="T3" fmla="*/ 0 h 192"/>
                <a:gd name="T4" fmla="*/ 1344 w 1344"/>
                <a:gd name="T5" fmla="*/ 96 h 192"/>
                <a:gd name="T6" fmla="*/ 1344 w 1344"/>
                <a:gd name="T7" fmla="*/ 192 h 192"/>
                <a:gd name="T8" fmla="*/ 0 w 1344"/>
                <a:gd name="T9" fmla="*/ 192 h 192"/>
                <a:gd name="T10" fmla="*/ 0 w 1344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192"/>
                <a:gd name="T20" fmla="*/ 1344 w 13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192">
                  <a:moveTo>
                    <a:pt x="0" y="96"/>
                  </a:moveTo>
                  <a:lnTo>
                    <a:pt x="720" y="0"/>
                  </a:lnTo>
                  <a:lnTo>
                    <a:pt x="1344" y="96"/>
                  </a:lnTo>
                  <a:lnTo>
                    <a:pt x="1344" y="192"/>
                  </a:lnTo>
                  <a:lnTo>
                    <a:pt x="0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AutoShape 78"/>
            <p:cNvSpPr>
              <a:spLocks noChangeArrowheads="1"/>
            </p:cNvSpPr>
            <p:nvPr/>
          </p:nvSpPr>
          <p:spPr bwMode="auto">
            <a:xfrm flipH="1" flipV="1">
              <a:off x="384" y="14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25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AutoShape 79"/>
            <p:cNvSpPr>
              <a:spLocks noChangeArrowheads="1"/>
            </p:cNvSpPr>
            <p:nvPr/>
          </p:nvSpPr>
          <p:spPr bwMode="auto">
            <a:xfrm flipV="1">
              <a:off x="2016" y="144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25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Line 80"/>
            <p:cNvSpPr>
              <a:spLocks noChangeShapeType="1"/>
            </p:cNvSpPr>
            <p:nvPr/>
          </p:nvSpPr>
          <p:spPr bwMode="auto">
            <a:xfrm>
              <a:off x="528" y="163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9" name="Oval 81"/>
            <p:cNvSpPr>
              <a:spLocks noChangeArrowheads="1"/>
            </p:cNvSpPr>
            <p:nvPr/>
          </p:nvSpPr>
          <p:spPr bwMode="auto">
            <a:xfrm>
              <a:off x="480" y="2544"/>
              <a:ext cx="96" cy="28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A0E8C2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25" name="AutoShape 82"/>
            <p:cNvSpPr>
              <a:spLocks noChangeArrowheads="1"/>
            </p:cNvSpPr>
            <p:nvPr/>
          </p:nvSpPr>
          <p:spPr bwMode="auto">
            <a:xfrm flipV="1">
              <a:off x="1296" y="1536"/>
              <a:ext cx="144" cy="768"/>
            </a:xfrm>
            <a:prstGeom prst="flowChartManualOperation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6" name="AutoShape 83"/>
            <p:cNvSpPr>
              <a:spLocks noChangeArrowheads="1"/>
            </p:cNvSpPr>
            <p:nvPr/>
          </p:nvSpPr>
          <p:spPr bwMode="auto">
            <a:xfrm flipV="1">
              <a:off x="864" y="2304"/>
              <a:ext cx="1008" cy="9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Oval 84"/>
            <p:cNvSpPr>
              <a:spLocks noChangeArrowheads="1"/>
            </p:cNvSpPr>
            <p:nvPr/>
          </p:nvSpPr>
          <p:spPr bwMode="auto">
            <a:xfrm>
              <a:off x="1968" y="2064"/>
              <a:ext cx="432" cy="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Line 85"/>
            <p:cNvSpPr>
              <a:spLocks noChangeShapeType="1"/>
            </p:cNvSpPr>
            <p:nvPr/>
          </p:nvSpPr>
          <p:spPr bwMode="auto">
            <a:xfrm flipH="1">
              <a:off x="1968" y="163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86"/>
            <p:cNvSpPr>
              <a:spLocks noChangeShapeType="1"/>
            </p:cNvSpPr>
            <p:nvPr/>
          </p:nvSpPr>
          <p:spPr bwMode="auto">
            <a:xfrm>
              <a:off x="2160" y="1632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AutoShape 87"/>
            <p:cNvSpPr>
              <a:spLocks noChangeArrowheads="1"/>
            </p:cNvSpPr>
            <p:nvPr/>
          </p:nvSpPr>
          <p:spPr bwMode="auto">
            <a:xfrm>
              <a:off x="2112" y="1968"/>
              <a:ext cx="96" cy="144"/>
            </a:xfrm>
            <a:prstGeom prst="can">
              <a:avLst>
                <a:gd name="adj" fmla="val 3750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AutoShape 88"/>
            <p:cNvSpPr>
              <a:spLocks noChangeAspect="1" noChangeArrowheads="1"/>
            </p:cNvSpPr>
            <p:nvPr/>
          </p:nvSpPr>
          <p:spPr bwMode="auto">
            <a:xfrm>
              <a:off x="2246" y="2016"/>
              <a:ext cx="58" cy="88"/>
            </a:xfrm>
            <a:prstGeom prst="can">
              <a:avLst>
                <a:gd name="adj" fmla="val 37931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CC66"/>
                </a:gs>
                <a:gs pos="100000">
                  <a:srgbClr val="FF99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AutoShape 89"/>
            <p:cNvSpPr>
              <a:spLocks noChangeArrowheads="1"/>
            </p:cNvSpPr>
            <p:nvPr/>
          </p:nvSpPr>
          <p:spPr bwMode="auto">
            <a:xfrm flipV="1">
              <a:off x="1152" y="1920"/>
              <a:ext cx="43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4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50" y="12824"/>
                  </a:moveTo>
                  <a:cubicBezTo>
                    <a:pt x="4435" y="12171"/>
                    <a:pt x="4326" y="11487"/>
                    <a:pt x="4326" y="10800"/>
                  </a:cubicBezTo>
                  <a:cubicBezTo>
                    <a:pt x="4326" y="7224"/>
                    <a:pt x="7224" y="4326"/>
                    <a:pt x="10800" y="4326"/>
                  </a:cubicBezTo>
                  <a:cubicBezTo>
                    <a:pt x="14375" y="4326"/>
                    <a:pt x="17274" y="7224"/>
                    <a:pt x="17274" y="10800"/>
                  </a:cubicBezTo>
                  <a:cubicBezTo>
                    <a:pt x="17274" y="11487"/>
                    <a:pt x="17164" y="12171"/>
                    <a:pt x="16949" y="12824"/>
                  </a:cubicBezTo>
                  <a:lnTo>
                    <a:pt x="21058" y="14177"/>
                  </a:lnTo>
                  <a:cubicBezTo>
                    <a:pt x="21417" y="13087"/>
                    <a:pt x="21600" y="119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947"/>
                    <a:pt x="182" y="13087"/>
                    <a:pt x="541" y="14177"/>
                  </a:cubicBez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Freeform 90"/>
            <p:cNvSpPr>
              <a:spLocks/>
            </p:cNvSpPr>
            <p:nvPr/>
          </p:nvSpPr>
          <p:spPr bwMode="auto">
            <a:xfrm>
              <a:off x="1374" y="1484"/>
              <a:ext cx="2" cy="607"/>
            </a:xfrm>
            <a:custGeom>
              <a:avLst/>
              <a:gdLst>
                <a:gd name="T0" fmla="*/ 0 w 2"/>
                <a:gd name="T1" fmla="*/ 0 h 607"/>
                <a:gd name="T2" fmla="*/ 2 w 2"/>
                <a:gd name="T3" fmla="*/ 607 h 607"/>
                <a:gd name="T4" fmla="*/ 0 60000 65536"/>
                <a:gd name="T5" fmla="*/ 0 60000 65536"/>
                <a:gd name="T6" fmla="*/ 0 w 2"/>
                <a:gd name="T7" fmla="*/ 0 h 607"/>
                <a:gd name="T8" fmla="*/ 2 w 2"/>
                <a:gd name="T9" fmla="*/ 607 h 6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07">
                  <a:moveTo>
                    <a:pt x="0" y="0"/>
                  </a:moveTo>
                  <a:lnTo>
                    <a:pt x="2" y="60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8" name="Rectangle 91"/>
          <p:cNvSpPr>
            <a:spLocks noChangeArrowheads="1"/>
          </p:cNvSpPr>
          <p:nvPr/>
        </p:nvSpPr>
        <p:spPr bwMode="auto">
          <a:xfrm>
            <a:off x="76200" y="6567488"/>
            <a:ext cx="3486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Brown, LeMay, Bursten, </a:t>
            </a:r>
            <a:r>
              <a:rPr lang="en-US" sz="800" u="sng"/>
              <a:t>Chemistry The Central Science</a:t>
            </a:r>
            <a:r>
              <a:rPr lang="en-US" sz="800"/>
              <a:t>, 2000, page 339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34" grpId="0"/>
      <p:bldP spid="109635" grpId="0"/>
      <p:bldP spid="109636" grpId="0"/>
      <p:bldP spid="109637" grpId="0"/>
      <p:bldP spid="109641" grpId="0" animBg="1"/>
      <p:bldP spid="1096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Draw diagrams of ionic and covalent bonds to understand the differences:</a:t>
            </a:r>
            <a:r>
              <a:rPr lang="en-US" sz="4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sz="4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sz="4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2362200" y="3429000"/>
            <a:ext cx="25908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4648200" y="1600200"/>
            <a:ext cx="426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Molecular Compound: 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Collection of water molecules: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3276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Ionic Compound: Salt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Array of sodium ions and chloride ions:</a:t>
            </a: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5029200" y="60356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Structure: </a:t>
            </a:r>
            <a:r>
              <a:rPr lang="en-US" sz="2400" b="1">
                <a:solidFill>
                  <a:srgbClr val="FFFF00"/>
                </a:solidFill>
              </a:rPr>
              <a:t>???</a:t>
            </a:r>
          </a:p>
          <a:p>
            <a:r>
              <a:rPr lang="en-US" sz="2400"/>
              <a:t>Chemical Formula: </a:t>
            </a:r>
            <a:r>
              <a:rPr lang="en-US" sz="2400" b="1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533400" y="60356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Structure: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en-US" sz="24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/>
              <a:t>Chemical Formula: </a:t>
            </a:r>
            <a:r>
              <a:rPr lang="en-US" sz="2400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3560" name="Oval 14"/>
          <p:cNvSpPr>
            <a:spLocks noChangeArrowheads="1"/>
          </p:cNvSpPr>
          <p:nvPr/>
        </p:nvSpPr>
        <p:spPr bwMode="auto">
          <a:xfrm>
            <a:off x="6019800" y="3276600"/>
            <a:ext cx="25908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g9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49911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fig9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5838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fig9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781550"/>
            <a:ext cx="6019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g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"/>
            <a:ext cx="3200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fig9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4191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fig9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57600"/>
            <a:ext cx="4191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ig_9_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3676650"/>
            <a:ext cx="5219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905000" y="2452688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Lone Pair     Single bond     Double bond     Triple bond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3733800" y="2209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5181600" y="2286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51816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6705600" y="2286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6705600" y="1981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6705600" y="1676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Oval 10"/>
          <p:cNvSpPr>
            <a:spLocks noChangeAspect="1" noChangeArrowheads="1"/>
          </p:cNvSpPr>
          <p:nvPr/>
        </p:nvSpPr>
        <p:spPr bwMode="auto">
          <a:xfrm>
            <a:off x="2362200" y="2133600"/>
            <a:ext cx="73025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Oval 11"/>
          <p:cNvSpPr>
            <a:spLocks noChangeAspect="1" noChangeArrowheads="1"/>
          </p:cNvSpPr>
          <p:nvPr/>
        </p:nvSpPr>
        <p:spPr bwMode="auto">
          <a:xfrm>
            <a:off x="2593975" y="2133600"/>
            <a:ext cx="73025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717925" y="95091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 Domains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1676400" y="762000"/>
            <a:ext cx="6172200" cy="2286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ig_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6613"/>
            <a:ext cx="77914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g_9_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g9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6962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Freeform 3"/>
          <p:cNvSpPr>
            <a:spLocks/>
          </p:cNvSpPr>
          <p:nvPr/>
        </p:nvSpPr>
        <p:spPr bwMode="auto">
          <a:xfrm>
            <a:off x="3133725" y="1812925"/>
            <a:ext cx="944563" cy="2882900"/>
          </a:xfrm>
          <a:custGeom>
            <a:avLst/>
            <a:gdLst>
              <a:gd name="T0" fmla="*/ 710684346 w 595"/>
              <a:gd name="T1" fmla="*/ 2147483647 h 1816"/>
              <a:gd name="T2" fmla="*/ 88206298 w 595"/>
              <a:gd name="T3" fmla="*/ 1103828538 h 1816"/>
              <a:gd name="T4" fmla="*/ 176411008 w 595"/>
              <a:gd name="T5" fmla="*/ 219254428 h 1816"/>
              <a:gd name="T6" fmla="*/ 602318408 w 595"/>
              <a:gd name="T7" fmla="*/ 7561264 h 1816"/>
              <a:gd name="T8" fmla="*/ 1257559309 w 595"/>
              <a:gd name="T9" fmla="*/ 272176901 h 1816"/>
              <a:gd name="T10" fmla="*/ 1328123692 w 595"/>
              <a:gd name="T11" fmla="*/ 1194554138 h 1816"/>
              <a:gd name="T12" fmla="*/ 226814189 w 595"/>
              <a:gd name="T13" fmla="*/ 2147483647 h 1816"/>
              <a:gd name="T14" fmla="*/ 105846625 w 595"/>
              <a:gd name="T15" fmla="*/ 2147483647 h 1816"/>
              <a:gd name="T16" fmla="*/ 743447174 w 595"/>
              <a:gd name="T17" fmla="*/ 2147483647 h 1816"/>
              <a:gd name="T18" fmla="*/ 1310481803 w 595"/>
              <a:gd name="T19" fmla="*/ 2147483647 h 1816"/>
              <a:gd name="T20" fmla="*/ 1345763995 w 595"/>
              <a:gd name="T21" fmla="*/ 2147483647 h 1816"/>
              <a:gd name="T22" fmla="*/ 710684346 w 595"/>
              <a:gd name="T23" fmla="*/ 2147483647 h 1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5"/>
              <a:gd name="T37" fmla="*/ 0 h 1816"/>
              <a:gd name="T38" fmla="*/ 595 w 595"/>
              <a:gd name="T39" fmla="*/ 1816 h 18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5" h="1816">
                <a:moveTo>
                  <a:pt x="282" y="922"/>
                </a:moveTo>
                <a:cubicBezTo>
                  <a:pt x="193" y="745"/>
                  <a:pt x="70" y="577"/>
                  <a:pt x="35" y="438"/>
                </a:cubicBezTo>
                <a:cubicBezTo>
                  <a:pt x="0" y="299"/>
                  <a:pt x="36" y="160"/>
                  <a:pt x="70" y="87"/>
                </a:cubicBezTo>
                <a:cubicBezTo>
                  <a:pt x="104" y="14"/>
                  <a:pt x="168" y="0"/>
                  <a:pt x="239" y="3"/>
                </a:cubicBezTo>
                <a:cubicBezTo>
                  <a:pt x="310" y="6"/>
                  <a:pt x="451" y="30"/>
                  <a:pt x="499" y="108"/>
                </a:cubicBezTo>
                <a:cubicBezTo>
                  <a:pt x="547" y="186"/>
                  <a:pt x="595" y="282"/>
                  <a:pt x="527" y="474"/>
                </a:cubicBezTo>
                <a:cubicBezTo>
                  <a:pt x="459" y="666"/>
                  <a:pt x="171" y="1063"/>
                  <a:pt x="90" y="1258"/>
                </a:cubicBezTo>
                <a:cubicBezTo>
                  <a:pt x="9" y="1453"/>
                  <a:pt x="8" y="1549"/>
                  <a:pt x="42" y="1642"/>
                </a:cubicBezTo>
                <a:cubicBezTo>
                  <a:pt x="76" y="1735"/>
                  <a:pt x="215" y="1814"/>
                  <a:pt x="295" y="1815"/>
                </a:cubicBezTo>
                <a:cubicBezTo>
                  <a:pt x="375" y="1816"/>
                  <a:pt x="480" y="1725"/>
                  <a:pt x="520" y="1647"/>
                </a:cubicBezTo>
                <a:cubicBezTo>
                  <a:pt x="560" y="1569"/>
                  <a:pt x="574" y="1466"/>
                  <a:pt x="534" y="1345"/>
                </a:cubicBezTo>
                <a:cubicBezTo>
                  <a:pt x="494" y="1224"/>
                  <a:pt x="335" y="1010"/>
                  <a:pt x="282" y="92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52" name="Picture 4" descr="fig_9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435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trigonal bipyramid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24352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029200" y="3276600"/>
          <a:ext cx="1754188" cy="1965325"/>
        </p:xfrm>
        <a:graphic>
          <a:graphicData uri="http://schemas.openxmlformats.org/presentationml/2006/ole">
            <p:oleObj spid="_x0000_s6146" name="Photo Editor Photo" r:id="rId5" imgW="1265030" imgH="1417443" progId="MSPhotoEd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286000" y="4419600"/>
          <a:ext cx="1673225" cy="2071688"/>
        </p:xfrm>
        <a:graphic>
          <a:graphicData uri="http://schemas.openxmlformats.org/presentationml/2006/ole">
            <p:oleObj spid="_x0000_s6147" name="Photo Editor Photo" r:id="rId6" imgW="1402202" imgH="1737511" progId="MSPhotoEd.3">
              <p:embed/>
            </p:oleObj>
          </a:graphicData>
        </a:graphic>
      </p:graphicFrame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04800"/>
            <a:ext cx="7772400" cy="790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Review: Molecular Geometry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VSEPR Theory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03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1" u="sng" smtClean="0"/>
              <a:t>V</a:t>
            </a:r>
            <a:r>
              <a:rPr lang="en-US" smtClean="0"/>
              <a:t>alence </a:t>
            </a:r>
            <a:r>
              <a:rPr lang="en-US" b="1" u="sng" smtClean="0"/>
              <a:t>S</a:t>
            </a:r>
            <a:r>
              <a:rPr lang="en-US" smtClean="0"/>
              <a:t>hell </a:t>
            </a:r>
            <a:r>
              <a:rPr lang="en-US" b="1" u="sng" smtClean="0"/>
              <a:t>E</a:t>
            </a:r>
            <a:r>
              <a:rPr lang="en-US" smtClean="0"/>
              <a:t>lectron </a:t>
            </a:r>
            <a:r>
              <a:rPr lang="en-US" b="1" u="sng" smtClean="0"/>
              <a:t>P</a:t>
            </a:r>
            <a:r>
              <a:rPr lang="en-US" smtClean="0"/>
              <a:t>air </a:t>
            </a:r>
            <a:r>
              <a:rPr lang="en-US" b="1" u="sng" smtClean="0"/>
              <a:t>R</a:t>
            </a:r>
            <a:r>
              <a:rPr lang="en-US" smtClean="0"/>
              <a:t>epulsion </a:t>
            </a:r>
            <a:r>
              <a:rPr lang="en-US" u="sng" smtClean="0"/>
              <a:t>T</a:t>
            </a:r>
            <a:r>
              <a:rPr lang="en-US" smtClean="0"/>
              <a:t>heory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mtClean="0"/>
              <a:t>Electron pairs orient themselves in order to minimize repulsive forces.</a:t>
            </a:r>
          </a:p>
        </p:txBody>
      </p:sp>
      <p:pic>
        <p:nvPicPr>
          <p:cNvPr id="246788" name="Picture 4" descr="LINEAR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1219200" y="5257800"/>
            <a:ext cx="6629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VSEPR Theory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03463"/>
          </a:xfrm>
        </p:spPr>
        <p:txBody>
          <a:bodyPr/>
          <a:lstStyle/>
          <a:p>
            <a:pPr eaLnBrk="1" hangingPunct="1"/>
            <a:r>
              <a:rPr lang="en-US" b="1" smtClean="0"/>
              <a:t>Types of e</a:t>
            </a:r>
            <a:r>
              <a:rPr lang="en-US" b="1" baseline="30000" smtClean="0"/>
              <a:t>-</a:t>
            </a:r>
            <a:r>
              <a:rPr lang="en-US" b="1" smtClean="0"/>
              <a:t> Pairs</a:t>
            </a:r>
            <a:endParaRPr lang="en-US" smtClean="0"/>
          </a:p>
          <a:p>
            <a:pPr lvl="1" eaLnBrk="1" hangingPunct="1"/>
            <a:r>
              <a:rPr lang="en-US" i="1" smtClean="0"/>
              <a:t>Bonding pairs</a:t>
            </a:r>
            <a:r>
              <a:rPr lang="en-US" smtClean="0"/>
              <a:t> - form bonds</a:t>
            </a:r>
          </a:p>
          <a:p>
            <a:pPr lvl="1" eaLnBrk="1" hangingPunct="1"/>
            <a:r>
              <a:rPr lang="en-US" i="1" smtClean="0"/>
              <a:t>Lone pairs</a:t>
            </a:r>
            <a:r>
              <a:rPr lang="en-US" smtClean="0"/>
              <a:t> - nonbonding electrons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276600"/>
            <a:ext cx="7772400" cy="3124200"/>
            <a:chOff x="768" y="2256"/>
            <a:chExt cx="4896" cy="1968"/>
          </a:xfrm>
        </p:grpSpPr>
        <p:sp>
          <p:nvSpPr>
            <p:cNvPr id="80902" name="AutoShape 5"/>
            <p:cNvSpPr>
              <a:spLocks noChangeArrowheads="1"/>
            </p:cNvSpPr>
            <p:nvPr/>
          </p:nvSpPr>
          <p:spPr bwMode="auto">
            <a:xfrm>
              <a:off x="768" y="2256"/>
              <a:ext cx="4896" cy="1968"/>
            </a:xfrm>
            <a:prstGeom prst="star24">
              <a:avLst>
                <a:gd name="adj" fmla="val 43486"/>
              </a:avLst>
            </a:prstGeom>
            <a:solidFill>
              <a:srgbClr val="99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6"/>
            <p:cNvSpPr txBox="1">
              <a:spLocks noChangeArrowheads="1"/>
            </p:cNvSpPr>
            <p:nvPr/>
          </p:nvSpPr>
          <p:spPr bwMode="auto">
            <a:xfrm>
              <a:off x="1368" y="2519"/>
              <a:ext cx="3696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5000"/>
                </a:lnSpc>
              </a:pPr>
              <a:r>
                <a:rPr lang="en-US" sz="4000">
                  <a:latin typeface="Comic Sans MS" pitchFamily="66" charset="0"/>
                </a:rPr>
                <a:t>Lone pairs repel </a:t>
              </a:r>
              <a:br>
                <a:rPr lang="en-US" sz="4000">
                  <a:latin typeface="Comic Sans MS" pitchFamily="66" charset="0"/>
                </a:rPr>
              </a:br>
              <a:r>
                <a:rPr lang="en-US" sz="4000">
                  <a:latin typeface="Comic Sans MS" pitchFamily="66" charset="0"/>
                </a:rPr>
                <a:t>more strongly than bonding pairs!!!</a:t>
              </a:r>
            </a:p>
          </p:txBody>
        </p:sp>
      </p:grp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VSEPR Theory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333500"/>
            <a:ext cx="7772400" cy="2362200"/>
          </a:xfrm>
        </p:spPr>
        <p:txBody>
          <a:bodyPr/>
          <a:lstStyle/>
          <a:p>
            <a:pPr eaLnBrk="1" hangingPunct="1"/>
            <a:r>
              <a:rPr lang="en-US" smtClean="0"/>
              <a:t>Lone pairs reduce the bond angle between atoms.</a:t>
            </a:r>
          </a:p>
          <a:p>
            <a:pPr lvl="1"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54313" y="2847975"/>
            <a:ext cx="4500562" cy="3335338"/>
            <a:chOff x="1735" y="1794"/>
            <a:chExt cx="2835" cy="2101"/>
          </a:xfrm>
        </p:grpSpPr>
        <p:sp>
          <p:nvSpPr>
            <p:cNvPr id="81926" name="Rectangle 5"/>
            <p:cNvSpPr>
              <a:spLocks noChangeAspect="1" noChangeArrowheads="1"/>
            </p:cNvSpPr>
            <p:nvPr/>
          </p:nvSpPr>
          <p:spPr bwMode="auto">
            <a:xfrm>
              <a:off x="2442" y="3655"/>
              <a:ext cx="1412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2800">
                  <a:latin typeface="Arial Rounded MT Bold" pitchFamily="34" charset="0"/>
                </a:rPr>
                <a:t>Bond Angle</a:t>
              </a:r>
              <a:endParaRPr lang="en-US" sz="2800" b="1">
                <a:latin typeface="Arial Rounded MT Bold" pitchFamily="34" charset="0"/>
              </a:endParaRPr>
            </a:p>
          </p:txBody>
        </p:sp>
        <p:grpSp>
          <p:nvGrpSpPr>
            <p:cNvPr id="81927" name="Group 6"/>
            <p:cNvGrpSpPr>
              <a:grpSpLocks/>
            </p:cNvGrpSpPr>
            <p:nvPr/>
          </p:nvGrpSpPr>
          <p:grpSpPr bwMode="auto">
            <a:xfrm>
              <a:off x="1735" y="1794"/>
              <a:ext cx="2835" cy="1923"/>
              <a:chOff x="1735" y="1794"/>
              <a:chExt cx="2835" cy="1923"/>
            </a:xfrm>
          </p:grpSpPr>
          <p:sp>
            <p:nvSpPr>
              <p:cNvPr id="81929" name="Oval 7"/>
              <p:cNvSpPr>
                <a:spLocks noChangeAspect="1" noChangeArrowheads="1"/>
              </p:cNvSpPr>
              <p:nvPr/>
            </p:nvSpPr>
            <p:spPr bwMode="auto">
              <a:xfrm rot="-866489">
                <a:off x="2332" y="1794"/>
                <a:ext cx="1657" cy="1613"/>
              </a:xfrm>
              <a:prstGeom prst="ellipse">
                <a:avLst/>
              </a:prstGeom>
              <a:solidFill>
                <a:srgbClr val="9999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0" name="Oval 8"/>
              <p:cNvSpPr>
                <a:spLocks noChangeAspect="1" noChangeArrowheads="1"/>
              </p:cNvSpPr>
              <p:nvPr/>
            </p:nvSpPr>
            <p:spPr bwMode="auto">
              <a:xfrm rot="-866489">
                <a:off x="1735" y="2909"/>
                <a:ext cx="827" cy="80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1" name="Oval 9"/>
              <p:cNvSpPr>
                <a:spLocks noChangeAspect="1" noChangeArrowheads="1"/>
              </p:cNvSpPr>
              <p:nvPr/>
            </p:nvSpPr>
            <p:spPr bwMode="auto">
              <a:xfrm rot="-866489">
                <a:off x="3743" y="2910"/>
                <a:ext cx="827" cy="80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2" name="Oval 10"/>
              <p:cNvSpPr>
                <a:spLocks noChangeAspect="1" noChangeArrowheads="1"/>
              </p:cNvSpPr>
              <p:nvPr/>
            </p:nvSpPr>
            <p:spPr bwMode="auto">
              <a:xfrm rot="-866489">
                <a:off x="2123" y="3286"/>
                <a:ext cx="56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3" name="Oval 11"/>
              <p:cNvSpPr>
                <a:spLocks noChangeAspect="1" noChangeArrowheads="1"/>
              </p:cNvSpPr>
              <p:nvPr/>
            </p:nvSpPr>
            <p:spPr bwMode="auto">
              <a:xfrm rot="-866489">
                <a:off x="3133" y="2574"/>
                <a:ext cx="54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4" name="Oval 12"/>
              <p:cNvSpPr>
                <a:spLocks noChangeAspect="1" noChangeArrowheads="1"/>
              </p:cNvSpPr>
              <p:nvPr/>
            </p:nvSpPr>
            <p:spPr bwMode="auto">
              <a:xfrm rot="-866489">
                <a:off x="4128" y="3287"/>
                <a:ext cx="55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5" name="Line 13"/>
              <p:cNvSpPr>
                <a:spLocks noChangeAspect="1" noChangeShapeType="1"/>
              </p:cNvSpPr>
              <p:nvPr/>
            </p:nvSpPr>
            <p:spPr bwMode="auto">
              <a:xfrm rot="20733511" flipH="1">
                <a:off x="2077" y="2740"/>
                <a:ext cx="1147" cy="4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6" name="Line 14"/>
              <p:cNvSpPr>
                <a:spLocks noChangeAspect="1" noChangeShapeType="1"/>
              </p:cNvSpPr>
              <p:nvPr/>
            </p:nvSpPr>
            <p:spPr bwMode="auto">
              <a:xfrm rot="-866489">
                <a:off x="3270" y="2487"/>
                <a:ext cx="795" cy="9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7" name="AutoShape 15"/>
              <p:cNvSpPr>
                <a:spLocks noChangeAspect="1" noChangeArrowheads="1"/>
              </p:cNvSpPr>
              <p:nvPr/>
            </p:nvSpPr>
            <p:spPr bwMode="auto">
              <a:xfrm rot="21458899" flipV="1">
                <a:off x="2861" y="2645"/>
                <a:ext cx="573" cy="3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9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60" y="11037"/>
                    </a:moveTo>
                    <a:cubicBezTo>
                      <a:pt x="658" y="10958"/>
                      <a:pt x="658" y="10879"/>
                      <a:pt x="658" y="10800"/>
                    </a:cubicBezTo>
                    <a:cubicBezTo>
                      <a:pt x="658" y="5198"/>
                      <a:pt x="5198" y="658"/>
                      <a:pt x="10800" y="658"/>
                    </a:cubicBezTo>
                    <a:cubicBezTo>
                      <a:pt x="16401" y="658"/>
                      <a:pt x="20942" y="5198"/>
                      <a:pt x="20942" y="10800"/>
                    </a:cubicBezTo>
                    <a:cubicBezTo>
                      <a:pt x="20942" y="10879"/>
                      <a:pt x="20941" y="10958"/>
                      <a:pt x="20939" y="11037"/>
                    </a:cubicBezTo>
                    <a:lnTo>
                      <a:pt x="21597" y="11053"/>
                    </a:lnTo>
                    <a:cubicBezTo>
                      <a:pt x="21599" y="10968"/>
                      <a:pt x="21600" y="1088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84"/>
                      <a:pt x="0" y="10968"/>
                      <a:pt x="2" y="1105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28" name="Line 16"/>
            <p:cNvSpPr>
              <a:spLocks noChangeAspect="1" noChangeShapeType="1"/>
            </p:cNvSpPr>
            <p:nvPr/>
          </p:nvSpPr>
          <p:spPr bwMode="auto">
            <a:xfrm flipV="1">
              <a:off x="2639" y="3013"/>
              <a:ext cx="479" cy="6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5" name="Rectangle 17"/>
          <p:cNvSpPr>
            <a:spLocks noChangeArrowheads="1"/>
          </p:cNvSpPr>
          <p:nvPr/>
        </p:nvSpPr>
        <p:spPr bwMode="auto">
          <a:xfrm>
            <a:off x="2698750" y="6554788"/>
            <a:ext cx="402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Draw diagrams of ionic and covalent bonds to understand the differences:</a:t>
            </a:r>
            <a:r>
              <a:rPr lang="en-US" sz="4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en-US" sz="4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sz="4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2362200" y="3429000"/>
            <a:ext cx="25908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648200" y="1600200"/>
            <a:ext cx="4267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Molecular Compound: 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Collection of water molecules: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3276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Ionic Compound: Salt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Array of sodium ions and chloride ions:</a:t>
            </a:r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029200" y="60356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Structure: </a:t>
            </a:r>
            <a:r>
              <a:rPr lang="en-US" sz="2400" b="1">
                <a:solidFill>
                  <a:srgbClr val="FFFF00"/>
                </a:solidFill>
              </a:rPr>
              <a:t>H – O – H</a:t>
            </a:r>
          </a:p>
          <a:p>
            <a:r>
              <a:rPr lang="en-US" sz="2400"/>
              <a:t>Chemical Formula: </a:t>
            </a:r>
            <a:r>
              <a:rPr lang="en-US" sz="2400" b="1">
                <a:solidFill>
                  <a:srgbClr val="FFFF00"/>
                </a:solidFill>
              </a:rPr>
              <a:t>H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r>
              <a:rPr lang="en-US" sz="2400" b="1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533400" y="60356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Structure: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>
              <a:defRPr/>
            </a:pPr>
            <a:r>
              <a:rPr lang="en-US" sz="2400" dirty="0"/>
              <a:t>Chemical Formula: </a:t>
            </a:r>
            <a:r>
              <a:rPr lang="en-US" sz="2400" b="1" dirty="0" err="1">
                <a:solidFill>
                  <a:srgbClr val="FFFF00"/>
                </a:solidFill>
              </a:rPr>
              <a:t>NaCl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4584" name="Oval 14"/>
          <p:cNvSpPr>
            <a:spLocks noChangeArrowheads="1"/>
          </p:cNvSpPr>
          <p:nvPr/>
        </p:nvSpPr>
        <p:spPr bwMode="auto">
          <a:xfrm>
            <a:off x="6019800" y="3276600"/>
            <a:ext cx="25908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5" name="Picture 8" descr="nac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2124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 descr="plush-water-molecule-500x3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733800"/>
            <a:ext cx="21526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Determining Molecular Shape</a:t>
            </a:r>
          </a:p>
        </p:txBody>
      </p:sp>
      <p:sp>
        <p:nvSpPr>
          <p:cNvPr id="252930" name="Rectangle 2"/>
          <p:cNvSpPr>
            <a:spLocks noGrp="1" noChangeArrowheads="1"/>
          </p:cNvSpPr>
          <p:nvPr>
            <p:ph idx="1"/>
          </p:nvPr>
        </p:nvSpPr>
        <p:spPr>
          <a:xfrm>
            <a:off x="1173163" y="1390650"/>
            <a:ext cx="7772400" cy="23622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Bef>
                <a:spcPct val="40000"/>
              </a:spcBef>
              <a:buClrTx/>
              <a:buFont typeface="Arial" charset="0"/>
              <a:buAutoNum type="arabicPeriod"/>
            </a:pPr>
            <a:r>
              <a:rPr lang="en-US" smtClean="0"/>
              <a:t>Draw the Lewis Diagram.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40000"/>
              </a:spcBef>
              <a:buClrTx/>
              <a:buFont typeface="Arial" charset="0"/>
              <a:buAutoNum type="arabicPeriod"/>
            </a:pPr>
            <a:r>
              <a:rPr lang="en-US" smtClean="0"/>
              <a:t>Tally up e</a:t>
            </a:r>
            <a:r>
              <a:rPr lang="en-US" baseline="30000" smtClean="0"/>
              <a:t>-</a:t>
            </a:r>
            <a:r>
              <a:rPr lang="en-US" smtClean="0"/>
              <a:t> pairs on central atom.</a:t>
            </a:r>
          </a:p>
          <a:p>
            <a:pPr marL="971550" lvl="1" indent="-514350" eaLnBrk="1" hangingPunct="1">
              <a:lnSpc>
                <a:spcPct val="90000"/>
              </a:lnSpc>
              <a:buClrTx/>
              <a:buFontTx/>
              <a:buNone/>
            </a:pPr>
            <a:r>
              <a:rPr lang="en-US" smtClean="0"/>
              <a:t>- double/triple bonds = ONE pair</a:t>
            </a:r>
          </a:p>
          <a:p>
            <a:pPr marL="514350" indent="-514350" eaLnBrk="1" hangingPunct="1">
              <a:lnSpc>
                <a:spcPct val="90000"/>
              </a:lnSpc>
              <a:spcBef>
                <a:spcPct val="40000"/>
              </a:spcBef>
              <a:buClrTx/>
              <a:buFont typeface="Arial" charset="0"/>
              <a:buAutoNum type="arabicPeriod"/>
            </a:pPr>
            <a:r>
              <a:rPr lang="en-US" smtClean="0"/>
              <a:t>Shape is determined by the # of bonding pairs and lone pairs.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4419600"/>
            <a:ext cx="7861300" cy="2046288"/>
            <a:chOff x="716" y="2815"/>
            <a:chExt cx="4952" cy="1453"/>
          </a:xfrm>
        </p:grpSpPr>
        <p:sp>
          <p:nvSpPr>
            <p:cNvPr id="82950" name="AutoShape 4"/>
            <p:cNvSpPr>
              <a:spLocks noChangeArrowheads="1"/>
            </p:cNvSpPr>
            <p:nvPr/>
          </p:nvSpPr>
          <p:spPr bwMode="auto">
            <a:xfrm>
              <a:off x="716" y="2815"/>
              <a:ext cx="4952" cy="1453"/>
            </a:xfrm>
            <a:prstGeom prst="star32">
              <a:avLst>
                <a:gd name="adj" fmla="val 45718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sz="320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82951" name="Text Box 5"/>
            <p:cNvSpPr txBox="1">
              <a:spLocks noChangeArrowheads="1"/>
            </p:cNvSpPr>
            <p:nvPr/>
          </p:nvSpPr>
          <p:spPr bwMode="auto">
            <a:xfrm>
              <a:off x="946" y="3149"/>
              <a:ext cx="4485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latin typeface="Comic Sans MS" pitchFamily="66" charset="0"/>
                  <a:sym typeface="Symbol" pitchFamily="18" charset="2"/>
                </a:rPr>
                <a:t>Know the 7 common shapes </a:t>
              </a:r>
            </a:p>
            <a:p>
              <a:pPr algn="ctr" eaLnBrk="0" hangingPunct="0"/>
              <a:r>
                <a:rPr lang="en-US" sz="3600">
                  <a:latin typeface="Comic Sans MS" pitchFamily="66" charset="0"/>
                  <a:sym typeface="Symbol" pitchFamily="18" charset="2"/>
                </a:rPr>
                <a:t>&amp; their bond angles!</a:t>
              </a:r>
            </a:p>
          </p:txBody>
        </p:sp>
      </p:grp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2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2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2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0 lone</a:t>
            </a:r>
          </a:p>
        </p:txBody>
      </p:sp>
      <p:pic>
        <p:nvPicPr>
          <p:cNvPr id="254980" name="Picture 4" descr="LINEAR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2965450" y="2058988"/>
            <a:ext cx="6019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940175" y="3956050"/>
            <a:ext cx="502285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5600">
                <a:latin typeface="Comic Sans MS" pitchFamily="66" charset="0"/>
              </a:rPr>
              <a:t>LINEAR</a:t>
            </a:r>
            <a:endParaRPr lang="en-US" sz="47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5300"/>
              <a:t>180°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6863" y="3992563"/>
            <a:ext cx="2635250" cy="2432050"/>
            <a:chOff x="764" y="2330"/>
            <a:chExt cx="1660" cy="1532"/>
          </a:xfrm>
        </p:grpSpPr>
        <p:sp>
          <p:nvSpPr>
            <p:cNvPr id="83981" name="AutoShape 7"/>
            <p:cNvSpPr>
              <a:spLocks noChangeArrowheads="1"/>
            </p:cNvSpPr>
            <p:nvPr/>
          </p:nvSpPr>
          <p:spPr bwMode="auto">
            <a:xfrm>
              <a:off x="764" y="2330"/>
              <a:ext cx="1660" cy="1532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Rectangle 8"/>
            <p:cNvSpPr>
              <a:spLocks noChangeArrowheads="1"/>
            </p:cNvSpPr>
            <p:nvPr/>
          </p:nvSpPr>
          <p:spPr bwMode="auto">
            <a:xfrm>
              <a:off x="896" y="2748"/>
              <a:ext cx="139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BeH</a:t>
              </a:r>
              <a:r>
                <a:rPr lang="en-US" sz="6200" baseline="-25000"/>
                <a:t>2</a:t>
              </a:r>
              <a:endParaRPr lang="en-US" sz="6200"/>
            </a:p>
          </p:txBody>
        </p:sp>
      </p:grpSp>
      <p:sp>
        <p:nvSpPr>
          <p:cNvPr id="83975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grpSp>
        <p:nvGrpSpPr>
          <p:cNvPr id="83976" name="Group 10"/>
          <p:cNvGrpSpPr>
            <a:grpSpLocks/>
          </p:cNvGrpSpPr>
          <p:nvPr/>
        </p:nvGrpSpPr>
        <p:grpSpPr bwMode="auto">
          <a:xfrm>
            <a:off x="381000" y="3733800"/>
            <a:ext cx="1600200" cy="274638"/>
            <a:chOff x="1536" y="1392"/>
            <a:chExt cx="1008" cy="173"/>
          </a:xfrm>
        </p:grpSpPr>
        <p:sp>
          <p:nvSpPr>
            <p:cNvPr id="83977" name="Line 11"/>
            <p:cNvSpPr>
              <a:spLocks noChangeShapeType="1"/>
            </p:cNvSpPr>
            <p:nvPr/>
          </p:nvSpPr>
          <p:spPr bwMode="auto">
            <a:xfrm>
              <a:off x="1680" y="14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Text Box 12"/>
            <p:cNvSpPr txBox="1">
              <a:spLocks noChangeArrowheads="1"/>
            </p:cNvSpPr>
            <p:nvPr/>
          </p:nvSpPr>
          <p:spPr bwMode="auto">
            <a:xfrm>
              <a:off x="1536" y="139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3979" name="Text Box 13"/>
            <p:cNvSpPr txBox="1">
              <a:spLocks noChangeArrowheads="1"/>
            </p:cNvSpPr>
            <p:nvPr/>
          </p:nvSpPr>
          <p:spPr bwMode="auto">
            <a:xfrm>
              <a:off x="2364" y="139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3980" name="Text Box 14"/>
            <p:cNvSpPr txBox="1">
              <a:spLocks noChangeArrowheads="1"/>
            </p:cNvSpPr>
            <p:nvPr/>
          </p:nvSpPr>
          <p:spPr bwMode="auto">
            <a:xfrm>
              <a:off x="1932" y="1392"/>
              <a:ext cx="18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4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  <p:bldP spid="25498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3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3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0 lone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771775" y="5226050"/>
            <a:ext cx="62499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800">
                <a:latin typeface="Comic Sans MS" pitchFamily="66" charset="0"/>
              </a:rPr>
              <a:t>TRIGONAL PLANAR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120°</a:t>
            </a:r>
          </a:p>
        </p:txBody>
      </p:sp>
      <p:pic>
        <p:nvPicPr>
          <p:cNvPr id="257028" name="Picture 4" descr="TRIGPLAN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3617913" y="1401763"/>
            <a:ext cx="4557712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7763" y="3844925"/>
            <a:ext cx="2317750" cy="2138363"/>
            <a:chOff x="693" y="2330"/>
            <a:chExt cx="1460" cy="1347"/>
          </a:xfrm>
        </p:grpSpPr>
        <p:sp>
          <p:nvSpPr>
            <p:cNvPr id="85009" name="AutoShape 6"/>
            <p:cNvSpPr>
              <a:spLocks noChangeArrowheads="1"/>
            </p:cNvSpPr>
            <p:nvPr/>
          </p:nvSpPr>
          <p:spPr bwMode="auto">
            <a:xfrm>
              <a:off x="693" y="2330"/>
              <a:ext cx="1460" cy="1347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0" name="Rectangle 7"/>
            <p:cNvSpPr>
              <a:spLocks noChangeArrowheads="1"/>
            </p:cNvSpPr>
            <p:nvPr/>
          </p:nvSpPr>
          <p:spPr bwMode="auto">
            <a:xfrm>
              <a:off x="899" y="2655"/>
              <a:ext cx="1049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BF</a:t>
              </a:r>
              <a:r>
                <a:rPr lang="en-US" sz="6200" baseline="-25000"/>
                <a:t>3</a:t>
              </a:r>
              <a:endParaRPr lang="en-US" sz="6200"/>
            </a:p>
          </p:txBody>
        </p:sp>
      </p:grpSp>
      <p:sp>
        <p:nvSpPr>
          <p:cNvPr id="84999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grpSp>
        <p:nvGrpSpPr>
          <p:cNvPr id="85000" name="Group 11"/>
          <p:cNvGrpSpPr>
            <a:grpSpLocks/>
          </p:cNvGrpSpPr>
          <p:nvPr/>
        </p:nvGrpSpPr>
        <p:grpSpPr bwMode="auto">
          <a:xfrm>
            <a:off x="2130425" y="2239963"/>
            <a:ext cx="1222375" cy="1036637"/>
            <a:chOff x="1632" y="1584"/>
            <a:chExt cx="770" cy="653"/>
          </a:xfrm>
        </p:grpSpPr>
        <p:sp>
          <p:nvSpPr>
            <p:cNvPr id="85001" name="Freeform 12"/>
            <p:cNvSpPr>
              <a:spLocks noChangeAspect="1"/>
            </p:cNvSpPr>
            <p:nvPr/>
          </p:nvSpPr>
          <p:spPr bwMode="auto">
            <a:xfrm>
              <a:off x="1755" y="1728"/>
              <a:ext cx="503" cy="396"/>
            </a:xfrm>
            <a:custGeom>
              <a:avLst/>
              <a:gdLst>
                <a:gd name="T0" fmla="*/ 189 w 672"/>
                <a:gd name="T1" fmla="*/ 0 h 528"/>
                <a:gd name="T2" fmla="*/ 0 w 672"/>
                <a:gd name="T3" fmla="*/ 297 h 528"/>
                <a:gd name="T4" fmla="*/ 377 w 672"/>
                <a:gd name="T5" fmla="*/ 297 h 528"/>
                <a:gd name="T6" fmla="*/ 189 w 67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528"/>
                <a:gd name="T14" fmla="*/ 672 w 67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528">
                  <a:moveTo>
                    <a:pt x="336" y="0"/>
                  </a:moveTo>
                  <a:lnTo>
                    <a:pt x="0" y="528"/>
                  </a:lnTo>
                  <a:lnTo>
                    <a:pt x="672" y="528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Text Box 13"/>
            <p:cNvSpPr txBox="1">
              <a:spLocks noChangeAspect="1" noChangeArrowheads="1"/>
            </p:cNvSpPr>
            <p:nvPr/>
          </p:nvSpPr>
          <p:spPr bwMode="auto">
            <a:xfrm>
              <a:off x="1920" y="1584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5003" name="Text Box 14"/>
            <p:cNvSpPr txBox="1">
              <a:spLocks noChangeAspect="1" noChangeArrowheads="1"/>
            </p:cNvSpPr>
            <p:nvPr/>
          </p:nvSpPr>
          <p:spPr bwMode="auto">
            <a:xfrm>
              <a:off x="2222" y="2064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5004" name="Text Box 15"/>
            <p:cNvSpPr txBox="1">
              <a:spLocks noChangeAspect="1" noChangeArrowheads="1"/>
            </p:cNvSpPr>
            <p:nvPr/>
          </p:nvSpPr>
          <p:spPr bwMode="auto">
            <a:xfrm>
              <a:off x="1920" y="1872"/>
              <a:ext cx="18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85005" name="Text Box 16"/>
            <p:cNvSpPr txBox="1">
              <a:spLocks noChangeAspect="1" noChangeArrowheads="1"/>
            </p:cNvSpPr>
            <p:nvPr/>
          </p:nvSpPr>
          <p:spPr bwMode="auto">
            <a:xfrm>
              <a:off x="1632" y="2064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5006" name="Line 17"/>
            <p:cNvSpPr>
              <a:spLocks noChangeAspect="1" noChangeShapeType="1"/>
            </p:cNvSpPr>
            <p:nvPr/>
          </p:nvSpPr>
          <p:spPr bwMode="auto">
            <a:xfrm flipV="1">
              <a:off x="1755" y="1980"/>
              <a:ext cx="215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Freeform 18"/>
            <p:cNvSpPr>
              <a:spLocks noChangeAspect="1"/>
            </p:cNvSpPr>
            <p:nvPr/>
          </p:nvSpPr>
          <p:spPr bwMode="auto">
            <a:xfrm>
              <a:off x="2054" y="1976"/>
              <a:ext cx="204" cy="148"/>
            </a:xfrm>
            <a:custGeom>
              <a:avLst/>
              <a:gdLst>
                <a:gd name="T0" fmla="*/ 152 w 273"/>
                <a:gd name="T1" fmla="*/ 111 h 198"/>
                <a:gd name="T2" fmla="*/ 0 w 273"/>
                <a:gd name="T3" fmla="*/ 0 h 198"/>
                <a:gd name="T4" fmla="*/ 0 60000 65536"/>
                <a:gd name="T5" fmla="*/ 0 60000 65536"/>
                <a:gd name="T6" fmla="*/ 0 w 273"/>
                <a:gd name="T7" fmla="*/ 0 h 198"/>
                <a:gd name="T8" fmla="*/ 273 w 273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3" h="198">
                  <a:moveTo>
                    <a:pt x="273" y="1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Freeform 19"/>
            <p:cNvSpPr>
              <a:spLocks noChangeAspect="1"/>
            </p:cNvSpPr>
            <p:nvPr/>
          </p:nvSpPr>
          <p:spPr bwMode="auto">
            <a:xfrm>
              <a:off x="2006" y="1739"/>
              <a:ext cx="1" cy="169"/>
            </a:xfrm>
            <a:custGeom>
              <a:avLst/>
              <a:gdLst>
                <a:gd name="T0" fmla="*/ 0 w 1"/>
                <a:gd name="T1" fmla="*/ 0 h 225"/>
                <a:gd name="T2" fmla="*/ 1 w 1"/>
                <a:gd name="T3" fmla="*/ 127 h 225"/>
                <a:gd name="T4" fmla="*/ 0 60000 65536"/>
                <a:gd name="T5" fmla="*/ 0 60000 65536"/>
                <a:gd name="T6" fmla="*/ 0 w 1"/>
                <a:gd name="T7" fmla="*/ 0 h 225"/>
                <a:gd name="T8" fmla="*/ 1 w 1"/>
                <a:gd name="T9" fmla="*/ 225 h 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25">
                  <a:moveTo>
                    <a:pt x="0" y="0"/>
                  </a:moveTo>
                  <a:lnTo>
                    <a:pt x="1" y="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utoUpdateAnimBg="0"/>
      <p:bldP spid="25702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61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4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4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0 lone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003550" y="5226050"/>
            <a:ext cx="5946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100">
                <a:latin typeface="Comic Sans MS" pitchFamily="66" charset="0"/>
              </a:rPr>
              <a:t>TETRAHEDRAL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109.5°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12863" y="4284663"/>
            <a:ext cx="2317750" cy="2138362"/>
            <a:chOff x="693" y="2330"/>
            <a:chExt cx="1460" cy="1347"/>
          </a:xfrm>
        </p:grpSpPr>
        <p:sp>
          <p:nvSpPr>
            <p:cNvPr id="86037" name="AutoShape 5"/>
            <p:cNvSpPr>
              <a:spLocks noChangeArrowheads="1"/>
            </p:cNvSpPr>
            <p:nvPr/>
          </p:nvSpPr>
          <p:spPr bwMode="auto">
            <a:xfrm>
              <a:off x="693" y="2330"/>
              <a:ext cx="1460" cy="1347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Rectangle 6"/>
            <p:cNvSpPr>
              <a:spLocks noChangeArrowheads="1"/>
            </p:cNvSpPr>
            <p:nvPr/>
          </p:nvSpPr>
          <p:spPr bwMode="auto">
            <a:xfrm>
              <a:off x="845" y="2655"/>
              <a:ext cx="115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CH</a:t>
              </a:r>
              <a:r>
                <a:rPr lang="en-US" sz="6200" baseline="-25000"/>
                <a:t>4</a:t>
              </a:r>
              <a:endParaRPr lang="en-US" sz="6200"/>
            </a:p>
          </p:txBody>
        </p:sp>
      </p:grpSp>
      <p:pic>
        <p:nvPicPr>
          <p:cNvPr id="261127" name="Picture 7" descr="TETRAHED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089400" y="1308100"/>
            <a:ext cx="3775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grpSp>
        <p:nvGrpSpPr>
          <p:cNvPr id="86024" name="Group 10"/>
          <p:cNvGrpSpPr>
            <a:grpSpLocks/>
          </p:cNvGrpSpPr>
          <p:nvPr/>
        </p:nvGrpSpPr>
        <p:grpSpPr bwMode="auto">
          <a:xfrm>
            <a:off x="2209800" y="1905000"/>
            <a:ext cx="1485900" cy="1524000"/>
            <a:chOff x="2364" y="1680"/>
            <a:chExt cx="936" cy="960"/>
          </a:xfrm>
        </p:grpSpPr>
        <p:sp>
          <p:nvSpPr>
            <p:cNvPr id="86025" name="Freeform 11"/>
            <p:cNvSpPr>
              <a:spLocks noChangeAspect="1"/>
            </p:cNvSpPr>
            <p:nvPr/>
          </p:nvSpPr>
          <p:spPr bwMode="auto">
            <a:xfrm>
              <a:off x="2832" y="2165"/>
              <a:ext cx="299" cy="155"/>
            </a:xfrm>
            <a:custGeom>
              <a:avLst/>
              <a:gdLst>
                <a:gd name="T0" fmla="*/ 7 w 399"/>
                <a:gd name="T1" fmla="*/ 0 h 207"/>
                <a:gd name="T2" fmla="*/ 224 w 399"/>
                <a:gd name="T3" fmla="*/ 116 h 207"/>
                <a:gd name="T4" fmla="*/ 0 w 399"/>
                <a:gd name="T5" fmla="*/ 28 h 207"/>
                <a:gd name="T6" fmla="*/ 7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26" name="Freeform 12"/>
            <p:cNvSpPr>
              <a:spLocks noChangeAspect="1"/>
            </p:cNvSpPr>
            <p:nvPr/>
          </p:nvSpPr>
          <p:spPr bwMode="auto">
            <a:xfrm>
              <a:off x="2679" y="2196"/>
              <a:ext cx="108" cy="288"/>
            </a:xfrm>
            <a:custGeom>
              <a:avLst/>
              <a:gdLst>
                <a:gd name="T0" fmla="*/ 81 w 144"/>
                <a:gd name="T1" fmla="*/ 0 h 384"/>
                <a:gd name="T2" fmla="*/ 0 w 144"/>
                <a:gd name="T3" fmla="*/ 216 h 384"/>
                <a:gd name="T4" fmla="*/ 23 w 144"/>
                <a:gd name="T5" fmla="*/ 206 h 384"/>
                <a:gd name="T6" fmla="*/ 81 w 144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84"/>
                <a:gd name="T14" fmla="*/ 144 w 14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84">
                  <a:moveTo>
                    <a:pt x="144" y="0"/>
                  </a:moveTo>
                  <a:lnTo>
                    <a:pt x="0" y="384"/>
                  </a:lnTo>
                  <a:lnTo>
                    <a:pt x="42" y="36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27" name="Freeform 13"/>
            <p:cNvSpPr>
              <a:spLocks noChangeAspect="1"/>
            </p:cNvSpPr>
            <p:nvPr/>
          </p:nvSpPr>
          <p:spPr bwMode="auto">
            <a:xfrm>
              <a:off x="2524" y="2160"/>
              <a:ext cx="241" cy="95"/>
            </a:xfrm>
            <a:custGeom>
              <a:avLst/>
              <a:gdLst>
                <a:gd name="T0" fmla="*/ 0 w 321"/>
                <a:gd name="T1" fmla="*/ 72 h 126"/>
                <a:gd name="T2" fmla="*/ 181 w 321"/>
                <a:gd name="T3" fmla="*/ 0 h 126"/>
                <a:gd name="T4" fmla="*/ 177 w 321"/>
                <a:gd name="T5" fmla="*/ 20 h 126"/>
                <a:gd name="T6" fmla="*/ 0 w 321"/>
                <a:gd name="T7" fmla="*/ 7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28" name="Freeform 14"/>
            <p:cNvSpPr>
              <a:spLocks noChangeAspect="1"/>
            </p:cNvSpPr>
            <p:nvPr/>
          </p:nvSpPr>
          <p:spPr bwMode="auto">
            <a:xfrm>
              <a:off x="2528" y="2261"/>
              <a:ext cx="606" cy="63"/>
            </a:xfrm>
            <a:custGeom>
              <a:avLst/>
              <a:gdLst>
                <a:gd name="T0" fmla="*/ 0 w 807"/>
                <a:gd name="T1" fmla="*/ 0 h 84"/>
                <a:gd name="T2" fmla="*/ 455 w 807"/>
                <a:gd name="T3" fmla="*/ 47 h 84"/>
                <a:gd name="T4" fmla="*/ 0 60000 65536"/>
                <a:gd name="T5" fmla="*/ 0 60000 65536"/>
                <a:gd name="T6" fmla="*/ 0 w 807"/>
                <a:gd name="T7" fmla="*/ 0 h 84"/>
                <a:gd name="T8" fmla="*/ 807 w 80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7" h="84">
                  <a:moveTo>
                    <a:pt x="0" y="0"/>
                  </a:moveTo>
                  <a:lnTo>
                    <a:pt x="807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29" name="Freeform 15"/>
            <p:cNvSpPr>
              <a:spLocks noChangeAspect="1"/>
            </p:cNvSpPr>
            <p:nvPr/>
          </p:nvSpPr>
          <p:spPr bwMode="auto">
            <a:xfrm rot="297579">
              <a:off x="2516" y="1827"/>
              <a:ext cx="648" cy="686"/>
            </a:xfrm>
            <a:custGeom>
              <a:avLst/>
              <a:gdLst>
                <a:gd name="T0" fmla="*/ 208 w 864"/>
                <a:gd name="T1" fmla="*/ 0 h 915"/>
                <a:gd name="T2" fmla="*/ 0 w 864"/>
                <a:gd name="T3" fmla="*/ 340 h 915"/>
                <a:gd name="T4" fmla="*/ 140 w 864"/>
                <a:gd name="T5" fmla="*/ 514 h 915"/>
                <a:gd name="T6" fmla="*/ 486 w 864"/>
                <a:gd name="T7" fmla="*/ 354 h 915"/>
                <a:gd name="T8" fmla="*/ 208 w 864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915"/>
                <a:gd name="T17" fmla="*/ 864 w 864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915">
                  <a:moveTo>
                    <a:pt x="369" y="0"/>
                  </a:moveTo>
                  <a:lnTo>
                    <a:pt x="0" y="606"/>
                  </a:lnTo>
                  <a:lnTo>
                    <a:pt x="249" y="915"/>
                  </a:lnTo>
                  <a:lnTo>
                    <a:pt x="864" y="630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30" name="Text Box 16"/>
            <p:cNvSpPr txBox="1">
              <a:spLocks noChangeAspect="1" noChangeArrowheads="1"/>
            </p:cNvSpPr>
            <p:nvPr/>
          </p:nvSpPr>
          <p:spPr bwMode="auto">
            <a:xfrm>
              <a:off x="2736" y="1680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6031" name="Text Box 17"/>
            <p:cNvSpPr txBox="1">
              <a:spLocks noChangeAspect="1" noChangeArrowheads="1"/>
            </p:cNvSpPr>
            <p:nvPr/>
          </p:nvSpPr>
          <p:spPr bwMode="auto">
            <a:xfrm>
              <a:off x="2700" y="208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86032" name="Freeform 18"/>
            <p:cNvSpPr>
              <a:spLocks noChangeAspect="1"/>
            </p:cNvSpPr>
            <p:nvPr/>
          </p:nvSpPr>
          <p:spPr bwMode="auto">
            <a:xfrm>
              <a:off x="2679" y="1829"/>
              <a:ext cx="146" cy="666"/>
            </a:xfrm>
            <a:custGeom>
              <a:avLst/>
              <a:gdLst>
                <a:gd name="T0" fmla="*/ 109 w 195"/>
                <a:gd name="T1" fmla="*/ 0 h 888"/>
                <a:gd name="T2" fmla="*/ 0 w 195"/>
                <a:gd name="T3" fmla="*/ 500 h 888"/>
                <a:gd name="T4" fmla="*/ 0 60000 65536"/>
                <a:gd name="T5" fmla="*/ 0 60000 65536"/>
                <a:gd name="T6" fmla="*/ 0 w 195"/>
                <a:gd name="T7" fmla="*/ 0 h 888"/>
                <a:gd name="T8" fmla="*/ 195 w 195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888">
                  <a:moveTo>
                    <a:pt x="195" y="0"/>
                  </a:moveTo>
                  <a:lnTo>
                    <a:pt x="0" y="8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9"/>
            <p:cNvSpPr>
              <a:spLocks noChangeAspect="1"/>
            </p:cNvSpPr>
            <p:nvPr/>
          </p:nvSpPr>
          <p:spPr bwMode="auto">
            <a:xfrm>
              <a:off x="2803" y="1883"/>
              <a:ext cx="22" cy="230"/>
            </a:xfrm>
            <a:custGeom>
              <a:avLst/>
              <a:gdLst>
                <a:gd name="T0" fmla="*/ 16 w 30"/>
                <a:gd name="T1" fmla="*/ 0 h 306"/>
                <a:gd name="T2" fmla="*/ 0 w 30"/>
                <a:gd name="T3" fmla="*/ 173 h 306"/>
                <a:gd name="T4" fmla="*/ 0 60000 65536"/>
                <a:gd name="T5" fmla="*/ 0 60000 65536"/>
                <a:gd name="T6" fmla="*/ 0 w 30"/>
                <a:gd name="T7" fmla="*/ 0 h 306"/>
                <a:gd name="T8" fmla="*/ 30 w 30"/>
                <a:gd name="T9" fmla="*/ 306 h 3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306">
                  <a:moveTo>
                    <a:pt x="30" y="0"/>
                  </a:moveTo>
                  <a:lnTo>
                    <a:pt x="0" y="3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Text Box 20"/>
            <p:cNvSpPr txBox="1">
              <a:spLocks noChangeAspect="1" noChangeArrowheads="1"/>
            </p:cNvSpPr>
            <p:nvPr/>
          </p:nvSpPr>
          <p:spPr bwMode="auto">
            <a:xfrm>
              <a:off x="3120" y="225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6035" name="Text Box 21"/>
            <p:cNvSpPr txBox="1">
              <a:spLocks noChangeAspect="1" noChangeArrowheads="1"/>
            </p:cNvSpPr>
            <p:nvPr/>
          </p:nvSpPr>
          <p:spPr bwMode="auto">
            <a:xfrm>
              <a:off x="2364" y="21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86036" name="Text Box 22"/>
            <p:cNvSpPr txBox="1">
              <a:spLocks noChangeAspect="1" noChangeArrowheads="1"/>
            </p:cNvSpPr>
            <p:nvPr/>
          </p:nvSpPr>
          <p:spPr bwMode="auto">
            <a:xfrm>
              <a:off x="2580" y="246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utoUpdateAnimBg="0"/>
      <p:bldP spid="261123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4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3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1 lone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028950" y="5226050"/>
            <a:ext cx="6115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800">
                <a:latin typeface="Comic Sans MS" pitchFamily="66" charset="0"/>
              </a:rPr>
              <a:t>TRIGONAL PYRAMIDAL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107°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87438" y="3613150"/>
            <a:ext cx="2317750" cy="2138363"/>
            <a:chOff x="693" y="2330"/>
            <a:chExt cx="1460" cy="1347"/>
          </a:xfrm>
        </p:grpSpPr>
        <p:sp>
          <p:nvSpPr>
            <p:cNvPr id="87048" name="AutoShape 5"/>
            <p:cNvSpPr>
              <a:spLocks noChangeArrowheads="1"/>
            </p:cNvSpPr>
            <p:nvPr/>
          </p:nvSpPr>
          <p:spPr bwMode="auto">
            <a:xfrm>
              <a:off x="693" y="2330"/>
              <a:ext cx="1460" cy="1347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9" name="Rectangle 6"/>
            <p:cNvSpPr>
              <a:spLocks noChangeArrowheads="1"/>
            </p:cNvSpPr>
            <p:nvPr/>
          </p:nvSpPr>
          <p:spPr bwMode="auto">
            <a:xfrm>
              <a:off x="845" y="2655"/>
              <a:ext cx="115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NH</a:t>
              </a:r>
              <a:r>
                <a:rPr lang="en-US" sz="6200" baseline="-25000"/>
                <a:t>3</a:t>
              </a:r>
              <a:endParaRPr lang="en-US" sz="6200"/>
            </a:p>
          </p:txBody>
        </p:sp>
      </p:grpSp>
      <p:pic>
        <p:nvPicPr>
          <p:cNvPr id="263175" name="Picture 7" descr="TRIGPYR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033838" y="1335088"/>
            <a:ext cx="3886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1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65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4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2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2 lone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003550" y="5226050"/>
            <a:ext cx="5946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100">
                <a:latin typeface="Comic Sans MS" pitchFamily="66" charset="0"/>
              </a:rPr>
              <a:t>BENT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104.5°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89063" y="4284663"/>
            <a:ext cx="2317750" cy="2138362"/>
            <a:chOff x="693" y="2330"/>
            <a:chExt cx="1460" cy="1347"/>
          </a:xfrm>
        </p:grpSpPr>
        <p:sp>
          <p:nvSpPr>
            <p:cNvPr id="88072" name="AutoShape 5"/>
            <p:cNvSpPr>
              <a:spLocks noChangeArrowheads="1"/>
            </p:cNvSpPr>
            <p:nvPr/>
          </p:nvSpPr>
          <p:spPr bwMode="auto">
            <a:xfrm>
              <a:off x="693" y="2330"/>
              <a:ext cx="1460" cy="1347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Rectangle 6"/>
            <p:cNvSpPr>
              <a:spLocks noChangeArrowheads="1"/>
            </p:cNvSpPr>
            <p:nvPr/>
          </p:nvSpPr>
          <p:spPr bwMode="auto">
            <a:xfrm>
              <a:off x="845" y="2655"/>
              <a:ext cx="115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H</a:t>
              </a:r>
              <a:r>
                <a:rPr lang="en-US" sz="6200" baseline="-25000"/>
                <a:t>2</a:t>
              </a:r>
              <a:r>
                <a:rPr lang="en-US" sz="6200"/>
                <a:t>O</a:t>
              </a:r>
            </a:p>
          </p:txBody>
        </p:sp>
      </p:grpSp>
      <p:pic>
        <p:nvPicPr>
          <p:cNvPr id="265223" name="Picture 7" descr="BENT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160838" y="1244600"/>
            <a:ext cx="3630612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utoUpdateAnimBg="0"/>
      <p:bldP spid="265219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67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5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5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0 lone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2825750" y="4822825"/>
            <a:ext cx="62515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800">
                <a:latin typeface="Comic Sans MS" pitchFamily="66" charset="0"/>
              </a:rPr>
              <a:t>TRIGONAL BIPYRAMIDAL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100"/>
              <a:t>120°/90°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81125" y="4243388"/>
            <a:ext cx="2317750" cy="2138362"/>
            <a:chOff x="870" y="2561"/>
            <a:chExt cx="1460" cy="1347"/>
          </a:xfrm>
        </p:grpSpPr>
        <p:sp>
          <p:nvSpPr>
            <p:cNvPr id="89115" name="AutoShape 5"/>
            <p:cNvSpPr>
              <a:spLocks noChangeArrowheads="1"/>
            </p:cNvSpPr>
            <p:nvPr/>
          </p:nvSpPr>
          <p:spPr bwMode="auto">
            <a:xfrm>
              <a:off x="870" y="2561"/>
              <a:ext cx="1460" cy="1347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Rectangle 6"/>
            <p:cNvSpPr>
              <a:spLocks noChangeArrowheads="1"/>
            </p:cNvSpPr>
            <p:nvPr/>
          </p:nvSpPr>
          <p:spPr bwMode="auto">
            <a:xfrm>
              <a:off x="960" y="2886"/>
              <a:ext cx="128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PCl</a:t>
              </a:r>
              <a:r>
                <a:rPr lang="en-US" sz="6200" baseline="-25000"/>
                <a:t>5</a:t>
              </a:r>
              <a:endParaRPr lang="en-US" sz="6200"/>
            </a:p>
          </p:txBody>
        </p:sp>
      </p:grpSp>
      <p:pic>
        <p:nvPicPr>
          <p:cNvPr id="267271" name="Picture 7" descr="TRIBIPYR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227513" y="1277938"/>
            <a:ext cx="3413125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grpSp>
        <p:nvGrpSpPr>
          <p:cNvPr id="89096" name="Group 10"/>
          <p:cNvGrpSpPr>
            <a:grpSpLocks/>
          </p:cNvGrpSpPr>
          <p:nvPr/>
        </p:nvGrpSpPr>
        <p:grpSpPr bwMode="auto">
          <a:xfrm>
            <a:off x="1981200" y="1524000"/>
            <a:ext cx="1966913" cy="2438400"/>
            <a:chOff x="4185" y="2736"/>
            <a:chExt cx="1239" cy="1536"/>
          </a:xfrm>
        </p:grpSpPr>
        <p:sp>
          <p:nvSpPr>
            <p:cNvPr id="89097" name="Freeform 11"/>
            <p:cNvSpPr>
              <a:spLocks/>
            </p:cNvSpPr>
            <p:nvPr/>
          </p:nvSpPr>
          <p:spPr bwMode="auto">
            <a:xfrm>
              <a:off x="4328" y="3264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912 w 912"/>
                <a:gd name="T3" fmla="*/ 192 h 528"/>
                <a:gd name="T4" fmla="*/ 288 w 912"/>
                <a:gd name="T5" fmla="*/ 528 h 528"/>
                <a:gd name="T6" fmla="*/ 0 w 912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528"/>
                <a:gd name="T14" fmla="*/ 912 w 9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528">
                  <a:moveTo>
                    <a:pt x="0" y="0"/>
                  </a:moveTo>
                  <a:lnTo>
                    <a:pt x="912" y="192"/>
                  </a:lnTo>
                  <a:lnTo>
                    <a:pt x="288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12"/>
            <p:cNvSpPr>
              <a:spLocks/>
            </p:cNvSpPr>
            <p:nvPr/>
          </p:nvSpPr>
          <p:spPr bwMode="auto">
            <a:xfrm rot="-1428127">
              <a:off x="4793" y="3360"/>
              <a:ext cx="399" cy="207"/>
            </a:xfrm>
            <a:custGeom>
              <a:avLst/>
              <a:gdLst>
                <a:gd name="T0" fmla="*/ 12 w 399"/>
                <a:gd name="T1" fmla="*/ 0 h 207"/>
                <a:gd name="T2" fmla="*/ 399 w 399"/>
                <a:gd name="T3" fmla="*/ 207 h 207"/>
                <a:gd name="T4" fmla="*/ 0 w 399"/>
                <a:gd name="T5" fmla="*/ 51 h 207"/>
                <a:gd name="T6" fmla="*/ 12 w 399"/>
                <a:gd name="T7" fmla="*/ 0 h 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207"/>
                <a:gd name="T14" fmla="*/ 399 w 399"/>
                <a:gd name="T15" fmla="*/ 207 h 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207">
                  <a:moveTo>
                    <a:pt x="12" y="0"/>
                  </a:moveTo>
                  <a:lnTo>
                    <a:pt x="399" y="207"/>
                  </a:lnTo>
                  <a:lnTo>
                    <a:pt x="0" y="5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099" name="Freeform 13"/>
            <p:cNvSpPr>
              <a:spLocks/>
            </p:cNvSpPr>
            <p:nvPr/>
          </p:nvSpPr>
          <p:spPr bwMode="auto">
            <a:xfrm>
              <a:off x="4599" y="3504"/>
              <a:ext cx="101" cy="231"/>
            </a:xfrm>
            <a:custGeom>
              <a:avLst/>
              <a:gdLst>
                <a:gd name="T0" fmla="*/ 101 w 101"/>
                <a:gd name="T1" fmla="*/ 0 h 231"/>
                <a:gd name="T2" fmla="*/ 0 w 101"/>
                <a:gd name="T3" fmla="*/ 231 h 231"/>
                <a:gd name="T4" fmla="*/ 52 w 101"/>
                <a:gd name="T5" fmla="*/ 223 h 231"/>
                <a:gd name="T6" fmla="*/ 101 w 101"/>
                <a:gd name="T7" fmla="*/ 0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231"/>
                <a:gd name="T14" fmla="*/ 101 w 101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231">
                  <a:moveTo>
                    <a:pt x="101" y="0"/>
                  </a:moveTo>
                  <a:lnTo>
                    <a:pt x="0" y="231"/>
                  </a:lnTo>
                  <a:lnTo>
                    <a:pt x="52" y="22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00" name="Freeform 14"/>
            <p:cNvSpPr>
              <a:spLocks/>
            </p:cNvSpPr>
            <p:nvPr/>
          </p:nvSpPr>
          <p:spPr bwMode="auto">
            <a:xfrm rot="2702543">
              <a:off x="4349" y="3281"/>
              <a:ext cx="321" cy="126"/>
            </a:xfrm>
            <a:custGeom>
              <a:avLst/>
              <a:gdLst>
                <a:gd name="T0" fmla="*/ 0 w 321"/>
                <a:gd name="T1" fmla="*/ 126 h 126"/>
                <a:gd name="T2" fmla="*/ 321 w 321"/>
                <a:gd name="T3" fmla="*/ 0 h 126"/>
                <a:gd name="T4" fmla="*/ 315 w 321"/>
                <a:gd name="T5" fmla="*/ 36 h 126"/>
                <a:gd name="T6" fmla="*/ 0 w 32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"/>
                <a:gd name="T13" fmla="*/ 0 h 126"/>
                <a:gd name="T14" fmla="*/ 321 w 32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" h="126">
                  <a:moveTo>
                    <a:pt x="0" y="126"/>
                  </a:moveTo>
                  <a:lnTo>
                    <a:pt x="321" y="0"/>
                  </a:lnTo>
                  <a:lnTo>
                    <a:pt x="315" y="3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01" name="Text Box 15"/>
            <p:cNvSpPr txBox="1">
              <a:spLocks noChangeArrowheads="1"/>
            </p:cNvSpPr>
            <p:nvPr/>
          </p:nvSpPr>
          <p:spPr bwMode="auto">
            <a:xfrm rot="297579">
              <a:off x="4617" y="3360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</a:t>
              </a:r>
            </a:p>
          </p:txBody>
        </p:sp>
        <p:sp>
          <p:nvSpPr>
            <p:cNvPr id="89102" name="Text Box 16"/>
            <p:cNvSpPr txBox="1">
              <a:spLocks noChangeArrowheads="1"/>
            </p:cNvSpPr>
            <p:nvPr/>
          </p:nvSpPr>
          <p:spPr bwMode="auto">
            <a:xfrm>
              <a:off x="5193" y="336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89103" name="Text Box 17"/>
            <p:cNvSpPr txBox="1">
              <a:spLocks noChangeArrowheads="1"/>
            </p:cNvSpPr>
            <p:nvPr/>
          </p:nvSpPr>
          <p:spPr bwMode="auto">
            <a:xfrm>
              <a:off x="4185" y="312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89104" name="Text Box 18"/>
            <p:cNvSpPr txBox="1">
              <a:spLocks noChangeArrowheads="1"/>
            </p:cNvSpPr>
            <p:nvPr/>
          </p:nvSpPr>
          <p:spPr bwMode="auto">
            <a:xfrm>
              <a:off x="4520" y="3744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e</a:t>
              </a:r>
            </a:p>
          </p:txBody>
        </p:sp>
        <p:sp>
          <p:nvSpPr>
            <p:cNvPr id="89105" name="Text Box 19"/>
            <p:cNvSpPr txBox="1">
              <a:spLocks noChangeArrowheads="1"/>
            </p:cNvSpPr>
            <p:nvPr/>
          </p:nvSpPr>
          <p:spPr bwMode="auto">
            <a:xfrm>
              <a:off x="4616" y="2736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89106" name="Text Box 20"/>
            <p:cNvSpPr txBox="1">
              <a:spLocks noChangeArrowheads="1"/>
            </p:cNvSpPr>
            <p:nvPr/>
          </p:nvSpPr>
          <p:spPr bwMode="auto">
            <a:xfrm>
              <a:off x="4616" y="4080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30000"/>
                <a:t>a</a:t>
              </a:r>
            </a:p>
          </p:txBody>
        </p:sp>
        <p:sp>
          <p:nvSpPr>
            <p:cNvPr id="89107" name="Line 21"/>
            <p:cNvSpPr>
              <a:spLocks noChangeShapeType="1"/>
            </p:cNvSpPr>
            <p:nvPr/>
          </p:nvSpPr>
          <p:spPr bwMode="auto">
            <a:xfrm>
              <a:off x="4712" y="28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Line 22"/>
            <p:cNvSpPr>
              <a:spLocks noChangeShapeType="1"/>
            </p:cNvSpPr>
            <p:nvPr/>
          </p:nvSpPr>
          <p:spPr bwMode="auto">
            <a:xfrm>
              <a:off x="4712" y="35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23"/>
            <p:cNvSpPr>
              <a:spLocks noChangeShapeType="1"/>
            </p:cNvSpPr>
            <p:nvPr/>
          </p:nvSpPr>
          <p:spPr bwMode="auto">
            <a:xfrm flipH="1">
              <a:off x="4328" y="283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Freeform 24"/>
            <p:cNvSpPr>
              <a:spLocks/>
            </p:cNvSpPr>
            <p:nvPr/>
          </p:nvSpPr>
          <p:spPr bwMode="auto">
            <a:xfrm>
              <a:off x="4748" y="2874"/>
              <a:ext cx="507" cy="546"/>
            </a:xfrm>
            <a:custGeom>
              <a:avLst/>
              <a:gdLst>
                <a:gd name="T0" fmla="*/ 0 w 507"/>
                <a:gd name="T1" fmla="*/ 0 h 546"/>
                <a:gd name="T2" fmla="*/ 507 w 507"/>
                <a:gd name="T3" fmla="*/ 546 h 546"/>
                <a:gd name="T4" fmla="*/ 0 60000 65536"/>
                <a:gd name="T5" fmla="*/ 0 60000 65536"/>
                <a:gd name="T6" fmla="*/ 0 w 507"/>
                <a:gd name="T7" fmla="*/ 0 h 546"/>
                <a:gd name="T8" fmla="*/ 507 w 507"/>
                <a:gd name="T9" fmla="*/ 546 h 5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7" h="546">
                  <a:moveTo>
                    <a:pt x="0" y="0"/>
                  </a:moveTo>
                  <a:lnTo>
                    <a:pt x="507" y="5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Freeform 25"/>
            <p:cNvSpPr>
              <a:spLocks/>
            </p:cNvSpPr>
            <p:nvPr/>
          </p:nvSpPr>
          <p:spPr bwMode="auto">
            <a:xfrm>
              <a:off x="4616" y="2874"/>
              <a:ext cx="90" cy="918"/>
            </a:xfrm>
            <a:custGeom>
              <a:avLst/>
              <a:gdLst>
                <a:gd name="T0" fmla="*/ 90 w 90"/>
                <a:gd name="T1" fmla="*/ 0 h 918"/>
                <a:gd name="T2" fmla="*/ 0 w 90"/>
                <a:gd name="T3" fmla="*/ 918 h 918"/>
                <a:gd name="T4" fmla="*/ 0 60000 65536"/>
                <a:gd name="T5" fmla="*/ 0 60000 65536"/>
                <a:gd name="T6" fmla="*/ 0 w 90"/>
                <a:gd name="T7" fmla="*/ 0 h 918"/>
                <a:gd name="T8" fmla="*/ 90 w 90"/>
                <a:gd name="T9" fmla="*/ 918 h 9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918">
                  <a:moveTo>
                    <a:pt x="90" y="0"/>
                  </a:moveTo>
                  <a:lnTo>
                    <a:pt x="0" y="9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Freeform 26"/>
            <p:cNvSpPr>
              <a:spLocks/>
            </p:cNvSpPr>
            <p:nvPr/>
          </p:nvSpPr>
          <p:spPr bwMode="auto">
            <a:xfrm>
              <a:off x="4301" y="3276"/>
              <a:ext cx="369" cy="852"/>
            </a:xfrm>
            <a:custGeom>
              <a:avLst/>
              <a:gdLst>
                <a:gd name="T0" fmla="*/ 0 w 369"/>
                <a:gd name="T1" fmla="*/ 0 h 852"/>
                <a:gd name="T2" fmla="*/ 369 w 369"/>
                <a:gd name="T3" fmla="*/ 852 h 852"/>
                <a:gd name="T4" fmla="*/ 0 60000 65536"/>
                <a:gd name="T5" fmla="*/ 0 60000 65536"/>
                <a:gd name="T6" fmla="*/ 0 w 369"/>
                <a:gd name="T7" fmla="*/ 0 h 852"/>
                <a:gd name="T8" fmla="*/ 369 w 369"/>
                <a:gd name="T9" fmla="*/ 852 h 8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9" h="852">
                  <a:moveTo>
                    <a:pt x="0" y="0"/>
                  </a:moveTo>
                  <a:lnTo>
                    <a:pt x="369" y="8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Freeform 27"/>
            <p:cNvSpPr>
              <a:spLocks/>
            </p:cNvSpPr>
            <p:nvPr/>
          </p:nvSpPr>
          <p:spPr bwMode="auto">
            <a:xfrm>
              <a:off x="4778" y="3507"/>
              <a:ext cx="471" cy="630"/>
            </a:xfrm>
            <a:custGeom>
              <a:avLst/>
              <a:gdLst>
                <a:gd name="T0" fmla="*/ 471 w 471"/>
                <a:gd name="T1" fmla="*/ 0 h 630"/>
                <a:gd name="T2" fmla="*/ 0 w 471"/>
                <a:gd name="T3" fmla="*/ 630 h 630"/>
                <a:gd name="T4" fmla="*/ 0 60000 65536"/>
                <a:gd name="T5" fmla="*/ 0 60000 65536"/>
                <a:gd name="T6" fmla="*/ 0 w 471"/>
                <a:gd name="T7" fmla="*/ 0 h 630"/>
                <a:gd name="T8" fmla="*/ 471 w 471"/>
                <a:gd name="T9" fmla="*/ 630 h 6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1" h="630">
                  <a:moveTo>
                    <a:pt x="471" y="0"/>
                  </a:moveTo>
                  <a:lnTo>
                    <a:pt x="0" y="6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Freeform 28"/>
            <p:cNvSpPr>
              <a:spLocks/>
            </p:cNvSpPr>
            <p:nvPr/>
          </p:nvSpPr>
          <p:spPr bwMode="auto">
            <a:xfrm>
              <a:off x="4637" y="3885"/>
              <a:ext cx="54" cy="243"/>
            </a:xfrm>
            <a:custGeom>
              <a:avLst/>
              <a:gdLst>
                <a:gd name="T0" fmla="*/ 0 w 54"/>
                <a:gd name="T1" fmla="*/ 0 h 243"/>
                <a:gd name="T2" fmla="*/ 54 w 54"/>
                <a:gd name="T3" fmla="*/ 243 h 243"/>
                <a:gd name="T4" fmla="*/ 0 60000 65536"/>
                <a:gd name="T5" fmla="*/ 0 60000 65536"/>
                <a:gd name="T6" fmla="*/ 0 w 54"/>
                <a:gd name="T7" fmla="*/ 0 h 243"/>
                <a:gd name="T8" fmla="*/ 54 w 54"/>
                <a:gd name="T9" fmla="*/ 243 h 2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43">
                  <a:moveTo>
                    <a:pt x="0" y="0"/>
                  </a:moveTo>
                  <a:lnTo>
                    <a:pt x="54" y="24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  <p:bldP spid="267267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Common Molecular Shapes</a:t>
            </a:r>
          </a:p>
        </p:txBody>
      </p:sp>
      <p:sp>
        <p:nvSpPr>
          <p:cNvPr id="269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84350"/>
            <a:ext cx="1931988" cy="2078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6 total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6 bond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0 lone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003550" y="5226050"/>
            <a:ext cx="5946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100">
                <a:latin typeface="Comic Sans MS" pitchFamily="66" charset="0"/>
              </a:rPr>
              <a:t>OCTAHEDRAL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90°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8263" y="4284663"/>
            <a:ext cx="2317750" cy="2138362"/>
            <a:chOff x="693" y="2330"/>
            <a:chExt cx="1460" cy="1347"/>
          </a:xfrm>
        </p:grpSpPr>
        <p:sp>
          <p:nvSpPr>
            <p:cNvPr id="90146" name="AutoShape 5"/>
            <p:cNvSpPr>
              <a:spLocks noChangeArrowheads="1"/>
            </p:cNvSpPr>
            <p:nvPr/>
          </p:nvSpPr>
          <p:spPr bwMode="auto">
            <a:xfrm>
              <a:off x="693" y="2330"/>
              <a:ext cx="1460" cy="1347"/>
            </a:xfrm>
            <a:prstGeom prst="star16">
              <a:avLst>
                <a:gd name="adj" fmla="val 43954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7" name="Rectangle 6"/>
            <p:cNvSpPr>
              <a:spLocks noChangeArrowheads="1"/>
            </p:cNvSpPr>
            <p:nvPr/>
          </p:nvSpPr>
          <p:spPr bwMode="auto">
            <a:xfrm>
              <a:off x="845" y="2655"/>
              <a:ext cx="115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6200"/>
                <a:t>SF</a:t>
              </a:r>
              <a:r>
                <a:rPr lang="en-US" sz="6200" baseline="-25000"/>
                <a:t>6</a:t>
              </a:r>
              <a:endParaRPr lang="en-US" sz="6200"/>
            </a:p>
          </p:txBody>
        </p:sp>
      </p:grpSp>
      <p:pic>
        <p:nvPicPr>
          <p:cNvPr id="269319" name="Picture 7" descr="OCTAHED"/>
          <p:cNvPicPr>
            <a:picLocks noChangeAspect="1" noChangeArrowheads="1"/>
          </p:cNvPicPr>
          <p:nvPr/>
        </p:nvPicPr>
        <p:blipFill>
          <a:blip r:embed="rId3" cstate="print">
            <a:lum bright="18000" contrast="24000"/>
          </a:blip>
          <a:srcRect/>
          <a:stretch>
            <a:fillRect/>
          </a:stretch>
        </p:blipFill>
        <p:spPr bwMode="auto">
          <a:xfrm>
            <a:off x="4292600" y="1270000"/>
            <a:ext cx="336708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grpSp>
        <p:nvGrpSpPr>
          <p:cNvPr id="90120" name="Group 10"/>
          <p:cNvGrpSpPr>
            <a:grpSpLocks/>
          </p:cNvGrpSpPr>
          <p:nvPr/>
        </p:nvGrpSpPr>
        <p:grpSpPr bwMode="auto">
          <a:xfrm>
            <a:off x="2438400" y="1981200"/>
            <a:ext cx="1219200" cy="1447800"/>
            <a:chOff x="2640" y="3408"/>
            <a:chExt cx="768" cy="912"/>
          </a:xfrm>
        </p:grpSpPr>
        <p:sp>
          <p:nvSpPr>
            <p:cNvPr id="90121" name="Text Box 11"/>
            <p:cNvSpPr txBox="1">
              <a:spLocks noChangeArrowheads="1"/>
            </p:cNvSpPr>
            <p:nvPr/>
          </p:nvSpPr>
          <p:spPr bwMode="auto">
            <a:xfrm>
              <a:off x="2640" y="385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90122" name="Text Box 12"/>
            <p:cNvSpPr txBox="1">
              <a:spLocks noChangeArrowheads="1"/>
            </p:cNvSpPr>
            <p:nvPr/>
          </p:nvSpPr>
          <p:spPr bwMode="auto">
            <a:xfrm>
              <a:off x="2928" y="414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90123" name="Text Box 13"/>
            <p:cNvSpPr txBox="1">
              <a:spLocks noChangeArrowheads="1"/>
            </p:cNvSpPr>
            <p:nvPr/>
          </p:nvSpPr>
          <p:spPr bwMode="auto">
            <a:xfrm>
              <a:off x="3228" y="369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90124" name="Text Box 14"/>
            <p:cNvSpPr txBox="1">
              <a:spLocks noChangeArrowheads="1"/>
            </p:cNvSpPr>
            <p:nvPr/>
          </p:nvSpPr>
          <p:spPr bwMode="auto">
            <a:xfrm>
              <a:off x="3228" y="385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90125" name="Text Box 15"/>
            <p:cNvSpPr txBox="1">
              <a:spLocks noChangeArrowheads="1"/>
            </p:cNvSpPr>
            <p:nvPr/>
          </p:nvSpPr>
          <p:spPr bwMode="auto">
            <a:xfrm>
              <a:off x="2928" y="340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90126" name="Text Box 16"/>
            <p:cNvSpPr txBox="1">
              <a:spLocks noChangeArrowheads="1"/>
            </p:cNvSpPr>
            <p:nvPr/>
          </p:nvSpPr>
          <p:spPr bwMode="auto">
            <a:xfrm>
              <a:off x="2640" y="369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2928" y="376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90128" name="Freeform 18"/>
            <p:cNvSpPr>
              <a:spLocks/>
            </p:cNvSpPr>
            <p:nvPr/>
          </p:nvSpPr>
          <p:spPr bwMode="auto">
            <a:xfrm>
              <a:off x="2772" y="3777"/>
              <a:ext cx="210" cy="69"/>
            </a:xfrm>
            <a:custGeom>
              <a:avLst/>
              <a:gdLst>
                <a:gd name="T0" fmla="*/ 12 w 210"/>
                <a:gd name="T1" fmla="*/ 0 h 69"/>
                <a:gd name="T2" fmla="*/ 210 w 210"/>
                <a:gd name="T3" fmla="*/ 69 h 69"/>
                <a:gd name="T4" fmla="*/ 0 w 210"/>
                <a:gd name="T5" fmla="*/ 15 h 69"/>
                <a:gd name="T6" fmla="*/ 12 w 210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69"/>
                <a:gd name="T14" fmla="*/ 210 w 210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69">
                  <a:moveTo>
                    <a:pt x="12" y="0"/>
                  </a:moveTo>
                  <a:lnTo>
                    <a:pt x="210" y="69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Freeform 19"/>
            <p:cNvSpPr>
              <a:spLocks/>
            </p:cNvSpPr>
            <p:nvPr/>
          </p:nvSpPr>
          <p:spPr bwMode="auto">
            <a:xfrm>
              <a:off x="2772" y="3864"/>
              <a:ext cx="201" cy="78"/>
            </a:xfrm>
            <a:custGeom>
              <a:avLst/>
              <a:gdLst>
                <a:gd name="T0" fmla="*/ 201 w 201"/>
                <a:gd name="T1" fmla="*/ 24 h 78"/>
                <a:gd name="T2" fmla="*/ 195 w 201"/>
                <a:gd name="T3" fmla="*/ 0 h 78"/>
                <a:gd name="T4" fmla="*/ 0 w 201"/>
                <a:gd name="T5" fmla="*/ 78 h 78"/>
                <a:gd name="T6" fmla="*/ 201 w 201"/>
                <a:gd name="T7" fmla="*/ 24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8"/>
                <a:gd name="T14" fmla="*/ 201 w 201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8">
                  <a:moveTo>
                    <a:pt x="201" y="24"/>
                  </a:moveTo>
                  <a:lnTo>
                    <a:pt x="195" y="0"/>
                  </a:lnTo>
                  <a:lnTo>
                    <a:pt x="0" y="78"/>
                  </a:lnTo>
                  <a:lnTo>
                    <a:pt x="201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20"/>
            <p:cNvSpPr>
              <a:spLocks/>
            </p:cNvSpPr>
            <p:nvPr/>
          </p:nvSpPr>
          <p:spPr bwMode="auto">
            <a:xfrm>
              <a:off x="3048" y="3792"/>
              <a:ext cx="219" cy="57"/>
            </a:xfrm>
            <a:custGeom>
              <a:avLst/>
              <a:gdLst>
                <a:gd name="T0" fmla="*/ 0 w 219"/>
                <a:gd name="T1" fmla="*/ 57 h 57"/>
                <a:gd name="T2" fmla="*/ 219 w 219"/>
                <a:gd name="T3" fmla="*/ 18 h 57"/>
                <a:gd name="T4" fmla="*/ 216 w 219"/>
                <a:gd name="T5" fmla="*/ 0 h 57"/>
                <a:gd name="T6" fmla="*/ 0 w 21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57"/>
                <a:gd name="T14" fmla="*/ 219 w 21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57">
                  <a:moveTo>
                    <a:pt x="0" y="57"/>
                  </a:moveTo>
                  <a:lnTo>
                    <a:pt x="219" y="18"/>
                  </a:lnTo>
                  <a:lnTo>
                    <a:pt x="216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21"/>
            <p:cNvSpPr>
              <a:spLocks/>
            </p:cNvSpPr>
            <p:nvPr/>
          </p:nvSpPr>
          <p:spPr bwMode="auto">
            <a:xfrm>
              <a:off x="3057" y="3867"/>
              <a:ext cx="207" cy="81"/>
            </a:xfrm>
            <a:custGeom>
              <a:avLst/>
              <a:gdLst>
                <a:gd name="T0" fmla="*/ 0 w 207"/>
                <a:gd name="T1" fmla="*/ 24 h 81"/>
                <a:gd name="T2" fmla="*/ 3 w 207"/>
                <a:gd name="T3" fmla="*/ 0 h 81"/>
                <a:gd name="T4" fmla="*/ 207 w 207"/>
                <a:gd name="T5" fmla="*/ 81 h 81"/>
                <a:gd name="T6" fmla="*/ 0 w 207"/>
                <a:gd name="T7" fmla="*/ 24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81"/>
                <a:gd name="T14" fmla="*/ 207 w 20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81">
                  <a:moveTo>
                    <a:pt x="0" y="24"/>
                  </a:moveTo>
                  <a:lnTo>
                    <a:pt x="3" y="0"/>
                  </a:lnTo>
                  <a:lnTo>
                    <a:pt x="207" y="8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Freeform 22"/>
            <p:cNvSpPr>
              <a:spLocks/>
            </p:cNvSpPr>
            <p:nvPr/>
          </p:nvSpPr>
          <p:spPr bwMode="auto">
            <a:xfrm>
              <a:off x="3012" y="3543"/>
              <a:ext cx="3" cy="276"/>
            </a:xfrm>
            <a:custGeom>
              <a:avLst/>
              <a:gdLst>
                <a:gd name="T0" fmla="*/ 0 w 3"/>
                <a:gd name="T1" fmla="*/ 0 h 276"/>
                <a:gd name="T2" fmla="*/ 3 w 3"/>
                <a:gd name="T3" fmla="*/ 276 h 276"/>
                <a:gd name="T4" fmla="*/ 0 60000 65536"/>
                <a:gd name="T5" fmla="*/ 0 60000 65536"/>
                <a:gd name="T6" fmla="*/ 0 w 3"/>
                <a:gd name="T7" fmla="*/ 0 h 276"/>
                <a:gd name="T8" fmla="*/ 3 w 3"/>
                <a:gd name="T9" fmla="*/ 276 h 2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76">
                  <a:moveTo>
                    <a:pt x="0" y="0"/>
                  </a:moveTo>
                  <a:lnTo>
                    <a:pt x="3" y="2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Freeform 23"/>
            <p:cNvSpPr>
              <a:spLocks/>
            </p:cNvSpPr>
            <p:nvPr/>
          </p:nvSpPr>
          <p:spPr bwMode="auto">
            <a:xfrm>
              <a:off x="3015" y="3927"/>
              <a:ext cx="3" cy="255"/>
            </a:xfrm>
            <a:custGeom>
              <a:avLst/>
              <a:gdLst>
                <a:gd name="T0" fmla="*/ 3 w 3"/>
                <a:gd name="T1" fmla="*/ 0 h 255"/>
                <a:gd name="T2" fmla="*/ 0 w 3"/>
                <a:gd name="T3" fmla="*/ 255 h 255"/>
                <a:gd name="T4" fmla="*/ 0 60000 65536"/>
                <a:gd name="T5" fmla="*/ 0 60000 65536"/>
                <a:gd name="T6" fmla="*/ 0 w 3"/>
                <a:gd name="T7" fmla="*/ 0 h 255"/>
                <a:gd name="T8" fmla="*/ 3 w 3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55">
                  <a:moveTo>
                    <a:pt x="3" y="0"/>
                  </a:moveTo>
                  <a:lnTo>
                    <a:pt x="0" y="25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Freeform 24"/>
            <p:cNvSpPr>
              <a:spLocks/>
            </p:cNvSpPr>
            <p:nvPr/>
          </p:nvSpPr>
          <p:spPr bwMode="auto">
            <a:xfrm>
              <a:off x="2763" y="3789"/>
              <a:ext cx="519" cy="1"/>
            </a:xfrm>
            <a:custGeom>
              <a:avLst/>
              <a:gdLst>
                <a:gd name="T0" fmla="*/ 0 w 519"/>
                <a:gd name="T1" fmla="*/ 0 h 1"/>
                <a:gd name="T2" fmla="*/ 519 w 519"/>
                <a:gd name="T3" fmla="*/ 0 h 1"/>
                <a:gd name="T4" fmla="*/ 0 60000 65536"/>
                <a:gd name="T5" fmla="*/ 0 60000 65536"/>
                <a:gd name="T6" fmla="*/ 0 w 519"/>
                <a:gd name="T7" fmla="*/ 0 h 1"/>
                <a:gd name="T8" fmla="*/ 519 w 5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9" h="1">
                  <a:moveTo>
                    <a:pt x="0" y="0"/>
                  </a:moveTo>
                  <a:lnTo>
                    <a:pt x="51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Freeform 25"/>
            <p:cNvSpPr>
              <a:spLocks/>
            </p:cNvSpPr>
            <p:nvPr/>
          </p:nvSpPr>
          <p:spPr bwMode="auto">
            <a:xfrm>
              <a:off x="2745" y="3939"/>
              <a:ext cx="537" cy="6"/>
            </a:xfrm>
            <a:custGeom>
              <a:avLst/>
              <a:gdLst>
                <a:gd name="T0" fmla="*/ 0 w 537"/>
                <a:gd name="T1" fmla="*/ 0 h 6"/>
                <a:gd name="T2" fmla="*/ 537 w 537"/>
                <a:gd name="T3" fmla="*/ 6 h 6"/>
                <a:gd name="T4" fmla="*/ 0 60000 65536"/>
                <a:gd name="T5" fmla="*/ 0 60000 65536"/>
                <a:gd name="T6" fmla="*/ 0 w 537"/>
                <a:gd name="T7" fmla="*/ 0 h 6"/>
                <a:gd name="T8" fmla="*/ 537 w 53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7" h="6">
                  <a:moveTo>
                    <a:pt x="0" y="0"/>
                  </a:moveTo>
                  <a:lnTo>
                    <a:pt x="537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Freeform 26"/>
            <p:cNvSpPr>
              <a:spLocks/>
            </p:cNvSpPr>
            <p:nvPr/>
          </p:nvSpPr>
          <p:spPr bwMode="auto">
            <a:xfrm>
              <a:off x="2739" y="3825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0 w 1"/>
                <a:gd name="T3" fmla="*/ 84 h 84"/>
                <a:gd name="T4" fmla="*/ 0 60000 65536"/>
                <a:gd name="T5" fmla="*/ 0 60000 65536"/>
                <a:gd name="T6" fmla="*/ 0 w 1"/>
                <a:gd name="T7" fmla="*/ 0 h 84"/>
                <a:gd name="T8" fmla="*/ 1 w 1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4">
                  <a:moveTo>
                    <a:pt x="0" y="0"/>
                  </a:moveTo>
                  <a:lnTo>
                    <a:pt x="0" y="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Freeform 27"/>
            <p:cNvSpPr>
              <a:spLocks/>
            </p:cNvSpPr>
            <p:nvPr/>
          </p:nvSpPr>
          <p:spPr bwMode="auto">
            <a:xfrm>
              <a:off x="3312" y="3819"/>
              <a:ext cx="3" cy="93"/>
            </a:xfrm>
            <a:custGeom>
              <a:avLst/>
              <a:gdLst>
                <a:gd name="T0" fmla="*/ 0 w 3"/>
                <a:gd name="T1" fmla="*/ 0 h 93"/>
                <a:gd name="T2" fmla="*/ 3 w 3"/>
                <a:gd name="T3" fmla="*/ 93 h 93"/>
                <a:gd name="T4" fmla="*/ 0 60000 65536"/>
                <a:gd name="T5" fmla="*/ 0 60000 65536"/>
                <a:gd name="T6" fmla="*/ 0 w 3"/>
                <a:gd name="T7" fmla="*/ 0 h 93"/>
                <a:gd name="T8" fmla="*/ 3 w 3"/>
                <a:gd name="T9" fmla="*/ 93 h 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93">
                  <a:moveTo>
                    <a:pt x="0" y="0"/>
                  </a:moveTo>
                  <a:lnTo>
                    <a:pt x="3" y="9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Freeform 28"/>
            <p:cNvSpPr>
              <a:spLocks/>
            </p:cNvSpPr>
            <p:nvPr/>
          </p:nvSpPr>
          <p:spPr bwMode="auto">
            <a:xfrm>
              <a:off x="2760" y="3534"/>
              <a:ext cx="228" cy="234"/>
            </a:xfrm>
            <a:custGeom>
              <a:avLst/>
              <a:gdLst>
                <a:gd name="T0" fmla="*/ 228 w 228"/>
                <a:gd name="T1" fmla="*/ 0 h 234"/>
                <a:gd name="T2" fmla="*/ 0 w 228"/>
                <a:gd name="T3" fmla="*/ 234 h 234"/>
                <a:gd name="T4" fmla="*/ 0 60000 65536"/>
                <a:gd name="T5" fmla="*/ 0 60000 65536"/>
                <a:gd name="T6" fmla="*/ 0 w 228"/>
                <a:gd name="T7" fmla="*/ 0 h 234"/>
                <a:gd name="T8" fmla="*/ 228 w 22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8" h="234">
                  <a:moveTo>
                    <a:pt x="228" y="0"/>
                  </a:moveTo>
                  <a:lnTo>
                    <a:pt x="0" y="234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Freeform 29"/>
            <p:cNvSpPr>
              <a:spLocks/>
            </p:cNvSpPr>
            <p:nvPr/>
          </p:nvSpPr>
          <p:spPr bwMode="auto">
            <a:xfrm>
              <a:off x="2748" y="3537"/>
              <a:ext cx="246" cy="372"/>
            </a:xfrm>
            <a:custGeom>
              <a:avLst/>
              <a:gdLst>
                <a:gd name="T0" fmla="*/ 246 w 246"/>
                <a:gd name="T1" fmla="*/ 0 h 372"/>
                <a:gd name="T2" fmla="*/ 0 w 246"/>
                <a:gd name="T3" fmla="*/ 372 h 372"/>
                <a:gd name="T4" fmla="*/ 0 60000 65536"/>
                <a:gd name="T5" fmla="*/ 0 60000 65536"/>
                <a:gd name="T6" fmla="*/ 0 w 246"/>
                <a:gd name="T7" fmla="*/ 0 h 372"/>
                <a:gd name="T8" fmla="*/ 246 w 246"/>
                <a:gd name="T9" fmla="*/ 372 h 3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372">
                  <a:moveTo>
                    <a:pt x="246" y="0"/>
                  </a:moveTo>
                  <a:lnTo>
                    <a:pt x="0" y="3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Freeform 30"/>
            <p:cNvSpPr>
              <a:spLocks/>
            </p:cNvSpPr>
            <p:nvPr/>
          </p:nvSpPr>
          <p:spPr bwMode="auto">
            <a:xfrm>
              <a:off x="3048" y="3525"/>
              <a:ext cx="264" cy="267"/>
            </a:xfrm>
            <a:custGeom>
              <a:avLst/>
              <a:gdLst>
                <a:gd name="T0" fmla="*/ 0 w 264"/>
                <a:gd name="T1" fmla="*/ 0 h 267"/>
                <a:gd name="T2" fmla="*/ 264 w 264"/>
                <a:gd name="T3" fmla="*/ 267 h 267"/>
                <a:gd name="T4" fmla="*/ 0 60000 65536"/>
                <a:gd name="T5" fmla="*/ 0 60000 65536"/>
                <a:gd name="T6" fmla="*/ 0 w 264"/>
                <a:gd name="T7" fmla="*/ 0 h 267"/>
                <a:gd name="T8" fmla="*/ 264 w 264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267">
                  <a:moveTo>
                    <a:pt x="0" y="0"/>
                  </a:moveTo>
                  <a:lnTo>
                    <a:pt x="264" y="26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31"/>
            <p:cNvSpPr>
              <a:spLocks/>
            </p:cNvSpPr>
            <p:nvPr/>
          </p:nvSpPr>
          <p:spPr bwMode="auto">
            <a:xfrm>
              <a:off x="3048" y="3537"/>
              <a:ext cx="246" cy="369"/>
            </a:xfrm>
            <a:custGeom>
              <a:avLst/>
              <a:gdLst>
                <a:gd name="T0" fmla="*/ 0 w 246"/>
                <a:gd name="T1" fmla="*/ 0 h 369"/>
                <a:gd name="T2" fmla="*/ 246 w 246"/>
                <a:gd name="T3" fmla="*/ 369 h 369"/>
                <a:gd name="T4" fmla="*/ 0 60000 65536"/>
                <a:gd name="T5" fmla="*/ 0 60000 65536"/>
                <a:gd name="T6" fmla="*/ 0 w 246"/>
                <a:gd name="T7" fmla="*/ 0 h 369"/>
                <a:gd name="T8" fmla="*/ 246 w 246"/>
                <a:gd name="T9" fmla="*/ 369 h 3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369">
                  <a:moveTo>
                    <a:pt x="0" y="0"/>
                  </a:moveTo>
                  <a:lnTo>
                    <a:pt x="246" y="3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32"/>
            <p:cNvSpPr>
              <a:spLocks/>
            </p:cNvSpPr>
            <p:nvPr/>
          </p:nvSpPr>
          <p:spPr bwMode="auto">
            <a:xfrm>
              <a:off x="2757" y="3822"/>
              <a:ext cx="243" cy="360"/>
            </a:xfrm>
            <a:custGeom>
              <a:avLst/>
              <a:gdLst>
                <a:gd name="T0" fmla="*/ 243 w 243"/>
                <a:gd name="T1" fmla="*/ 360 h 360"/>
                <a:gd name="T2" fmla="*/ 0 w 243"/>
                <a:gd name="T3" fmla="*/ 0 h 360"/>
                <a:gd name="T4" fmla="*/ 0 60000 65536"/>
                <a:gd name="T5" fmla="*/ 0 60000 65536"/>
                <a:gd name="T6" fmla="*/ 0 w 243"/>
                <a:gd name="T7" fmla="*/ 0 h 360"/>
                <a:gd name="T8" fmla="*/ 243 w 243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360">
                  <a:moveTo>
                    <a:pt x="243" y="3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Freeform 33"/>
            <p:cNvSpPr>
              <a:spLocks/>
            </p:cNvSpPr>
            <p:nvPr/>
          </p:nvSpPr>
          <p:spPr bwMode="auto">
            <a:xfrm>
              <a:off x="2736" y="3936"/>
              <a:ext cx="255" cy="255"/>
            </a:xfrm>
            <a:custGeom>
              <a:avLst/>
              <a:gdLst>
                <a:gd name="T0" fmla="*/ 255 w 255"/>
                <a:gd name="T1" fmla="*/ 255 h 255"/>
                <a:gd name="T2" fmla="*/ 0 w 255"/>
                <a:gd name="T3" fmla="*/ 0 h 255"/>
                <a:gd name="T4" fmla="*/ 0 60000 65536"/>
                <a:gd name="T5" fmla="*/ 0 60000 65536"/>
                <a:gd name="T6" fmla="*/ 0 w 255"/>
                <a:gd name="T7" fmla="*/ 0 h 255"/>
                <a:gd name="T8" fmla="*/ 255 w 255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255">
                  <a:moveTo>
                    <a:pt x="255" y="25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Freeform 34"/>
            <p:cNvSpPr>
              <a:spLocks/>
            </p:cNvSpPr>
            <p:nvPr/>
          </p:nvSpPr>
          <p:spPr bwMode="auto">
            <a:xfrm>
              <a:off x="3048" y="3954"/>
              <a:ext cx="243" cy="240"/>
            </a:xfrm>
            <a:custGeom>
              <a:avLst/>
              <a:gdLst>
                <a:gd name="T0" fmla="*/ 0 w 243"/>
                <a:gd name="T1" fmla="*/ 240 h 240"/>
                <a:gd name="T2" fmla="*/ 243 w 243"/>
                <a:gd name="T3" fmla="*/ 0 h 240"/>
                <a:gd name="T4" fmla="*/ 0 60000 65536"/>
                <a:gd name="T5" fmla="*/ 0 60000 65536"/>
                <a:gd name="T6" fmla="*/ 0 w 243"/>
                <a:gd name="T7" fmla="*/ 0 h 240"/>
                <a:gd name="T8" fmla="*/ 243 w 243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3" h="240">
                  <a:moveTo>
                    <a:pt x="0" y="240"/>
                  </a:moveTo>
                  <a:lnTo>
                    <a:pt x="24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5" name="Freeform 35"/>
            <p:cNvSpPr>
              <a:spLocks/>
            </p:cNvSpPr>
            <p:nvPr/>
          </p:nvSpPr>
          <p:spPr bwMode="auto">
            <a:xfrm>
              <a:off x="3042" y="3828"/>
              <a:ext cx="249" cy="363"/>
            </a:xfrm>
            <a:custGeom>
              <a:avLst/>
              <a:gdLst>
                <a:gd name="T0" fmla="*/ 0 w 249"/>
                <a:gd name="T1" fmla="*/ 363 h 363"/>
                <a:gd name="T2" fmla="*/ 249 w 249"/>
                <a:gd name="T3" fmla="*/ 0 h 363"/>
                <a:gd name="T4" fmla="*/ 0 60000 65536"/>
                <a:gd name="T5" fmla="*/ 0 60000 65536"/>
                <a:gd name="T6" fmla="*/ 0 w 249"/>
                <a:gd name="T7" fmla="*/ 0 h 363"/>
                <a:gd name="T8" fmla="*/ 249 w 249"/>
                <a:gd name="T9" fmla="*/ 363 h 3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" h="363">
                  <a:moveTo>
                    <a:pt x="0" y="363"/>
                  </a:moveTo>
                  <a:lnTo>
                    <a:pt x="2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utoUpdateAnimBg="0"/>
      <p:bldP spid="26931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3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Examples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idx="1"/>
          </p:nvPr>
        </p:nvSpPr>
        <p:spPr>
          <a:xfrm>
            <a:off x="1173163" y="1295400"/>
            <a:ext cx="7772400" cy="7508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4000" b="1" smtClean="0"/>
              <a:t>PF</a:t>
            </a:r>
            <a:r>
              <a:rPr lang="en-US" sz="4000" b="1" baseline="-25000" smtClean="0"/>
              <a:t>3</a:t>
            </a:r>
            <a:endParaRPr lang="en-US" sz="4000" b="1" smtClean="0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1566863" y="2093913"/>
            <a:ext cx="18240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b="1"/>
              <a:t>4 total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/>
              <a:t>3 bond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/>
              <a:t>1 lone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4433888" y="4033838"/>
            <a:ext cx="4330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800">
                <a:latin typeface="Comic Sans MS" pitchFamily="66" charset="0"/>
              </a:rPr>
              <a:t>TRIGONAL PYRAMIDAL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107°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22738" y="427038"/>
            <a:ext cx="4953000" cy="3489325"/>
            <a:chOff x="2486" y="269"/>
            <a:chExt cx="3120" cy="2198"/>
          </a:xfrm>
        </p:grpSpPr>
        <p:sp>
          <p:nvSpPr>
            <p:cNvPr id="7177" name="AutoShape 6"/>
            <p:cNvSpPr>
              <a:spLocks noChangeArrowheads="1"/>
            </p:cNvSpPr>
            <p:nvPr/>
          </p:nvSpPr>
          <p:spPr bwMode="auto">
            <a:xfrm>
              <a:off x="2892" y="839"/>
              <a:ext cx="2307" cy="162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8" name="Group 7"/>
            <p:cNvGrpSpPr>
              <a:grpSpLocks/>
            </p:cNvGrpSpPr>
            <p:nvPr/>
          </p:nvGrpSpPr>
          <p:grpSpPr bwMode="auto">
            <a:xfrm>
              <a:off x="2486" y="269"/>
              <a:ext cx="3120" cy="2099"/>
              <a:chOff x="2641" y="1861"/>
              <a:chExt cx="3120" cy="2099"/>
            </a:xfrm>
          </p:grpSpPr>
          <p:sp>
            <p:nvSpPr>
              <p:cNvPr id="7179" name="Text Box 8"/>
              <p:cNvSpPr txBox="1">
                <a:spLocks noChangeArrowheads="1"/>
              </p:cNvSpPr>
              <p:nvPr/>
            </p:nvSpPr>
            <p:spPr bwMode="auto">
              <a:xfrm>
                <a:off x="2641" y="1861"/>
                <a:ext cx="3120" cy="2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endParaRPr lang="en-US" sz="6600"/>
              </a:p>
              <a:p>
                <a:pPr algn="ctr" eaLnBrk="0" hangingPunct="0">
                  <a:spcBef>
                    <a:spcPct val="10000"/>
                  </a:spcBef>
                </a:pPr>
                <a:r>
                  <a:rPr lang="en-US" sz="6600"/>
                  <a:t>F  P  F</a:t>
                </a:r>
              </a:p>
              <a:p>
                <a:pPr algn="ctr" eaLnBrk="0" hangingPunct="0">
                  <a:spcBef>
                    <a:spcPct val="10000"/>
                  </a:spcBef>
                </a:pPr>
                <a:r>
                  <a:rPr lang="en-US" sz="6600"/>
                  <a:t>F</a:t>
                </a:r>
                <a:endParaRPr lang="en-US" sz="6600">
                  <a:solidFill>
                    <a:srgbClr val="80008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7180" name="Group 9"/>
              <p:cNvGrpSpPr>
                <a:grpSpLocks/>
              </p:cNvGrpSpPr>
              <p:nvPr/>
            </p:nvGrpSpPr>
            <p:grpSpPr bwMode="auto">
              <a:xfrm>
                <a:off x="3265" y="2560"/>
                <a:ext cx="1872" cy="1400"/>
                <a:chOff x="3265" y="2560"/>
                <a:chExt cx="1872" cy="1400"/>
              </a:xfrm>
            </p:grpSpPr>
            <p:sp>
              <p:nvSpPr>
                <p:cNvPr id="71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041" y="297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2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5041" y="2785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3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265" y="297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265" y="2785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5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3913" y="3673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3" y="3481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393" y="3673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8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393" y="3481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9" name="Oval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248" y="25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0" name="Oval 1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056" y="25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1" name="Oval 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248" y="386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2" name="Oval 2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056" y="386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3" name="Oval 2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896" y="31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Oval 2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704" y="31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Oval 2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896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Oval 2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704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7" name="Oval 2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600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Oval 2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408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Oval 2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600" y="31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Oval 2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408" y="31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1" name="Line 30"/>
                <p:cNvSpPr>
                  <a:spLocks noChangeShapeType="1"/>
                </p:cNvSpPr>
                <p:nvPr/>
              </p:nvSpPr>
              <p:spPr bwMode="auto">
                <a:xfrm>
                  <a:off x="4417" y="2880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2" name="Line 31"/>
                <p:cNvSpPr>
                  <a:spLocks noChangeShapeType="1"/>
                </p:cNvSpPr>
                <p:nvPr/>
              </p:nvSpPr>
              <p:spPr bwMode="auto">
                <a:xfrm>
                  <a:off x="3745" y="2880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3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4105" y="3264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271393" name="Object 33"/>
          <p:cNvGraphicFramePr>
            <a:graphicFrameLocks noChangeAspect="1"/>
          </p:cNvGraphicFramePr>
          <p:nvPr/>
        </p:nvGraphicFramePr>
        <p:xfrm>
          <a:off x="1227138" y="4633913"/>
          <a:ext cx="3817937" cy="1790700"/>
        </p:xfrm>
        <a:graphic>
          <a:graphicData uri="http://schemas.openxmlformats.org/presentationml/2006/ole">
            <p:oleObj spid="_x0000_s7170" name="PhotoPaint!" r:id="rId4" imgW="487433" imgH="228600" progId="CPaint4">
              <p:embed/>
            </p:oleObj>
          </a:graphicData>
        </a:graphic>
      </p:graphicFrame>
      <p:sp>
        <p:nvSpPr>
          <p:cNvPr id="7176" name="Rectangle 35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utoUpdateAnimBg="0"/>
      <p:bldP spid="271364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700" dirty="0" smtClean="0"/>
              <a:t>Examples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idx="1"/>
          </p:nvPr>
        </p:nvSpPr>
        <p:spPr>
          <a:xfrm>
            <a:off x="1173163" y="1295400"/>
            <a:ext cx="7772400" cy="7508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4000" b="1" smtClean="0"/>
              <a:t>CO</a:t>
            </a:r>
            <a:r>
              <a:rPr lang="en-US" sz="4000" b="1" baseline="-25000" smtClean="0"/>
              <a:t>2</a:t>
            </a:r>
            <a:endParaRPr lang="en-US" sz="4000" b="1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03650" y="693738"/>
            <a:ext cx="4953000" cy="2222500"/>
            <a:chOff x="2641" y="1861"/>
            <a:chExt cx="3120" cy="1400"/>
          </a:xfrm>
        </p:grpSpPr>
        <p:sp>
          <p:nvSpPr>
            <p:cNvPr id="8202" name="AutoShape 4"/>
            <p:cNvSpPr>
              <a:spLocks noChangeArrowheads="1"/>
            </p:cNvSpPr>
            <p:nvPr/>
          </p:nvSpPr>
          <p:spPr bwMode="auto">
            <a:xfrm>
              <a:off x="2969" y="2455"/>
              <a:ext cx="2438" cy="806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3" name="Group 5"/>
            <p:cNvGrpSpPr>
              <a:grpSpLocks/>
            </p:cNvGrpSpPr>
            <p:nvPr/>
          </p:nvGrpSpPr>
          <p:grpSpPr bwMode="auto">
            <a:xfrm>
              <a:off x="2641" y="1861"/>
              <a:ext cx="3120" cy="1389"/>
              <a:chOff x="2641" y="1861"/>
              <a:chExt cx="3120" cy="1389"/>
            </a:xfrm>
          </p:grpSpPr>
          <p:sp>
            <p:nvSpPr>
              <p:cNvPr id="8204" name="Text Box 6"/>
              <p:cNvSpPr txBox="1">
                <a:spLocks noChangeArrowheads="1"/>
              </p:cNvSpPr>
              <p:nvPr/>
            </p:nvSpPr>
            <p:spPr bwMode="auto">
              <a:xfrm>
                <a:off x="2641" y="1861"/>
                <a:ext cx="3120" cy="1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0000"/>
                  </a:spcBef>
                </a:pPr>
                <a:endParaRPr lang="en-US" sz="6600"/>
              </a:p>
              <a:p>
                <a:pPr algn="ctr" eaLnBrk="0" hangingPunct="0">
                  <a:spcBef>
                    <a:spcPct val="10000"/>
                  </a:spcBef>
                </a:pPr>
                <a:r>
                  <a:rPr lang="en-US" sz="6600"/>
                  <a:t>O</a:t>
                </a:r>
                <a:r>
                  <a:rPr lang="en-US" sz="5400"/>
                  <a:t>   </a:t>
                </a:r>
                <a:r>
                  <a:rPr lang="en-US" sz="6600"/>
                  <a:t>C</a:t>
                </a:r>
                <a:r>
                  <a:rPr lang="en-US" sz="5400"/>
                  <a:t>   </a:t>
                </a:r>
                <a:r>
                  <a:rPr lang="en-US" sz="6600"/>
                  <a:t>O</a:t>
                </a:r>
                <a:endParaRPr lang="en-US" sz="6600">
                  <a:solidFill>
                    <a:srgbClr val="80008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205" name="Group 7"/>
              <p:cNvGrpSpPr>
                <a:grpSpLocks/>
              </p:cNvGrpSpPr>
              <p:nvPr/>
            </p:nvGrpSpPr>
            <p:grpSpPr bwMode="auto">
              <a:xfrm>
                <a:off x="3121" y="2568"/>
                <a:ext cx="2160" cy="505"/>
                <a:chOff x="3264" y="2568"/>
                <a:chExt cx="2160" cy="505"/>
              </a:xfrm>
            </p:grpSpPr>
            <p:sp>
              <p:nvSpPr>
                <p:cNvPr id="821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5328" y="297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5328" y="2785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297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2785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Oval 1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5136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Oval 1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944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Oval 1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648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9" name="Oval 1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456" y="2568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6" name="Group 16"/>
              <p:cNvGrpSpPr>
                <a:grpSpLocks/>
              </p:cNvGrpSpPr>
              <p:nvPr/>
            </p:nvGrpSpPr>
            <p:grpSpPr bwMode="auto">
              <a:xfrm>
                <a:off x="3697" y="2880"/>
                <a:ext cx="1008" cy="0"/>
                <a:chOff x="3840" y="2880"/>
                <a:chExt cx="1008" cy="0"/>
              </a:xfrm>
            </p:grpSpPr>
            <p:sp>
              <p:nvSpPr>
                <p:cNvPr id="8210" name="Line 17"/>
                <p:cNvSpPr>
                  <a:spLocks noChangeShapeType="1"/>
                </p:cNvSpPr>
                <p:nvPr/>
              </p:nvSpPr>
              <p:spPr bwMode="auto">
                <a:xfrm>
                  <a:off x="4560" y="2880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1" name="Line 18"/>
                <p:cNvSpPr>
                  <a:spLocks noChangeShapeType="1"/>
                </p:cNvSpPr>
                <p:nvPr/>
              </p:nvSpPr>
              <p:spPr bwMode="auto">
                <a:xfrm>
                  <a:off x="3840" y="2880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7" name="Group 19"/>
              <p:cNvGrpSpPr>
                <a:grpSpLocks/>
              </p:cNvGrpSpPr>
              <p:nvPr/>
            </p:nvGrpSpPr>
            <p:grpSpPr bwMode="auto">
              <a:xfrm>
                <a:off x="3697" y="2976"/>
                <a:ext cx="1008" cy="0"/>
                <a:chOff x="3840" y="2880"/>
                <a:chExt cx="1008" cy="0"/>
              </a:xfrm>
            </p:grpSpPr>
            <p:sp>
              <p:nvSpPr>
                <p:cNvPr id="8208" name="Line 20"/>
                <p:cNvSpPr>
                  <a:spLocks noChangeShapeType="1"/>
                </p:cNvSpPr>
                <p:nvPr/>
              </p:nvSpPr>
              <p:spPr bwMode="auto">
                <a:xfrm>
                  <a:off x="4560" y="2880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9" name="Line 21"/>
                <p:cNvSpPr>
                  <a:spLocks noChangeShapeType="1"/>
                </p:cNvSpPr>
                <p:nvPr/>
              </p:nvSpPr>
              <p:spPr bwMode="auto">
                <a:xfrm>
                  <a:off x="3840" y="2880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3430" name="Rectangle 22"/>
          <p:cNvSpPr>
            <a:spLocks noChangeArrowheads="1"/>
          </p:cNvSpPr>
          <p:nvPr/>
        </p:nvSpPr>
        <p:spPr bwMode="auto">
          <a:xfrm>
            <a:off x="1566863" y="2347913"/>
            <a:ext cx="18240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600" b="1"/>
              <a:t>2 total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/>
              <a:t>2 bond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/>
              <a:t>0 lone</a:t>
            </a:r>
          </a:p>
        </p:txBody>
      </p:sp>
      <p:graphicFrame>
        <p:nvGraphicFramePr>
          <p:cNvPr id="273431" name="Object 23"/>
          <p:cNvGraphicFramePr>
            <a:graphicFrameLocks noChangeAspect="1"/>
          </p:cNvGraphicFramePr>
          <p:nvPr/>
        </p:nvGraphicFramePr>
        <p:xfrm>
          <a:off x="7116763" y="5024438"/>
          <a:ext cx="1792287" cy="1303337"/>
        </p:xfrm>
        <a:graphic>
          <a:graphicData uri="http://schemas.openxmlformats.org/presentationml/2006/ole">
            <p:oleObj spid="_x0000_s8194" name="PhotoPaint!" r:id="rId4" imgW="548641" imgH="399255" progId="CPaint4">
              <p:embed/>
            </p:oleObj>
          </a:graphicData>
        </a:graphic>
      </p:graphicFrame>
      <p:sp>
        <p:nvSpPr>
          <p:cNvPr id="273432" name="Rectangle 24"/>
          <p:cNvSpPr>
            <a:spLocks noChangeArrowheads="1"/>
          </p:cNvSpPr>
          <p:nvPr/>
        </p:nvSpPr>
        <p:spPr bwMode="auto">
          <a:xfrm>
            <a:off x="3962400" y="3224213"/>
            <a:ext cx="4613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800">
                <a:latin typeface="Comic Sans MS" pitchFamily="66" charset="0"/>
              </a:rPr>
              <a:t>LINEAR</a:t>
            </a:r>
            <a:endParaRPr lang="en-US" sz="4100"/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500"/>
              <a:t>180°</a:t>
            </a:r>
          </a:p>
        </p:txBody>
      </p:sp>
      <p:graphicFrame>
        <p:nvGraphicFramePr>
          <p:cNvPr id="273434" name="Object 26"/>
          <p:cNvGraphicFramePr>
            <a:graphicFrameLocks noChangeAspect="1"/>
          </p:cNvGraphicFramePr>
          <p:nvPr/>
        </p:nvGraphicFramePr>
        <p:xfrm>
          <a:off x="1260475" y="5022850"/>
          <a:ext cx="5348288" cy="1309688"/>
        </p:xfrm>
        <a:graphic>
          <a:graphicData uri="http://schemas.openxmlformats.org/presentationml/2006/ole">
            <p:oleObj spid="_x0000_s8195" name="Photo Editor Photo" r:id="rId5" imgW="1867062" imgH="457240" progId="MSPhotoEd.3">
              <p:embed/>
            </p:oleObj>
          </a:graphicData>
        </a:graphic>
      </p:graphicFrame>
      <p:sp>
        <p:nvSpPr>
          <p:cNvPr id="8201" name="Rectangle 27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3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30" grpId="0" autoUpdateAnimBg="0"/>
      <p:bldP spid="27343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Molecular Formulas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04800" y="1295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Key Concept</a:t>
            </a:r>
            <a:r>
              <a:rPr lang="en-US" sz="2400" i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: A Molecular formula shows how many atoms of each element a molecule contains.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CC00"/>
                </a:solidFill>
              </a:rPr>
              <a:t>	</a:t>
            </a:r>
            <a:r>
              <a:rPr lang="en-US" sz="2400" b="1" u="sng" dirty="0">
                <a:solidFill>
                  <a:srgbClr val="FFCC00"/>
                </a:solidFill>
              </a:rPr>
              <a:t>Molecular formula</a:t>
            </a:r>
            <a:r>
              <a:rPr lang="en-US" sz="32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the chemical formula of a molecular compound.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               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Water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Carbon dioxide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Ammonia (NH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Ethane (C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H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6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*Refer to page: 216</a:t>
            </a:r>
            <a:endParaRPr lang="en-US" sz="2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Practice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04800" y="12954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	Write the electron dot structures of the following molecules:                 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BF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3  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(boron </a:t>
            </a:r>
            <a:r>
              <a:rPr lang="en-US" sz="28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trifluoride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  <a:endParaRPr lang="en-US" sz="2800" baseline="-25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CH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 (methane)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SF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4  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(sulfur </a:t>
            </a:r>
            <a:r>
              <a:rPr lang="en-US" sz="28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tetrafluoride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  <a:endParaRPr lang="en-US" sz="2800" baseline="-25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CO  (carbon monoxide)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BeCl</a:t>
            </a:r>
            <a:r>
              <a:rPr lang="en-US" sz="2800" baseline="-25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(beryllium dichloride)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*Refer to page: 216</a:t>
            </a:r>
            <a:endParaRPr lang="en-US" sz="2400" i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3481</Words>
  <Application>Microsoft Office PowerPoint</Application>
  <PresentationFormat>On-screen Show (4:3)</PresentationFormat>
  <Paragraphs>1516</Paragraphs>
  <Slides>79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Arial</vt:lpstr>
      <vt:lpstr>Times New Roman</vt:lpstr>
      <vt:lpstr>Wingdings</vt:lpstr>
      <vt:lpstr>Franklin Gothic Book</vt:lpstr>
      <vt:lpstr>Wingdings 2</vt:lpstr>
      <vt:lpstr>Arial Black</vt:lpstr>
      <vt:lpstr>Symbol</vt:lpstr>
      <vt:lpstr>Monotype Sorts</vt:lpstr>
      <vt:lpstr>Comic Sans MS</vt:lpstr>
      <vt:lpstr>Arial Rounded MT Bold</vt:lpstr>
      <vt:lpstr>Default Design</vt:lpstr>
      <vt:lpstr>Soaring</vt:lpstr>
      <vt:lpstr>Technic</vt:lpstr>
      <vt:lpstr>Microsoft Photo Editor 3.0 Photo</vt:lpstr>
      <vt:lpstr>Microsoft Equation 3.0</vt:lpstr>
      <vt:lpstr>Unknown</vt:lpstr>
      <vt:lpstr>Molecular Geometry and Bonding Theories</vt:lpstr>
      <vt:lpstr>Slide 2</vt:lpstr>
      <vt:lpstr>Vocabulary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Methane &amp; Carbon Tetrachloride</vt:lpstr>
      <vt:lpstr>Molecular Geometry</vt:lpstr>
      <vt:lpstr>Slide 14</vt:lpstr>
      <vt:lpstr>Molecular Shapes</vt:lpstr>
      <vt:lpstr>Bonding and Shape of Molecules</vt:lpstr>
      <vt:lpstr>Molecular Shapes</vt:lpstr>
      <vt:lpstr>The VSEPR Model</vt:lpstr>
      <vt:lpstr>Molecular Shapes</vt:lpstr>
      <vt:lpstr>Geometry of Covalent Molecules ABn, and ABnEm</vt:lpstr>
      <vt:lpstr>Molecules with Expanded Valence Shells</vt:lpstr>
      <vt:lpstr>Trigonal Bipyramid</vt:lpstr>
      <vt:lpstr>Octahedron</vt:lpstr>
      <vt:lpstr>Electron-Domain Geometries</vt:lpstr>
      <vt:lpstr>Slide 25</vt:lpstr>
      <vt:lpstr>Section 8.4 Molecular Polarity</vt:lpstr>
      <vt:lpstr>Dipole Moment</vt:lpstr>
      <vt:lpstr>Determining Molecular Polarity</vt:lpstr>
      <vt:lpstr>Determining Molecular Polarity</vt:lpstr>
      <vt:lpstr>Determining Molecular Polarity</vt:lpstr>
      <vt:lpstr>Determining Molecular Polarity</vt:lpstr>
      <vt:lpstr>Dipole Moment</vt:lpstr>
      <vt:lpstr>Polar Bonds</vt:lpstr>
      <vt:lpstr>Hydrogen Bond Formation</vt:lpstr>
      <vt:lpstr>Slide 35</vt:lpstr>
      <vt:lpstr>Hybrid Orbitals</vt:lpstr>
      <vt:lpstr>Hybrid Orbitals</vt:lpstr>
      <vt:lpstr>Slide 38</vt:lpstr>
      <vt:lpstr>Hybridization Involving d Orbitals</vt:lpstr>
      <vt:lpstr>Multiple Bonds</vt:lpstr>
      <vt:lpstr>Multiple Bonds</vt:lpstr>
      <vt:lpstr>p bond</vt:lpstr>
      <vt:lpstr>Slide 43</vt:lpstr>
      <vt:lpstr>s bonds</vt:lpstr>
      <vt:lpstr>2p atomic orbitals</vt:lpstr>
      <vt:lpstr>s bonds     and      p bonds</vt:lpstr>
      <vt:lpstr>s bonds</vt:lpstr>
      <vt:lpstr>s bonds</vt:lpstr>
      <vt:lpstr>Slide 49</vt:lpstr>
      <vt:lpstr>Slide 50</vt:lpstr>
      <vt:lpstr>Bond Order</vt:lpstr>
      <vt:lpstr>Slide 52</vt:lpstr>
      <vt:lpstr>Slide 53</vt:lpstr>
      <vt:lpstr>Slide 54</vt:lpstr>
      <vt:lpstr>Slide 55</vt:lpstr>
      <vt:lpstr>Slide 56</vt:lpstr>
      <vt:lpstr>Magnetic Properties of a Sample</vt:lpstr>
      <vt:lpstr>Experiment for determining the magnetic properties of a sample</vt:lpstr>
      <vt:lpstr>Experiment for determining the magnetic properties of a sample</vt:lpstr>
      <vt:lpstr>Slide 60</vt:lpstr>
      <vt:lpstr>Slide 61</vt:lpstr>
      <vt:lpstr>Slide 62</vt:lpstr>
      <vt:lpstr>Slide 63</vt:lpstr>
      <vt:lpstr>Slide 64</vt:lpstr>
      <vt:lpstr>Slide 65</vt:lpstr>
      <vt:lpstr>Review: Molecular Geometry</vt:lpstr>
      <vt:lpstr>VSEPR Theory</vt:lpstr>
      <vt:lpstr>VSEPR Theory</vt:lpstr>
      <vt:lpstr>VSEPR Theory</vt:lpstr>
      <vt:lpstr>Determining Molecular Shape</vt:lpstr>
      <vt:lpstr>Common Molecular Shapes</vt:lpstr>
      <vt:lpstr>Common Molecular Shapes</vt:lpstr>
      <vt:lpstr>Common Molecular Shapes</vt:lpstr>
      <vt:lpstr>Common Molecular Shapes</vt:lpstr>
      <vt:lpstr>Common Molecular Shapes</vt:lpstr>
      <vt:lpstr>Common Molecular Shapes</vt:lpstr>
      <vt:lpstr>Common Molecular Shapes</vt:lpstr>
      <vt:lpstr>Examples</vt:lpstr>
      <vt:lpstr>Examples</vt:lpstr>
    </vt:vector>
  </TitlesOfParts>
  <Company>McLean County Unit 5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Geometry and Bonding Theories</dc:title>
  <dc:subject>Chemistry</dc:subject>
  <dc:creator>Jeff Christopherson</dc:creator>
  <dc:description>Unit 5 - Nomenclature and Bonding</dc:description>
  <cp:lastModifiedBy>megan.burgess</cp:lastModifiedBy>
  <cp:revision>49</cp:revision>
  <dcterms:created xsi:type="dcterms:W3CDTF">2005-12-13T14:25:41Z</dcterms:created>
  <dcterms:modified xsi:type="dcterms:W3CDTF">2012-01-30T16:53:03Z</dcterms:modified>
</cp:coreProperties>
</file>